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8"/>
  </p:notesMasterIdLst>
  <p:sldIdLst>
    <p:sldId id="547" r:id="rId3"/>
    <p:sldId id="510" r:id="rId4"/>
    <p:sldId id="516" r:id="rId5"/>
    <p:sldId id="532" r:id="rId6"/>
    <p:sldId id="531" r:id="rId7"/>
    <p:sldId id="533" r:id="rId8"/>
    <p:sldId id="534" r:id="rId9"/>
    <p:sldId id="535" r:id="rId10"/>
    <p:sldId id="536" r:id="rId11"/>
    <p:sldId id="551" r:id="rId12"/>
    <p:sldId id="552" r:id="rId13"/>
    <p:sldId id="517" r:id="rId14"/>
    <p:sldId id="540" r:id="rId15"/>
    <p:sldId id="537" r:id="rId16"/>
    <p:sldId id="538" r:id="rId17"/>
    <p:sldId id="539" r:id="rId18"/>
    <p:sldId id="548" r:id="rId19"/>
    <p:sldId id="542" r:id="rId20"/>
    <p:sldId id="575" r:id="rId21"/>
    <p:sldId id="543" r:id="rId22"/>
    <p:sldId id="550" r:id="rId23"/>
    <p:sldId id="544" r:id="rId24"/>
    <p:sldId id="546" r:id="rId25"/>
    <p:sldId id="545" r:id="rId26"/>
    <p:sldId id="554" r:id="rId2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2"/>
    </p:embeddedFont>
    <p:embeddedFont>
      <p:font typeface="等线" panose="02010600030101010101" pitchFamily="2" charset="-122"/>
      <p:regular r:id="rId33"/>
    </p:embeddedFont>
    <p:embeddedFont>
      <p:font typeface="楷体" panose="02010609060101010101" pitchFamily="49" charset="-122"/>
      <p:regular r:id="rId34"/>
    </p:embeddedFont>
    <p:embeddedFont>
      <p:font typeface="SimSun-ExtB" panose="02010609060101010101" pitchFamily="49" charset="-122"/>
      <p:regular r:id="rId35"/>
    </p:embeddedFont>
    <p:embeddedFont>
      <p:font typeface="Calibri" panose="020F0502020204030204" charset="0"/>
      <p:regular r:id="rId36"/>
      <p:bold r:id="rId37"/>
      <p:italic r:id="rId38"/>
      <p:boldItalic r:id="rId39"/>
    </p:embeddedFont>
  </p:embeddedFontLst>
  <p:custDataLst>
    <p:tags r:id="rId4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9933"/>
    <a:srgbClr val="AFF22A"/>
    <a:srgbClr val="996633"/>
    <a:srgbClr val="CC9900"/>
    <a:srgbClr val="CC6600"/>
    <a:srgbClr val="33CC33"/>
    <a:srgbClr val="66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6296" autoAdjust="0"/>
  </p:normalViewPr>
  <p:slideViewPr>
    <p:cSldViewPr showGuides="1">
      <p:cViewPr varScale="1">
        <p:scale>
          <a:sx n="56" d="100"/>
          <a:sy n="56" d="100"/>
        </p:scale>
        <p:origin x="-102" y="-80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slide" Target="../slides/slid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png"/><Relationship Id="rId4" Type="http://schemas.openxmlformats.org/officeDocument/2006/relationships/image" Target="../media/image3.png"/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6" name="图片 15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整体回顾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>
            <a:off x="7898695" y="4690659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7898695" y="4690659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6" name="图片 15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7898695" y="4690659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17" name="图片 16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16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综合运用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未标题-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  <p:sp>
        <p:nvSpPr>
          <p:cNvPr id="12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8.png"/><Relationship Id="rId14" Type="http://schemas.openxmlformats.org/officeDocument/2006/relationships/image" Target="../media/image12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6156176" y="11464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2000" b="1" dirty="0" smtClean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1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2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2.png"/><Relationship Id="rId3" Type="http://schemas.openxmlformats.org/officeDocument/2006/relationships/image" Target="../media/image44.png"/><Relationship Id="rId2" Type="http://schemas.microsoft.com/office/2007/relationships/hdphoto" Target="../media/image43.wdp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47.wdp"/><Relationship Id="rId3" Type="http://schemas.openxmlformats.org/officeDocument/2006/relationships/image" Target="../media/image46.png"/><Relationship Id="rId2" Type="http://schemas.openxmlformats.org/officeDocument/2006/relationships/image" Target="../media/image32.png"/><Relationship Id="rId1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5.png"/><Relationship Id="rId2" Type="http://schemas.openxmlformats.org/officeDocument/2006/relationships/image" Target="../media/image32.png"/><Relationship Id="rId1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52.wdp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52.wdp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52.wdp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GIF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hyperlink" Target="&#36229;&#38142;&#25509;/&#38271;&#26041;&#24418;&#26059;&#36716;&#25104;&#22278;&#26609;.mp4" TargetMode="Externa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hyperlink" Target="&#36229;&#38142;&#25509;/&#22278;&#26609;&#30340;&#20307;&#31215;.mp4" TargetMode="Externa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5.png"/><Relationship Id="rId4" Type="http://schemas.openxmlformats.org/officeDocument/2006/relationships/hyperlink" Target="&#36229;&#38142;&#25509;/&#22278;&#38181;&#30340;&#35748;&#35782;.mp4" TargetMode="External"/><Relationship Id="rId3" Type="http://schemas.openxmlformats.org/officeDocument/2006/relationships/image" Target="../media/image18.png"/><Relationship Id="rId2" Type="http://schemas.openxmlformats.org/officeDocument/2006/relationships/hyperlink" Target="&#36229;&#38142;&#25509;/&#19977;&#35282;&#24418;&#26059;&#36716;&#25104;&#22278;&#38181;.mp4" TargetMode="Externa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microsoft.com/office/2007/relationships/hdphoto" Target="../media/image27.wdp"/><Relationship Id="rId7" Type="http://schemas.openxmlformats.org/officeDocument/2006/relationships/image" Target="../media/image26.png"/><Relationship Id="rId6" Type="http://schemas.microsoft.com/office/2007/relationships/hdphoto" Target="../media/image25.wdp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microsoft.com/office/2007/relationships/hdphoto" Target="../media/image22.wdp"/><Relationship Id="rId2" Type="http://schemas.openxmlformats.org/officeDocument/2006/relationships/image" Target="../media/image21.png"/><Relationship Id="rId12" Type="http://schemas.openxmlformats.org/officeDocument/2006/relationships/slideLayout" Target="../slideLayouts/slideLayout3.xml"/><Relationship Id="rId11" Type="http://schemas.openxmlformats.org/officeDocument/2006/relationships/image" Target="../media/image15.png"/><Relationship Id="rId10" Type="http://schemas.openxmlformats.org/officeDocument/2006/relationships/hyperlink" Target="&#36229;&#38142;&#25509;/&#22278;&#38181;&#30340;&#20307;&#31215;.mp4" TargetMode="Externa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2483768" y="1923678"/>
            <a:ext cx="4386457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整理和复习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7433" y="1387419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圆柱形 9"/>
          <p:cNvSpPr/>
          <p:nvPr/>
        </p:nvSpPr>
        <p:spPr>
          <a:xfrm>
            <a:off x="1127687" y="2617060"/>
            <a:ext cx="960466" cy="1273901"/>
          </a:xfrm>
          <a:prstGeom prst="can">
            <a:avLst>
              <a:gd name="adj" fmla="val 24102"/>
            </a:avLst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1475657" y="1223900"/>
            <a:ext cx="6047043" cy="492743"/>
          </a:xfrm>
          <a:prstGeom prst="wedgeRoundRectCallout">
            <a:avLst>
              <a:gd name="adj1" fmla="val -56892"/>
              <a:gd name="adj2" fmla="val 40411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切割问题：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切割前后的表面积增加了，体积不变。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3489776" y="401370"/>
            <a:ext cx="2028132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035" y="1886011"/>
            <a:ext cx="623380" cy="13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243" y="1931177"/>
            <a:ext cx="733425" cy="1322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圆柱形 49"/>
          <p:cNvSpPr/>
          <p:nvPr/>
        </p:nvSpPr>
        <p:spPr>
          <a:xfrm>
            <a:off x="3421569" y="4167047"/>
            <a:ext cx="960466" cy="636951"/>
          </a:xfrm>
          <a:prstGeom prst="can">
            <a:avLst>
              <a:gd name="adj" fmla="val 24102"/>
            </a:avLst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圆柱形 50"/>
          <p:cNvSpPr/>
          <p:nvPr/>
        </p:nvSpPr>
        <p:spPr>
          <a:xfrm>
            <a:off x="3421569" y="3467683"/>
            <a:ext cx="960466" cy="636951"/>
          </a:xfrm>
          <a:prstGeom prst="can">
            <a:avLst>
              <a:gd name="adj" fmla="val 24102"/>
            </a:avLst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右箭头 22"/>
          <p:cNvSpPr/>
          <p:nvPr/>
        </p:nvSpPr>
        <p:spPr>
          <a:xfrm rot="20383206">
            <a:off x="2157122" y="2640888"/>
            <a:ext cx="1155225" cy="3075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53" name="组合 52"/>
          <p:cNvGrpSpPr/>
          <p:nvPr/>
        </p:nvGrpSpPr>
        <p:grpSpPr>
          <a:xfrm flipH="1">
            <a:off x="5725756" y="1790141"/>
            <a:ext cx="3024336" cy="1463870"/>
            <a:chOff x="3075929" y="3443476"/>
            <a:chExt cx="3168350" cy="1463870"/>
          </a:xfrm>
          <a:solidFill>
            <a:srgbClr val="92D050">
              <a:alpha val="47000"/>
            </a:srgbClr>
          </a:solidFill>
        </p:grpSpPr>
        <p:sp>
          <p:nvSpPr>
            <p:cNvPr id="54" name="AutoShape 27"/>
            <p:cNvSpPr>
              <a:spLocks noChangeArrowheads="1"/>
            </p:cNvSpPr>
            <p:nvPr/>
          </p:nvSpPr>
          <p:spPr bwMode="auto">
            <a:xfrm>
              <a:off x="3075929" y="3443476"/>
              <a:ext cx="3168350" cy="1463870"/>
            </a:xfrm>
            <a:prstGeom prst="cloudCallout">
              <a:avLst>
                <a:gd name="adj1" fmla="val 81884"/>
                <a:gd name="adj2" fmla="val 776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3226803" y="3672274"/>
              <a:ext cx="2666577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新增两个一组邻边分别为圆柱的底面直径和高的长方形或正方形。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右箭头 55"/>
          <p:cNvSpPr/>
          <p:nvPr/>
        </p:nvSpPr>
        <p:spPr>
          <a:xfrm rot="1216794" flipV="1">
            <a:off x="2189527" y="3606427"/>
            <a:ext cx="1155225" cy="3075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57" name="组合 56"/>
          <p:cNvGrpSpPr/>
          <p:nvPr/>
        </p:nvGrpSpPr>
        <p:grpSpPr>
          <a:xfrm flipH="1">
            <a:off x="5220072" y="3433077"/>
            <a:ext cx="2302628" cy="1171359"/>
            <a:chOff x="2875904" y="3620544"/>
            <a:chExt cx="3168350" cy="1463870"/>
          </a:xfrm>
          <a:solidFill>
            <a:srgbClr val="FF9933">
              <a:alpha val="47000"/>
            </a:srgbClr>
          </a:solidFill>
        </p:grpSpPr>
        <p:sp>
          <p:nvSpPr>
            <p:cNvPr id="58" name="AutoShape 27"/>
            <p:cNvSpPr>
              <a:spLocks noChangeArrowheads="1"/>
            </p:cNvSpPr>
            <p:nvPr/>
          </p:nvSpPr>
          <p:spPr bwMode="auto">
            <a:xfrm>
              <a:off x="2875904" y="3620544"/>
              <a:ext cx="3168350" cy="1463870"/>
            </a:xfrm>
            <a:prstGeom prst="cloudCallout">
              <a:avLst>
                <a:gd name="adj1" fmla="val 81884"/>
                <a:gd name="adj2" fmla="val 776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919381" y="3947908"/>
              <a:ext cx="2720235" cy="8077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新增两个与底面完全相同的圆。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2" grpId="0" animBg="1"/>
      <p:bldP spid="37" grpId="0" animBg="1"/>
      <p:bldP spid="50" grpId="0" animBg="1"/>
      <p:bldP spid="51" grpId="0" animBg="1"/>
      <p:bldP spid="23" grpId="0" animBg="1"/>
      <p:bldP spid="5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7433" y="1306422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1475657" y="1142903"/>
            <a:ext cx="5544616" cy="492743"/>
          </a:xfrm>
          <a:prstGeom prst="wedgeRoundRectCallout">
            <a:avLst>
              <a:gd name="adj1" fmla="val -56892"/>
              <a:gd name="adj2" fmla="val 40411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等积变形：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只是形状发生了变化，体积不变。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3489776" y="320373"/>
            <a:ext cx="2028132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竖卷形 27"/>
          <p:cNvSpPr/>
          <p:nvPr/>
        </p:nvSpPr>
        <p:spPr>
          <a:xfrm>
            <a:off x="3606975" y="2355801"/>
            <a:ext cx="640990" cy="1546664"/>
          </a:xfrm>
          <a:prstGeom prst="verticalScroll">
            <a:avLst/>
          </a:prstGeom>
          <a:solidFill>
            <a:srgbClr val="FF9933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圆角矩形标注 45"/>
          <p:cNvSpPr/>
          <p:nvPr/>
        </p:nvSpPr>
        <p:spPr>
          <a:xfrm>
            <a:off x="4734971" y="2229787"/>
            <a:ext cx="3744416" cy="1739403"/>
          </a:xfrm>
          <a:prstGeom prst="wedgeRoundRectCallout">
            <a:avLst>
              <a:gd name="adj1" fmla="val -67366"/>
              <a:gd name="adj2" fmla="val -721"/>
              <a:gd name="adj3" fmla="val 1666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利用物体体积不变的特征，可以把</a:t>
            </a:r>
            <a:r>
              <a:rPr lang="zh-CN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不规则物体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的体积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转化成</a:t>
            </a:r>
            <a:r>
              <a:rPr lang="zh-CN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规则物体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的体积来计算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17252"/>
            <a:ext cx="2661086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8" grpId="0" animBg="1"/>
      <p:bldP spid="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34531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TextBox 15"/>
          <p:cNvSpPr txBox="1">
            <a:spLocks noChangeArrowheads="1"/>
          </p:cNvSpPr>
          <p:nvPr/>
        </p:nvSpPr>
        <p:spPr bwMode="auto">
          <a:xfrm>
            <a:off x="1179961" y="699542"/>
            <a:ext cx="6451571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将下面图形分类，说说每类图形的名称和特征。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圆柱形 46"/>
          <p:cNvSpPr/>
          <p:nvPr/>
        </p:nvSpPr>
        <p:spPr>
          <a:xfrm>
            <a:off x="971600" y="2072672"/>
            <a:ext cx="796308" cy="1152128"/>
          </a:xfrm>
          <a:prstGeom prst="can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 rot="18423197">
            <a:off x="3581538" y="1699885"/>
            <a:ext cx="863975" cy="1376762"/>
            <a:chOff x="4427984" y="1347614"/>
            <a:chExt cx="1104441" cy="1376762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49" name="等腰三角形 48"/>
            <p:cNvSpPr/>
            <p:nvPr/>
          </p:nvSpPr>
          <p:spPr>
            <a:xfrm>
              <a:off x="4427984" y="1347614"/>
              <a:ext cx="1098000" cy="1224136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433273" y="2436376"/>
              <a:ext cx="1099152" cy="288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圆柱形 50"/>
          <p:cNvSpPr/>
          <p:nvPr/>
        </p:nvSpPr>
        <p:spPr>
          <a:xfrm rot="1184631">
            <a:off x="2170605" y="2265018"/>
            <a:ext cx="1224136" cy="490557"/>
          </a:xfrm>
          <a:prstGeom prst="can">
            <a:avLst>
              <a:gd name="adj" fmla="val 46205"/>
            </a:avLst>
          </a:prstGeom>
          <a:solidFill>
            <a:srgbClr val="AFF22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 rot="19922446">
            <a:off x="5159937" y="1908822"/>
            <a:ext cx="585103" cy="1118720"/>
            <a:chOff x="4427984" y="1347614"/>
            <a:chExt cx="1104441" cy="1376762"/>
          </a:xfrm>
          <a:solidFill>
            <a:srgbClr val="66CCFF"/>
          </a:solidFill>
        </p:grpSpPr>
        <p:sp>
          <p:nvSpPr>
            <p:cNvPr id="53" name="等腰三角形 52"/>
            <p:cNvSpPr/>
            <p:nvPr/>
          </p:nvSpPr>
          <p:spPr>
            <a:xfrm>
              <a:off x="4427984" y="1347614"/>
              <a:ext cx="1098000" cy="1224136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33273" y="2436376"/>
              <a:ext cx="1099152" cy="288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21415370">
            <a:off x="6062071" y="1981928"/>
            <a:ext cx="1452849" cy="641796"/>
            <a:chOff x="4427984" y="1347614"/>
            <a:chExt cx="1104441" cy="137676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56" name="等腰三角形 55"/>
            <p:cNvSpPr/>
            <p:nvPr/>
          </p:nvSpPr>
          <p:spPr>
            <a:xfrm>
              <a:off x="4427984" y="1347614"/>
              <a:ext cx="1098000" cy="1224136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4433273" y="2436376"/>
              <a:ext cx="1099152" cy="288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圆柱形 57"/>
          <p:cNvSpPr/>
          <p:nvPr/>
        </p:nvSpPr>
        <p:spPr>
          <a:xfrm rot="2479205">
            <a:off x="7865824" y="1877861"/>
            <a:ext cx="258269" cy="1568044"/>
          </a:xfrm>
          <a:prstGeom prst="can">
            <a:avLst>
              <a:gd name="adj" fmla="val 47162"/>
            </a:avLst>
          </a:prstGeom>
          <a:solidFill>
            <a:srgbClr val="99663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1338695" y="2876300"/>
            <a:ext cx="1443977" cy="443604"/>
          </a:xfrm>
          <a:prstGeom prst="cloudCallout">
            <a:avLst>
              <a:gd name="adj1" fmla="val -28599"/>
              <a:gd name="adj2" fmla="val 109171"/>
            </a:avLst>
          </a:prstGeom>
          <a:solidFill>
            <a:schemeClr val="accent5">
              <a:lumMod val="40000"/>
              <a:lumOff val="60000"/>
              <a:alpha val="71000"/>
            </a:scheme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 柱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云形标注 65"/>
          <p:cNvSpPr/>
          <p:nvPr/>
        </p:nvSpPr>
        <p:spPr>
          <a:xfrm>
            <a:off x="7308304" y="2979679"/>
            <a:ext cx="1368152" cy="528175"/>
          </a:xfrm>
          <a:prstGeom prst="cloudCallout">
            <a:avLst>
              <a:gd name="adj1" fmla="val -23355"/>
              <a:gd name="adj2" fmla="val 100065"/>
            </a:avLst>
          </a:prstGeom>
          <a:solidFill>
            <a:schemeClr val="accent5">
              <a:lumMod val="40000"/>
              <a:lumOff val="60000"/>
              <a:alpha val="81000"/>
            </a:scheme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 锥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圆角矩形标注 71"/>
          <p:cNvSpPr/>
          <p:nvPr/>
        </p:nvSpPr>
        <p:spPr>
          <a:xfrm>
            <a:off x="5973146" y="1684046"/>
            <a:ext cx="2906007" cy="955101"/>
          </a:xfrm>
          <a:prstGeom prst="wedgeRoundRectCallout">
            <a:avLst>
              <a:gd name="adj1" fmla="val 18350"/>
              <a:gd name="adj2" fmla="val 100434"/>
              <a:gd name="adj3" fmla="val 16667"/>
            </a:avLst>
          </a:prstGeom>
          <a:solidFill>
            <a:schemeClr val="accent3">
              <a:lumMod val="60000"/>
              <a:lumOff val="40000"/>
              <a:alpha val="81000"/>
            </a:schemeClr>
          </a:solidFill>
          <a:ln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有一个圆圆的底面，一个侧面；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只有一条高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圆角矩形标注 72"/>
          <p:cNvSpPr/>
          <p:nvPr/>
        </p:nvSpPr>
        <p:spPr>
          <a:xfrm>
            <a:off x="539552" y="1612009"/>
            <a:ext cx="5217746" cy="955101"/>
          </a:xfrm>
          <a:prstGeom prst="wedgeRoundRectCallout">
            <a:avLst>
              <a:gd name="adj1" fmla="val -20484"/>
              <a:gd name="adj2" fmla="val 94113"/>
              <a:gd name="adj3" fmla="val 16667"/>
            </a:avLst>
          </a:prstGeom>
          <a:solidFill>
            <a:schemeClr val="bg1">
              <a:lumMod val="85000"/>
              <a:alpha val="71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有两个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圆圆的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底面，一个侧面；有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无数条高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；侧面</a:t>
            </a:r>
            <a:r>
              <a:rPr lang="zh-CN" altLang="en-US" sz="20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沿高展开是一个长方形（或正方形）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，长方形的一组邻边等于圆柱的底面周长和高。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4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61531E-6 L -0.00886 0.2920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" y="146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8.4594E-7 L 0.17135 0.31584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59" y="157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29083E-6 L 0.11649 0.3004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16" y="15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9.66348E-7 L 0.11198 0.33251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" y="166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39271E-6 L -0.46094 0.26243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56" y="13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 animBg="1"/>
      <p:bldP spid="47" grpId="1" animBg="1"/>
      <p:bldP spid="51" grpId="0" animBg="1"/>
      <p:bldP spid="51" grpId="1" animBg="1"/>
      <p:bldP spid="58" grpId="0" animBg="1"/>
      <p:bldP spid="58" grpId="1" animBg="1"/>
      <p:bldP spid="9" grpId="0" animBg="1"/>
      <p:bldP spid="66" grpId="0" animBg="1"/>
      <p:bldP spid="72" grpId="0" animBg="1"/>
      <p:bldP spid="7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223545" y="668067"/>
            <a:ext cx="5868735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判断。对的画“√”，错的画“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452493" y="1488600"/>
            <a:ext cx="84399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一个三角形沿着一条边旋转一定可以形成一个圆锥。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452493" y="2371713"/>
            <a:ext cx="83654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圆柱的侧面展开图不一定是个长方形。          （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448130" y="3060957"/>
            <a:ext cx="84399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圆柱体积是圆锥体积的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                   （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7884368" y="2283718"/>
            <a:ext cx="527149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7917092" y="1818336"/>
            <a:ext cx="527149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 descr="http://pic.1010jiajiao.com/pic3/upload/images/201201/23/a10476c6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106368"/>
            <a:ext cx="1516510" cy="1909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7943524" y="2987090"/>
            <a:ext cx="527149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圆角矩形标注 12"/>
              <p:cNvSpPr/>
              <p:nvPr/>
            </p:nvSpPr>
            <p:spPr>
              <a:xfrm>
                <a:off x="1238070" y="3847627"/>
                <a:ext cx="5278146" cy="601398"/>
              </a:xfrm>
              <a:prstGeom prst="wedgeRoundRectCallout">
                <a:avLst>
                  <a:gd name="adj1" fmla="val 3043"/>
                  <a:gd name="adj2" fmla="val -120960"/>
                  <a:gd name="adj3" fmla="val 16667"/>
                </a:avLst>
              </a:prstGeom>
              <a:solidFill>
                <a:srgbClr val="66CCFF">
                  <a:alpha val="31000"/>
                </a:srgbClr>
              </a:solid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/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圆锥的体积是与它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等底等高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的圆柱体积的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圆角矩形标注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8070" y="3847627"/>
                <a:ext cx="5278146" cy="601398"/>
              </a:xfrm>
              <a:prstGeom prst="wedgeRoundRectCallout">
                <a:avLst>
                  <a:gd name="adj1" fmla="val 3043"/>
                  <a:gd name="adj2" fmla="val -120960"/>
                  <a:gd name="adj3" fmla="val 16667"/>
                </a:avLst>
              </a:prstGeom>
              <a:blipFill rotWithShape="1">
                <a:blip r:embed="rId2"/>
                <a:stretch>
                  <a:fillRect l="-189" t="-73621" r="-171" b="-1548"/>
                </a:stretch>
              </a:blipFill>
              <a:ln w="190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28" y="703056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5" grpId="0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092431" y="1042330"/>
            <a:ext cx="765603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：怎样计算圆柱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的侧面积、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表面积？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圆柱、圆锥的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体积计算公式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怎样推导出来的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？再填写下表。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079528" y="2853412"/>
          <a:ext cx="7440012" cy="1680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0184"/>
                <a:gridCol w="1224136"/>
                <a:gridCol w="1224136"/>
                <a:gridCol w="1080120"/>
                <a:gridCol w="1512168"/>
                <a:gridCol w="1499268"/>
              </a:tblGrid>
              <a:tr h="42004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图形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底面半径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底面直径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表面积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66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 积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66CCFF"/>
                    </a:solidFill>
                  </a:tcPr>
                </a:tc>
              </a:tr>
              <a:tr h="420047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圆柱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dm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dm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20047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0.7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20047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7" name="圆角矩形标注 16"/>
          <p:cNvSpPr/>
          <p:nvPr/>
        </p:nvSpPr>
        <p:spPr>
          <a:xfrm>
            <a:off x="4022999" y="2024166"/>
            <a:ext cx="2261715" cy="609034"/>
          </a:xfrm>
          <a:prstGeom prst="wedgeRoundRectCallout">
            <a:avLst>
              <a:gd name="adj1" fmla="val 51578"/>
              <a:gd name="adj2" fmla="val 106408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lnSpc>
                <a:spcPct val="150000"/>
              </a:lnSpc>
            </a:pP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000" b="1" baseline="-25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rh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000" b="1" baseline="30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 baseline="30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6575120" y="1966136"/>
            <a:ext cx="1487495" cy="667063"/>
          </a:xfrm>
          <a:prstGeom prst="wedgeRoundRectCallout">
            <a:avLst>
              <a:gd name="adj1" fmla="val 38901"/>
              <a:gd name="adj2" fmla="val 103882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l-GR" altLang="zh-CN" sz="20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0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endParaRPr lang="en-US" altLang="zh-CN" sz="2000" b="1" i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2339752" y="3216571"/>
            <a:ext cx="643707" cy="0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491880" y="3169880"/>
            <a:ext cx="80021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39752" y="3601928"/>
            <a:ext cx="52770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14333" y="4033976"/>
            <a:ext cx="77136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635807" y="3216571"/>
            <a:ext cx="127470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282.6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0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35807" y="3619562"/>
            <a:ext cx="126188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10.676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0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765181" y="4033976"/>
            <a:ext cx="11160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3140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0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318868" y="3211705"/>
            <a:ext cx="101502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314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277349" y="3652515"/>
            <a:ext cx="113204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2.198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277349" y="4033976"/>
            <a:ext cx="11160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6280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爆炸形 1 7"/>
          <p:cNvSpPr/>
          <p:nvPr/>
        </p:nvSpPr>
        <p:spPr>
          <a:xfrm>
            <a:off x="3061934" y="679903"/>
            <a:ext cx="3533113" cy="1373247"/>
          </a:xfrm>
          <a:prstGeom prst="irregularSeal1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</a:rPr>
              <a:t>不要忘记</a:t>
            </a:r>
            <a:r>
              <a:rPr lang="zh-CN" altLang="en-US" sz="2000" b="1" dirty="0" smtClean="0">
                <a:solidFill>
                  <a:schemeClr val="tx1"/>
                </a:solidFill>
              </a:rPr>
              <a:t>单位！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12" y="1077319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5" name="直接连接符 34"/>
          <p:cNvCxnSpPr/>
          <p:nvPr/>
        </p:nvCxnSpPr>
        <p:spPr>
          <a:xfrm flipH="1">
            <a:off x="3568253" y="3221101"/>
            <a:ext cx="643707" cy="0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2915816" y="2183562"/>
            <a:ext cx="845887" cy="709816"/>
            <a:chOff x="2722366" y="2221974"/>
            <a:chExt cx="625498" cy="709816"/>
          </a:xfrm>
        </p:grpSpPr>
        <p:sp>
          <p:nvSpPr>
            <p:cNvPr id="27" name="TextBox 26"/>
            <p:cNvSpPr txBox="1"/>
            <p:nvPr/>
          </p:nvSpPr>
          <p:spPr>
            <a:xfrm>
              <a:off x="2830414" y="2221974"/>
              <a:ext cx="392589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×2</a:t>
              </a:r>
              <a:endPara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上弧形箭头 5"/>
            <p:cNvSpPr/>
            <p:nvPr/>
          </p:nvSpPr>
          <p:spPr>
            <a:xfrm>
              <a:off x="2722366" y="2664852"/>
              <a:ext cx="625498" cy="266938"/>
            </a:xfrm>
            <a:prstGeom prst="curvedDownArrow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 animBg="1"/>
      <p:bldP spid="20" grpId="0" animBg="1"/>
      <p:bldP spid="29" grpId="0"/>
      <p:bldP spid="30" grpId="0"/>
      <p:bldP spid="31" grpId="0"/>
      <p:bldP spid="32" grpId="0"/>
      <p:bldP spid="33" grpId="0"/>
      <p:bldP spid="34" grpId="0"/>
      <p:bldP spid="37" grpId="0"/>
      <p:bldP spid="38" grpId="0"/>
      <p:bldP spid="39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236447" y="643771"/>
            <a:ext cx="7656033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想一想：圆柱的侧面积、表面积怎样计算？圆柱、圆锥的体积公式是怎样导出的？再填写下表。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092428" y="3111809"/>
          <a:ext cx="7440012" cy="12601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0002"/>
                <a:gridCol w="1240002"/>
                <a:gridCol w="1240002"/>
                <a:gridCol w="1240002"/>
                <a:gridCol w="1240002"/>
                <a:gridCol w="1240002"/>
              </a:tblGrid>
              <a:tr h="42004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图形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底面半径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底面直径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高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表面积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 积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</a:tr>
              <a:tr h="420047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圆锥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dm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dm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——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</a:tcPr>
                </a:tc>
              </a:tr>
              <a:tr h="420047">
                <a:tc vMerge="1"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0.5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r>
                        <a:rPr lang="en-US" altLang="zh-CN" sz="2000" b="1" dirty="0" smtClean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——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" name="云形标注 9"/>
              <p:cNvSpPr/>
              <p:nvPr/>
            </p:nvSpPr>
            <p:spPr>
              <a:xfrm>
                <a:off x="5178218" y="1699029"/>
                <a:ext cx="3096344" cy="1336928"/>
              </a:xfrm>
              <a:prstGeom prst="cloudCallout">
                <a:avLst>
                  <a:gd name="adj1" fmla="val 30070"/>
                  <a:gd name="adj2" fmla="val 57289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rgbClr val="CC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底面积</a:t>
                </a:r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高</a:t>
                </a:r>
                <a:endPara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云形标注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78218" y="1699029"/>
                <a:ext cx="3096344" cy="1336928"/>
              </a:xfrm>
              <a:prstGeom prst="cloudCallout">
                <a:avLst>
                  <a:gd name="adj1" fmla="val 30070"/>
                  <a:gd name="adj2" fmla="val 57289"/>
                </a:avLst>
              </a:prstGeom>
              <a:blipFill rotWithShape="1">
                <a:blip r:embed="rId1"/>
                <a:stretch>
                  <a:fillRect l="-301" t="-173" r="-250" b="-10495"/>
                </a:stretch>
              </a:blipFill>
              <a:ln>
                <a:solidFill>
                  <a:srgbClr val="CC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圆角矩形 11"/>
              <p:cNvSpPr/>
              <p:nvPr/>
            </p:nvSpPr>
            <p:spPr bwMode="auto">
              <a:xfrm>
                <a:off x="1050304" y="1771036"/>
                <a:ext cx="3551849" cy="1152128"/>
              </a:xfrm>
              <a:prstGeom prst="roundRect">
                <a:avLst>
                  <a:gd name="adj" fmla="val 39029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vert="horz" wrap="square" lIns="0" tIns="0" rIns="0" bIns="0" numCol="1" rtlCol="0" anchor="t" anchorCtr="0" compatLnSpc="1"/>
              <a:lstStyle/>
              <a:p>
                <a:pPr algn="ctr"/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圆锥的体积是与它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等底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/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等高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的圆柱体积的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圆角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0304" y="1771036"/>
                <a:ext cx="3551849" cy="1152128"/>
              </a:xfrm>
              <a:prstGeom prst="roundRect">
                <a:avLst>
                  <a:gd name="adj" fmla="val 39029"/>
                </a:avLst>
              </a:prstGeom>
              <a:blipFill rotWithShape="1">
                <a:blip r:embed="rId2"/>
                <a:stretch>
                  <a:fillRect l="-2575" t="-6836" r="-2548" b="-8961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2659805" y="3435846"/>
            <a:ext cx="67037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73428" y="3859268"/>
            <a:ext cx="52770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39119" y="3461724"/>
            <a:ext cx="1274708" cy="495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25.12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75374" y="3881334"/>
            <a:ext cx="1002197" cy="4955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0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28" y="832099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192863" y="699542"/>
            <a:ext cx="7656033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李大伯家挖了一个圆形鱼塘，如下图，要在鱼塘四周和底部抹水泥。则需要抹水泥的面积是多大？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54043" y="2135687"/>
            <a:ext cx="2739345" cy="1440160"/>
            <a:chOff x="5854043" y="2355726"/>
            <a:chExt cx="2739345" cy="1440160"/>
          </a:xfrm>
        </p:grpSpPr>
        <p:grpSp>
          <p:nvGrpSpPr>
            <p:cNvPr id="25" name="组合 24"/>
            <p:cNvGrpSpPr/>
            <p:nvPr/>
          </p:nvGrpSpPr>
          <p:grpSpPr>
            <a:xfrm>
              <a:off x="5862421" y="2355726"/>
              <a:ext cx="2730967" cy="1372029"/>
              <a:chOff x="6012160" y="2615395"/>
              <a:chExt cx="2730967" cy="1372029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6012160" y="2762825"/>
                <a:ext cx="2304256" cy="1224599"/>
                <a:chOff x="6151184" y="1736400"/>
                <a:chExt cx="1373144" cy="1709028"/>
              </a:xfrm>
            </p:grpSpPr>
            <p:sp>
              <p:nvSpPr>
                <p:cNvPr id="18" name="圆柱形 17"/>
                <p:cNvSpPr/>
                <p:nvPr/>
              </p:nvSpPr>
              <p:spPr>
                <a:xfrm>
                  <a:off x="6156176" y="1736400"/>
                  <a:ext cx="1368152" cy="1709028"/>
                </a:xfrm>
                <a:prstGeom prst="can">
                  <a:avLst>
                    <a:gd name="adj" fmla="val 32566"/>
                  </a:avLst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6151184" y="2984250"/>
                  <a:ext cx="1365152" cy="437102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0" name="TextBox 15"/>
              <p:cNvSpPr txBox="1">
                <a:spLocks noChangeArrowheads="1"/>
              </p:cNvSpPr>
              <p:nvPr/>
            </p:nvSpPr>
            <p:spPr bwMode="auto">
              <a:xfrm rot="5400000">
                <a:off x="8014659" y="3230839"/>
                <a:ext cx="99527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1.5</a:t>
                </a:r>
                <a:r>
                  <a:rPr lang="en-US" altLang="zh-CN" sz="20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TextBox 15"/>
              <p:cNvSpPr txBox="1">
                <a:spLocks noChangeArrowheads="1"/>
              </p:cNvSpPr>
              <p:nvPr/>
            </p:nvSpPr>
            <p:spPr bwMode="auto">
              <a:xfrm>
                <a:off x="6877121" y="2615395"/>
                <a:ext cx="71835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40</a:t>
                </a:r>
                <a:r>
                  <a:rPr lang="en-US" altLang="zh-CN" sz="20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 flipH="1">
                <a:off x="6033948" y="2975554"/>
                <a:ext cx="2282468" cy="0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椭圆 22"/>
            <p:cNvSpPr/>
            <p:nvPr/>
          </p:nvSpPr>
          <p:spPr>
            <a:xfrm>
              <a:off x="5854043" y="3365950"/>
              <a:ext cx="2277680" cy="391031"/>
            </a:xfrm>
            <a:prstGeom prst="ellips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流程图: 库存数据 23"/>
            <p:cNvSpPr/>
            <p:nvPr/>
          </p:nvSpPr>
          <p:spPr>
            <a:xfrm rot="16200000">
              <a:off x="6474421" y="2103886"/>
              <a:ext cx="1080000" cy="2304000"/>
            </a:xfrm>
            <a:prstGeom prst="flowChartOnlineStorage">
              <a:avLst/>
            </a:prstGeom>
            <a:solidFill>
              <a:srgbClr val="33CC33"/>
            </a:solidFill>
            <a:ln>
              <a:solidFill>
                <a:srgbClr val="33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 flipH="1">
            <a:off x="7119169" y="1148842"/>
            <a:ext cx="1441695" cy="0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1288056" y="1563638"/>
            <a:ext cx="1512168" cy="16237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云形标注 9"/>
          <p:cNvSpPr/>
          <p:nvPr/>
        </p:nvSpPr>
        <p:spPr>
          <a:xfrm>
            <a:off x="839632" y="1870531"/>
            <a:ext cx="4596464" cy="1404388"/>
          </a:xfrm>
          <a:prstGeom prst="cloudCallout">
            <a:avLst>
              <a:gd name="adj1" fmla="val 61442"/>
              <a:gd name="adj2" fmla="val 23717"/>
            </a:avLst>
          </a:prstGeom>
          <a:solidFill>
            <a:schemeClr val="bg2">
              <a:lumMod val="9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就是要求鱼塘的一个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之和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34531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圆角矩形标注 29"/>
          <p:cNvSpPr/>
          <p:nvPr/>
        </p:nvSpPr>
        <p:spPr>
          <a:xfrm>
            <a:off x="6966453" y="3791871"/>
            <a:ext cx="1821762" cy="601398"/>
          </a:xfrm>
          <a:prstGeom prst="wedgeRoundRectCallout">
            <a:avLst>
              <a:gd name="adj1" fmla="val -39100"/>
              <a:gd name="adj2" fmla="val -95141"/>
              <a:gd name="adj3" fmla="val 16667"/>
            </a:avLst>
          </a:prstGeom>
          <a:solidFill>
            <a:schemeClr val="accent2">
              <a:lumMod val="60000"/>
              <a:lumOff val="40000"/>
              <a:alpha val="31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只有一个底面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97153" y="3410397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2383188" y="3479599"/>
            <a:ext cx="2736304" cy="536422"/>
          </a:xfrm>
          <a:prstGeom prst="wedgeRoundRectCallout">
            <a:avLst>
              <a:gd name="adj1" fmla="val -65822"/>
              <a:gd name="adj2" fmla="val -482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具体问题要具体分析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  <p:bldP spid="30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 形 23"/>
          <p:cNvSpPr/>
          <p:nvPr/>
        </p:nvSpPr>
        <p:spPr>
          <a:xfrm rot="5400000">
            <a:off x="1148022" y="1677196"/>
            <a:ext cx="1303164" cy="2168437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任意多边形 24"/>
          <p:cNvSpPr/>
          <p:nvPr/>
        </p:nvSpPr>
        <p:spPr>
          <a:xfrm>
            <a:off x="863558" y="2325092"/>
            <a:ext cx="2385781" cy="1716018"/>
          </a:xfrm>
          <a:custGeom>
            <a:avLst/>
            <a:gdLst>
              <a:gd name="connsiteX0" fmla="*/ 0 w 2385781"/>
              <a:gd name="connsiteY0" fmla="*/ 0 h 1716018"/>
              <a:gd name="connsiteX1" fmla="*/ 2385781 w 2385781"/>
              <a:gd name="connsiteY1" fmla="*/ 0 h 1716018"/>
              <a:gd name="connsiteX2" fmla="*/ 2385781 w 2385781"/>
              <a:gd name="connsiteY2" fmla="*/ 1716018 h 1716018"/>
              <a:gd name="connsiteX3" fmla="*/ 0 w 2385781"/>
              <a:gd name="connsiteY3" fmla="*/ 1716018 h 1716018"/>
              <a:gd name="connsiteX4" fmla="*/ 0 w 2385781"/>
              <a:gd name="connsiteY4" fmla="*/ 0 h 171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5781" h="1716018">
                <a:moveTo>
                  <a:pt x="0" y="0"/>
                </a:moveTo>
                <a:lnTo>
                  <a:pt x="2385781" y="0"/>
                </a:lnTo>
                <a:lnTo>
                  <a:pt x="2385781" y="1716018"/>
                </a:lnTo>
                <a:lnTo>
                  <a:pt x="0" y="171601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b="1" kern="1200" dirty="0"/>
          </a:p>
        </p:txBody>
      </p:sp>
      <p:sp>
        <p:nvSpPr>
          <p:cNvPr id="26" name="等腰三角形 25"/>
          <p:cNvSpPr/>
          <p:nvPr/>
        </p:nvSpPr>
        <p:spPr>
          <a:xfrm>
            <a:off x="2518795" y="1517553"/>
            <a:ext cx="369373" cy="369373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L 形 26"/>
          <p:cNvSpPr/>
          <p:nvPr/>
        </p:nvSpPr>
        <p:spPr>
          <a:xfrm rot="5400000">
            <a:off x="3758653" y="931949"/>
            <a:ext cx="1303164" cy="2168437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任意多边形 27"/>
          <p:cNvSpPr/>
          <p:nvPr/>
        </p:nvSpPr>
        <p:spPr>
          <a:xfrm>
            <a:off x="3541123" y="1558686"/>
            <a:ext cx="1957677" cy="2020440"/>
          </a:xfrm>
          <a:custGeom>
            <a:avLst/>
            <a:gdLst>
              <a:gd name="connsiteX0" fmla="*/ 0 w 1957677"/>
              <a:gd name="connsiteY0" fmla="*/ 0 h 2020440"/>
              <a:gd name="connsiteX1" fmla="*/ 1957677 w 1957677"/>
              <a:gd name="connsiteY1" fmla="*/ 0 h 2020440"/>
              <a:gd name="connsiteX2" fmla="*/ 1957677 w 1957677"/>
              <a:gd name="connsiteY2" fmla="*/ 2020440 h 2020440"/>
              <a:gd name="connsiteX3" fmla="*/ 0 w 1957677"/>
              <a:gd name="connsiteY3" fmla="*/ 2020440 h 2020440"/>
              <a:gd name="connsiteX4" fmla="*/ 0 w 1957677"/>
              <a:gd name="connsiteY4" fmla="*/ 0 h 202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7677" h="2020440">
                <a:moveTo>
                  <a:pt x="0" y="0"/>
                </a:moveTo>
                <a:lnTo>
                  <a:pt x="1957677" y="0"/>
                </a:lnTo>
                <a:lnTo>
                  <a:pt x="1957677" y="2020440"/>
                </a:lnTo>
                <a:lnTo>
                  <a:pt x="0" y="202044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247650" rIns="247650" bIns="247650" numCol="1" spcCol="1270" anchor="t" anchorCtr="0">
            <a:noAutofit/>
          </a:bodyPr>
          <a:lstStyle/>
          <a:p>
            <a:pPr lvl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 dirty="0"/>
          </a:p>
        </p:txBody>
      </p:sp>
      <p:sp>
        <p:nvSpPr>
          <p:cNvPr id="29" name="等腰三角形 28"/>
          <p:cNvSpPr/>
          <p:nvPr/>
        </p:nvSpPr>
        <p:spPr>
          <a:xfrm>
            <a:off x="5129427" y="772307"/>
            <a:ext cx="369373" cy="369373"/>
          </a:xfrm>
          <a:prstGeom prst="triangle">
            <a:avLst>
              <a:gd name="adj" fmla="val 10000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L 形 29"/>
          <p:cNvSpPr/>
          <p:nvPr/>
        </p:nvSpPr>
        <p:spPr>
          <a:xfrm rot="5400000">
            <a:off x="6369285" y="338914"/>
            <a:ext cx="1303164" cy="2168437"/>
          </a:xfrm>
          <a:prstGeom prst="corner">
            <a:avLst>
              <a:gd name="adj1" fmla="val 16120"/>
              <a:gd name="adj2" fmla="val 16110"/>
            </a:avLst>
          </a:pr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任意多边形 30"/>
          <p:cNvSpPr/>
          <p:nvPr/>
        </p:nvSpPr>
        <p:spPr>
          <a:xfrm>
            <a:off x="6151754" y="986809"/>
            <a:ext cx="1957677" cy="1716018"/>
          </a:xfrm>
          <a:custGeom>
            <a:avLst/>
            <a:gdLst>
              <a:gd name="connsiteX0" fmla="*/ 0 w 1957677"/>
              <a:gd name="connsiteY0" fmla="*/ 0 h 1716018"/>
              <a:gd name="connsiteX1" fmla="*/ 1957677 w 1957677"/>
              <a:gd name="connsiteY1" fmla="*/ 0 h 1716018"/>
              <a:gd name="connsiteX2" fmla="*/ 1957677 w 1957677"/>
              <a:gd name="connsiteY2" fmla="*/ 1716018 h 1716018"/>
              <a:gd name="connsiteX3" fmla="*/ 0 w 1957677"/>
              <a:gd name="connsiteY3" fmla="*/ 1716018 h 1716018"/>
              <a:gd name="connsiteX4" fmla="*/ 0 w 1957677"/>
              <a:gd name="connsiteY4" fmla="*/ 0 h 171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7677" h="1716018">
                <a:moveTo>
                  <a:pt x="0" y="0"/>
                </a:moveTo>
                <a:lnTo>
                  <a:pt x="1957677" y="0"/>
                </a:lnTo>
                <a:lnTo>
                  <a:pt x="1957677" y="1716018"/>
                </a:lnTo>
                <a:lnTo>
                  <a:pt x="0" y="171601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247650" rIns="247650" bIns="247650" numCol="1" spcCol="1270" anchor="t" anchorCtr="0">
            <a:noAutofit/>
          </a:bodyPr>
          <a:lstStyle/>
          <a:p>
            <a:pPr lvl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 dirty="0"/>
          </a:p>
        </p:txBody>
      </p:sp>
      <p:sp>
        <p:nvSpPr>
          <p:cNvPr id="3" name="矩形标注 2"/>
          <p:cNvSpPr/>
          <p:nvPr/>
        </p:nvSpPr>
        <p:spPr>
          <a:xfrm>
            <a:off x="683568" y="3568223"/>
            <a:ext cx="5356998" cy="442947"/>
          </a:xfrm>
          <a:prstGeom prst="wedgeRectCallout">
            <a:avLst>
              <a:gd name="adj1" fmla="val -2967"/>
              <a:gd name="adj2" fmla="val 4932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抹水泥面积：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1256+188.4=1444.4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724427" y="4144287"/>
            <a:ext cx="5101614" cy="442947"/>
          </a:xfrm>
          <a:prstGeom prst="wedgeRectCallout">
            <a:avLst>
              <a:gd name="adj1" fmla="val -2967"/>
              <a:gd name="adj2" fmla="val 49327"/>
            </a:avLst>
          </a:prstGeom>
          <a:solidFill>
            <a:schemeClr val="bg1">
              <a:alpha val="8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答：需要抹水泥的面积是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1444.4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89823" y="2426994"/>
            <a:ext cx="22595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半径：</a:t>
            </a:r>
            <a:endParaRPr lang="en-US" altLang="zh-CN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defTabSz="914400"/>
            <a:r>
              <a: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40÷2=20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kern="0" dirty="0">
              <a:solidFill>
                <a:sysClr val="windowText" lastClr="0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54120" y="1698288"/>
            <a:ext cx="1925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=20×20×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=1256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6240781" y="1076094"/>
            <a:ext cx="22571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endParaRPr lang="en-US" altLang="zh-CN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×20×1.5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=188.4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dirty="0"/>
          </a:p>
        </p:txBody>
      </p:sp>
      <p:grpSp>
        <p:nvGrpSpPr>
          <p:cNvPr id="39" name="组合 38"/>
          <p:cNvGrpSpPr/>
          <p:nvPr/>
        </p:nvGrpSpPr>
        <p:grpSpPr>
          <a:xfrm>
            <a:off x="6020639" y="2809238"/>
            <a:ext cx="2757770" cy="1440160"/>
            <a:chOff x="5854043" y="2355726"/>
            <a:chExt cx="2757770" cy="1440160"/>
          </a:xfrm>
        </p:grpSpPr>
        <p:grpSp>
          <p:nvGrpSpPr>
            <p:cNvPr id="40" name="组合 39"/>
            <p:cNvGrpSpPr/>
            <p:nvPr/>
          </p:nvGrpSpPr>
          <p:grpSpPr>
            <a:xfrm>
              <a:off x="5862421" y="2355726"/>
              <a:ext cx="2749392" cy="1372031"/>
              <a:chOff x="6012160" y="2615395"/>
              <a:chExt cx="2749392" cy="1372031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6012160" y="2762825"/>
                <a:ext cx="2304256" cy="1224599"/>
                <a:chOff x="6151184" y="1736400"/>
                <a:chExt cx="1373144" cy="1709028"/>
              </a:xfrm>
            </p:grpSpPr>
            <p:sp>
              <p:nvSpPr>
                <p:cNvPr id="47" name="圆柱形 46"/>
                <p:cNvSpPr/>
                <p:nvPr/>
              </p:nvSpPr>
              <p:spPr>
                <a:xfrm>
                  <a:off x="6156176" y="1736400"/>
                  <a:ext cx="1368152" cy="1709028"/>
                </a:xfrm>
                <a:prstGeom prst="can">
                  <a:avLst>
                    <a:gd name="adj" fmla="val 32566"/>
                  </a:avLst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6151184" y="2984250"/>
                  <a:ext cx="1365152" cy="437102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44" name="TextBox 15"/>
              <p:cNvSpPr txBox="1">
                <a:spLocks noChangeArrowheads="1"/>
              </p:cNvSpPr>
              <p:nvPr/>
            </p:nvSpPr>
            <p:spPr bwMode="auto">
              <a:xfrm rot="5400000">
                <a:off x="8056532" y="3282405"/>
                <a:ext cx="94837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1.5</a:t>
                </a:r>
                <a:r>
                  <a:rPr lang="en-US" altLang="zh-CN" sz="20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5" name="TextBox 15"/>
              <p:cNvSpPr txBox="1">
                <a:spLocks noChangeArrowheads="1"/>
              </p:cNvSpPr>
              <p:nvPr/>
            </p:nvSpPr>
            <p:spPr bwMode="auto">
              <a:xfrm>
                <a:off x="6877121" y="2615395"/>
                <a:ext cx="71835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40</a:t>
                </a:r>
                <a:r>
                  <a:rPr lang="en-US" altLang="zh-CN" sz="20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endParaRPr lang="zh-CN" altLang="en-US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H="1">
                <a:off x="6033948" y="2975554"/>
                <a:ext cx="2282468" cy="0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椭圆 40"/>
            <p:cNvSpPr/>
            <p:nvPr/>
          </p:nvSpPr>
          <p:spPr>
            <a:xfrm>
              <a:off x="5854043" y="3365950"/>
              <a:ext cx="2277680" cy="391031"/>
            </a:xfrm>
            <a:prstGeom prst="ellips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流程图: 库存数据 41"/>
            <p:cNvSpPr/>
            <p:nvPr/>
          </p:nvSpPr>
          <p:spPr>
            <a:xfrm rot="16200000">
              <a:off x="6474421" y="2103886"/>
              <a:ext cx="1080000" cy="2304000"/>
            </a:xfrm>
            <a:prstGeom prst="flowChartOnlineStorage">
              <a:avLst/>
            </a:prstGeom>
            <a:solidFill>
              <a:srgbClr val="33CC33"/>
            </a:solidFill>
            <a:ln>
              <a:solidFill>
                <a:srgbClr val="33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61" y="1029274"/>
            <a:ext cx="962996" cy="1056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/>
              <p:cNvSpPr txBox="1"/>
              <p:nvPr/>
            </p:nvSpPr>
            <p:spPr>
              <a:xfrm>
                <a:off x="1739151" y="2988664"/>
                <a:ext cx="3161443" cy="6939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a:rPr lang="en-US" altLang="zh-CN" sz="2400" b="1" i="1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π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 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en-US" altLang="zh-CN" sz="2400" b="1" baseline="30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endParaRPr lang="zh-CN" altLang="en-US" sz="2400" b="1" baseline="30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151" y="2988664"/>
                <a:ext cx="3161443" cy="693908"/>
              </a:xfrm>
              <a:prstGeom prst="rect">
                <a:avLst/>
              </a:prstGeom>
              <a:blipFill rotWithShape="1">
                <a:blip r:embed="rId1"/>
                <a:stretch>
                  <a:fillRect l="-16" t="-4444" r="-694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092431" y="771550"/>
            <a:ext cx="7656033" cy="136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蚁狮用来捕食的洞穴是个倒圆锥形。蚁狮挖了一个洞口直径约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厘米、深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厘米的倒圆锥形洞穴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大约需要挖多少土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0" name="Picture 4" descr="http://img0.dili360.com/rw9/ga/M01/00/F8/wKgBzFQ2gTWAPBcWAAmZvhqkYtw8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144" y="1868094"/>
            <a:ext cx="212885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标注 9"/>
          <p:cNvSpPr/>
          <p:nvPr/>
        </p:nvSpPr>
        <p:spPr>
          <a:xfrm>
            <a:off x="4499992" y="807736"/>
            <a:ext cx="1316084" cy="422845"/>
          </a:xfrm>
          <a:prstGeom prst="wedgeRectCallout">
            <a:avLst>
              <a:gd name="adj1" fmla="val -2967"/>
              <a:gd name="adj2" fmla="val 49327"/>
            </a:avLst>
          </a:prstGeom>
          <a:solidFill>
            <a:schemeClr val="accent3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1206660" y="1246728"/>
            <a:ext cx="3301958" cy="432048"/>
          </a:xfrm>
          <a:prstGeom prst="wedgeRectCallout">
            <a:avLst>
              <a:gd name="adj1" fmla="val -2967"/>
              <a:gd name="adj2" fmla="val 49327"/>
            </a:avLst>
          </a:prstGeom>
          <a:solidFill>
            <a:schemeClr val="accent3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6876256" y="1678776"/>
            <a:ext cx="1800200" cy="0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587023" y="2307226"/>
            <a:ext cx="1522400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圆锥的体积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圆角矩形 14"/>
              <p:cNvSpPr/>
              <p:nvPr/>
            </p:nvSpPr>
            <p:spPr>
              <a:xfrm>
                <a:off x="1946549" y="2228962"/>
                <a:ext cx="3055042" cy="601942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 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πr</a:t>
                </a:r>
                <a:r>
                  <a:rPr lang="en-US" altLang="zh-CN" sz="2400" b="1" baseline="300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× 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h</a:t>
                </a:r>
                <a:endParaRPr lang="zh-CN" altLang="en-US" sz="24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圆角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6549" y="2228962"/>
                <a:ext cx="3055042" cy="601942"/>
              </a:xfrm>
              <a:prstGeom prst="roundRect">
                <a:avLst/>
              </a:prstGeom>
              <a:blipFill rotWithShape="1">
                <a:blip r:embed="rId3"/>
                <a:stretch>
                  <a:fillRect l="-9" t="-11306" r="11" b="12"/>
                </a:stretch>
              </a:blipFill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椭圆 12"/>
          <p:cNvSpPr/>
          <p:nvPr/>
        </p:nvSpPr>
        <p:spPr>
          <a:xfrm>
            <a:off x="3503790" y="2297415"/>
            <a:ext cx="216024" cy="4516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542729" y="2343230"/>
            <a:ext cx="233276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上箭头 15"/>
          <p:cNvSpPr/>
          <p:nvPr/>
        </p:nvSpPr>
        <p:spPr>
          <a:xfrm flipV="1">
            <a:off x="3602733" y="2703270"/>
            <a:ext cx="36000" cy="285394"/>
          </a:xfrm>
          <a:prstGeom prst="up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013399" y="3083590"/>
            <a:ext cx="1178667" cy="504056"/>
          </a:xfrm>
          <a:prstGeom prst="roundRect">
            <a:avLst/>
          </a:prstGeom>
          <a:solidFill>
            <a:schemeClr val="bg2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4.2÷2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上箭头 19"/>
          <p:cNvSpPr/>
          <p:nvPr/>
        </p:nvSpPr>
        <p:spPr>
          <a:xfrm rot="18900000" flipV="1">
            <a:off x="4830856" y="2661859"/>
            <a:ext cx="36000" cy="396000"/>
          </a:xfrm>
          <a:prstGeom prst="upArrow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862970" y="3077985"/>
            <a:ext cx="355141" cy="429011"/>
          </a:xfrm>
          <a:prstGeom prst="roundRect">
            <a:avLst/>
          </a:prstGeom>
          <a:solidFill>
            <a:schemeClr val="accent6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226650" y="3040706"/>
            <a:ext cx="25426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9.2316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725167" y="4035098"/>
            <a:ext cx="4552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答：大约需要挖土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9.2316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H="1">
            <a:off x="1171762" y="2084946"/>
            <a:ext cx="746174" cy="0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云形标注 26"/>
              <p:cNvSpPr/>
              <p:nvPr/>
            </p:nvSpPr>
            <p:spPr>
              <a:xfrm>
                <a:off x="42109" y="3682572"/>
                <a:ext cx="2612228" cy="814191"/>
              </a:xfrm>
              <a:prstGeom prst="cloudCallout">
                <a:avLst>
                  <a:gd name="adj1" fmla="val 13702"/>
                  <a:gd name="adj2" fmla="val -88546"/>
                </a:avLst>
              </a:prstGeom>
              <a:solidFill>
                <a:schemeClr val="accent5">
                  <a:lumMod val="40000"/>
                  <a:lumOff val="60000"/>
                  <a:alpha val="52000"/>
                </a:schemeClr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不要忘记乘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800" b="1" i="1">
                            <a:solidFill>
                              <a:srgbClr val="0000FF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1800" b="1" i="0">
                            <a:solidFill>
                              <a:srgbClr val="0000FF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1800" b="1" i="0">
                            <a:solidFill>
                              <a:srgbClr val="0000FF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18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哦！</a:t>
                </a:r>
                <a:endParaRPr lang="zh-CN" altLang="en-US" sz="1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云形标注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09" y="3682572"/>
                <a:ext cx="2612228" cy="814191"/>
              </a:xfrm>
              <a:prstGeom prst="cloudCallout">
                <a:avLst>
                  <a:gd name="adj1" fmla="val 13702"/>
                  <a:gd name="adj2" fmla="val -88546"/>
                </a:avLst>
              </a:prstGeom>
              <a:blipFill rotWithShape="1">
                <a:blip r:embed="rId4"/>
                <a:stretch>
                  <a:fillRect l="-348" t="-42141" r="-290" b="-1130"/>
                </a:stretch>
              </a:blip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12" y="806539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4" name="组合 33"/>
          <p:cNvGrpSpPr/>
          <p:nvPr/>
        </p:nvGrpSpPr>
        <p:grpSpPr>
          <a:xfrm>
            <a:off x="5432232" y="1792595"/>
            <a:ext cx="1516032" cy="684039"/>
            <a:chOff x="6791990" y="3500290"/>
            <a:chExt cx="1819248" cy="685181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6791990" y="3500290"/>
              <a:ext cx="1819248" cy="685181"/>
            </a:xfrm>
            <a:prstGeom prst="cloudCallout">
              <a:avLst>
                <a:gd name="adj1" fmla="val 68050"/>
                <a:gd name="adj2" fmla="val -67413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104266" y="3642492"/>
              <a:ext cx="1194695" cy="40077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ts val="3000"/>
                </a:spcBef>
                <a:defRPr/>
              </a:pPr>
              <a:r>
                <a:rPr lang="zh-CN" altLang="en-US" sz="20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求体积</a:t>
              </a:r>
              <a:endPara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7" grpId="0"/>
      <p:bldP spid="10" grpId="0" animBg="1"/>
      <p:bldP spid="11" grpId="0" animBg="1"/>
      <p:bldP spid="14" grpId="0"/>
      <p:bldP spid="15" grpId="0"/>
      <p:bldP spid="13" grpId="0" animBg="1"/>
      <p:bldP spid="17" grpId="0" animBg="1"/>
      <p:bldP spid="16" grpId="0" animBg="1"/>
      <p:bldP spid="19" grpId="0" animBg="1"/>
      <p:bldP spid="20" grpId="0" animBg="1"/>
      <p:bldP spid="21" grpId="0" animBg="1"/>
      <p:bldP spid="24" grpId="0"/>
      <p:bldP spid="25" grpId="0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011173" y="553462"/>
            <a:ext cx="8025323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龙卷风常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发生于夏季的雷雨天气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下午至傍晚最为常见，影响范围虽小，但破坏力极大。某次龙卷风的高度约120米，项部直径的100米，那么这个龙卷风所形成的圆锥形空间的体积为多少立方米？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5122" l="0" r="93571">
                        <a14:foregroundMark x1="32143" y1="73519" x2="30357" y2="60976"/>
                        <a14:foregroundMark x1="49643" y1="84321" x2="47500" y2="74564"/>
                        <a14:foregroundMark x1="20000" y1="56098" x2="19286" y2="4912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72960" y="2064519"/>
            <a:ext cx="1971040" cy="202057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67544" y="2701544"/>
                <a:ext cx="6959600" cy="693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×3.14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×（100÷2）²×120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=314000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（立方米）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2701544"/>
                <a:ext cx="6959600" cy="693908"/>
              </a:xfrm>
              <a:prstGeom prst="rect">
                <a:avLst/>
              </a:prstGeom>
              <a:blipFill rotWithShape="1">
                <a:blip r:embed="rId3"/>
                <a:stretch>
                  <a:fillRect l="-3" t="-37" r="3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/>
          <p:cNvSpPr txBox="1"/>
          <p:nvPr/>
        </p:nvSpPr>
        <p:spPr>
          <a:xfrm>
            <a:off x="467544" y="3639489"/>
            <a:ext cx="6959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答：所形成的圆锥形空间的体积为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314000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立方米。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6" y="699542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599823" y="555526"/>
            <a:ext cx="2026498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圆柱与圆锥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 rot="5400000">
            <a:off x="4464970" y="-233364"/>
            <a:ext cx="288033" cy="3132154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683251" y="1563638"/>
            <a:ext cx="955199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796136" y="1563638"/>
            <a:ext cx="955199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圆锥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>
            <a:hlinkClick r:id="rId1" action="ppaction://hlinksldjump"/>
          </p:cNvPr>
          <p:cNvSpPr/>
          <p:nvPr/>
        </p:nvSpPr>
        <p:spPr>
          <a:xfrm>
            <a:off x="1475656" y="2623983"/>
            <a:ext cx="601583" cy="2290227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柱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>
            <a:hlinkClick r:id="rId2" action="ppaction://hlinksldjump"/>
          </p:cNvPr>
          <p:cNvSpPr/>
          <p:nvPr/>
        </p:nvSpPr>
        <p:spPr>
          <a:xfrm>
            <a:off x="2860058" y="2623983"/>
            <a:ext cx="601583" cy="143857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>
            <a:hlinkClick r:id="rId3" action="ppaction://hlinksldjump"/>
          </p:cNvPr>
          <p:cNvSpPr/>
          <p:nvPr/>
        </p:nvSpPr>
        <p:spPr>
          <a:xfrm>
            <a:off x="4129566" y="2608283"/>
            <a:ext cx="601583" cy="1009471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体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 rot="5400000">
            <a:off x="2898892" y="994800"/>
            <a:ext cx="288033" cy="2774898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左大括号 27"/>
          <p:cNvSpPr/>
          <p:nvPr/>
        </p:nvSpPr>
        <p:spPr>
          <a:xfrm rot="5400000">
            <a:off x="6129718" y="1482148"/>
            <a:ext cx="288033" cy="1800200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>
            <a:hlinkClick r:id="rId4" action="ppaction://hlinksldjump"/>
          </p:cNvPr>
          <p:cNvSpPr/>
          <p:nvPr/>
        </p:nvSpPr>
        <p:spPr>
          <a:xfrm>
            <a:off x="5336519" y="2571750"/>
            <a:ext cx="601583" cy="2290227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锥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>
            <a:hlinkClick r:id="rId5" action="ppaction://hlinksldjump"/>
          </p:cNvPr>
          <p:cNvSpPr/>
          <p:nvPr/>
        </p:nvSpPr>
        <p:spPr>
          <a:xfrm>
            <a:off x="6751335" y="2625536"/>
            <a:ext cx="601583" cy="1009471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体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5" descr="E:\罗梦\2017春下\人六数下\人六数导学案(下)\ZQ17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777" y="1742341"/>
            <a:ext cx="169227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直接连接符 11"/>
          <p:cNvCxnSpPr/>
          <p:nvPr/>
        </p:nvCxnSpPr>
        <p:spPr>
          <a:xfrm flipH="1">
            <a:off x="6903810" y="2678966"/>
            <a:ext cx="1080119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云形标注 7"/>
          <p:cNvSpPr/>
          <p:nvPr/>
        </p:nvSpPr>
        <p:spPr>
          <a:xfrm>
            <a:off x="2383188" y="2098224"/>
            <a:ext cx="3551577" cy="1008112"/>
          </a:xfrm>
          <a:prstGeom prst="cloudCallout">
            <a:avLst>
              <a:gd name="adj1" fmla="val 70396"/>
              <a:gd name="adj2" fmla="val 10618"/>
            </a:avLst>
          </a:prstGeom>
          <a:noFill/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旋转后得到的立体图形会是什么样呢？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20" y="734531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157621" y="567183"/>
            <a:ext cx="7656033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如图，一个直角梯形绕轴旋转一周后形成的立体图形的体积是多少？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463649" y="1275606"/>
            <a:ext cx="1930803" cy="822618"/>
            <a:chOff x="6141522" y="1360697"/>
            <a:chExt cx="1930803" cy="822618"/>
          </a:xfrm>
        </p:grpSpPr>
        <p:sp>
          <p:nvSpPr>
            <p:cNvPr id="18" name="AutoShape 27"/>
            <p:cNvSpPr>
              <a:spLocks noChangeArrowheads="1"/>
            </p:cNvSpPr>
            <p:nvPr/>
          </p:nvSpPr>
          <p:spPr bwMode="auto">
            <a:xfrm>
              <a:off x="6141522" y="1360697"/>
              <a:ext cx="1930803" cy="822618"/>
            </a:xfrm>
            <a:prstGeom prst="cloudCallout">
              <a:avLst>
                <a:gd name="adj1" fmla="val 59998"/>
                <a:gd name="adj2" fmla="val 8461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ts val="3000"/>
                </a:spcBef>
                <a:defRPr/>
              </a:pP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421312" y="1554282"/>
              <a:ext cx="13712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3000"/>
                </a:spcBef>
                <a:defRPr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上面是圆锥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96852" y="3204282"/>
            <a:ext cx="1930803" cy="822618"/>
            <a:chOff x="6141522" y="1360697"/>
            <a:chExt cx="1930803" cy="822618"/>
          </a:xfrm>
        </p:grpSpPr>
        <p:sp>
          <p:nvSpPr>
            <p:cNvPr id="21" name="AutoShape 27"/>
            <p:cNvSpPr>
              <a:spLocks noChangeArrowheads="1"/>
            </p:cNvSpPr>
            <p:nvPr/>
          </p:nvSpPr>
          <p:spPr bwMode="auto">
            <a:xfrm>
              <a:off x="6141522" y="1360697"/>
              <a:ext cx="1930803" cy="822618"/>
            </a:xfrm>
            <a:prstGeom prst="cloudCallout">
              <a:avLst>
                <a:gd name="adj1" fmla="val 59104"/>
                <a:gd name="adj2" fmla="val -56952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ts val="3000"/>
                </a:spcBef>
                <a:defRPr/>
              </a:pP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421312" y="1554282"/>
              <a:ext cx="13712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3000"/>
                </a:spcBef>
                <a:defRPr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下面是圆柱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1981465" y="3370253"/>
            <a:ext cx="2518527" cy="491265"/>
          </a:xfrm>
          <a:prstGeom prst="wedgeRoundRectCallout">
            <a:avLst>
              <a:gd name="adj1" fmla="val -67929"/>
              <a:gd name="adj2" fmla="val -47469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实际操作试一试吧！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5127" y1="4915" x2="63198" y2="19658"/>
                        <a14:foregroundMark x1="67259" y1="4487" x2="61675" y2="11752"/>
                        <a14:foregroundMark x1="54315" y1="39744" x2="38832" y2="57265"/>
                        <a14:foregroundMark x1="25381" y1="38034" x2="37310" y2="57265"/>
                        <a14:foregroundMark x1="33756" y1="39744" x2="25888" y2="44658"/>
                        <a14:foregroundMark x1="54315" y1="44658" x2="29949" y2="45085"/>
                        <a14:foregroundMark x1="48731" y1="40171" x2="57614" y2="45940"/>
                        <a14:foregroundMark x1="50761" y1="38034" x2="44924" y2="41026"/>
                        <a14:foregroundMark x1="35787" y1="41026" x2="29442" y2="37607"/>
                        <a14:foregroundMark x1="49239" y1="54274" x2="43909" y2="54701"/>
                        <a14:foregroundMark x1="29949" y1="52564" x2="26396" y2="55556"/>
                        <a14:foregroundMark x1="35787" y1="63889" x2="36294" y2="74359"/>
                        <a14:foregroundMark x1="52284" y1="66880" x2="52284" y2="70299"/>
                        <a14:foregroundMark x1="65736" y1="94444" x2="58629" y2="91239"/>
                        <a14:foregroundMark x1="17005" y1="91667" x2="8122" y2="93590"/>
                        <a14:foregroundMark x1="66751" y1="92521" x2="61675" y2="89957"/>
                        <a14:foregroundMark x1="54822" y1="47222" x2="51269" y2="497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2318" y="3044276"/>
            <a:ext cx="1217228" cy="1445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5"/>
          <p:cNvSpPr txBox="1">
            <a:spLocks noChangeArrowheads="1"/>
          </p:cNvSpPr>
          <p:nvPr/>
        </p:nvSpPr>
        <p:spPr bwMode="auto">
          <a:xfrm>
            <a:off x="1092431" y="800428"/>
            <a:ext cx="7656033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如图，一个直角梯形绕轴旋转一周后形成的立体图形的体积是多少？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361472" y="1832023"/>
            <a:ext cx="1522400" cy="432048"/>
          </a:xfrm>
          <a:prstGeom prst="round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圆锥的体积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740763" y="1817166"/>
            <a:ext cx="1522400" cy="432048"/>
          </a:xfrm>
          <a:prstGeom prst="roundRect">
            <a:avLst/>
          </a:prstGeom>
          <a:solidFill>
            <a:schemeClr val="accent1">
              <a:lumMod val="60000"/>
              <a:lumOff val="4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圆柱的体积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089893" y="1832023"/>
            <a:ext cx="479327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圆角矩形 17"/>
              <p:cNvSpPr/>
              <p:nvPr/>
            </p:nvSpPr>
            <p:spPr>
              <a:xfrm>
                <a:off x="1284116" y="2334591"/>
                <a:ext cx="3045440" cy="576368"/>
              </a:xfrm>
              <a:prstGeom prst="round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en-US" altLang="zh-CN" sz="2000" b="1" baseline="30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×（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8-5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）×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圆角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4116" y="2334591"/>
                <a:ext cx="3045440" cy="576368"/>
              </a:xfrm>
              <a:prstGeom prst="roundRect">
                <a:avLst/>
              </a:prstGeom>
              <a:blipFill rotWithShape="1">
                <a:blip r:embed="rId1"/>
                <a:stretch>
                  <a:fillRect l="-5" t="-11956" r="4" b="21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圆角矩形 18"/>
          <p:cNvSpPr/>
          <p:nvPr/>
        </p:nvSpPr>
        <p:spPr>
          <a:xfrm>
            <a:off x="4283968" y="2371280"/>
            <a:ext cx="1614448" cy="5763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995936" y="2436639"/>
            <a:ext cx="479327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971600" y="3409664"/>
            <a:ext cx="2151072" cy="5763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301.44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040608" y="3976210"/>
            <a:ext cx="6408712" cy="5397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答：旋转一周后围成的立体图形的体积是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301.44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971600" y="2910959"/>
            <a:ext cx="2983557" cy="5763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50.24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251.2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12" y="835417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5" descr="E:\罗梦\2017春下\人六数下\人六数导学案(下)\ZQ17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777" y="1722839"/>
            <a:ext cx="1692275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直接连接符 27"/>
          <p:cNvCxnSpPr/>
          <p:nvPr/>
        </p:nvCxnSpPr>
        <p:spPr>
          <a:xfrm flipH="1">
            <a:off x="6903810" y="2659464"/>
            <a:ext cx="1080119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5"/>
          <p:cNvSpPr txBox="1">
            <a:spLocks noChangeArrowheads="1"/>
          </p:cNvSpPr>
          <p:nvPr/>
        </p:nvSpPr>
        <p:spPr bwMode="auto">
          <a:xfrm>
            <a:off x="1092431" y="555526"/>
            <a:ext cx="7656033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一种水稻磨米机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的进料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漏斗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圆柱和圆锥两部分组成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。圆柱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圆锥的底面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直径都是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，圆柱高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，圆锥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。每立方分米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稻谷大约重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0.65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860788" y="1940930"/>
            <a:ext cx="638865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这个进料漏斗大约能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装多少千克稻谷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？（稻谷不超出漏斗上沿，得数保留整数。）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标注 17"/>
          <p:cNvSpPr/>
          <p:nvPr/>
        </p:nvSpPr>
        <p:spPr>
          <a:xfrm>
            <a:off x="4896036" y="584963"/>
            <a:ext cx="3384376" cy="422845"/>
          </a:xfrm>
          <a:prstGeom prst="wedgeRectCallout">
            <a:avLst>
              <a:gd name="adj1" fmla="val -2967"/>
              <a:gd name="adj2" fmla="val 49327"/>
            </a:avLst>
          </a:prstGeom>
          <a:solidFill>
            <a:schemeClr val="accent2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1185234" y="1458433"/>
            <a:ext cx="4407086" cy="4307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5736336" y="1454126"/>
            <a:ext cx="2780485" cy="8614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1171762" y="1868922"/>
            <a:ext cx="1131984" cy="0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3059832" y="2408959"/>
            <a:ext cx="2880321" cy="0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流程图: 可选过程 29"/>
          <p:cNvSpPr/>
          <p:nvPr/>
        </p:nvSpPr>
        <p:spPr>
          <a:xfrm>
            <a:off x="1092431" y="2950263"/>
            <a:ext cx="3268784" cy="504208"/>
          </a:xfrm>
          <a:prstGeom prst="flowChartAlternateProcess">
            <a:avLst/>
          </a:prstGeom>
          <a:solidFill>
            <a:srgbClr val="33CC33">
              <a:alpha val="4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这个进料漏斗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的体积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流程图: 可选过程 30"/>
          <p:cNvSpPr/>
          <p:nvPr/>
        </p:nvSpPr>
        <p:spPr>
          <a:xfrm>
            <a:off x="4794778" y="2950263"/>
            <a:ext cx="2567871" cy="504208"/>
          </a:xfrm>
          <a:prstGeom prst="flowChartAlternateProcess">
            <a:avLst/>
          </a:prstGeom>
          <a:solidFill>
            <a:srgbClr val="33CC33">
              <a:alpha val="4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每立方分米稻谷质量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流程图: 可选过程 31"/>
          <p:cNvSpPr/>
          <p:nvPr/>
        </p:nvSpPr>
        <p:spPr>
          <a:xfrm>
            <a:off x="4281319" y="3022423"/>
            <a:ext cx="479327" cy="43204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左大括号 33"/>
          <p:cNvSpPr/>
          <p:nvPr/>
        </p:nvSpPr>
        <p:spPr>
          <a:xfrm rot="5400000">
            <a:off x="2521163" y="2693587"/>
            <a:ext cx="144015" cy="1800200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流程图: 可选过程 34"/>
          <p:cNvSpPr/>
          <p:nvPr/>
        </p:nvSpPr>
        <p:spPr>
          <a:xfrm>
            <a:off x="1034768" y="3593687"/>
            <a:ext cx="1522400" cy="43204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圆锥的体积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流程图: 可选过程 35"/>
          <p:cNvSpPr/>
          <p:nvPr/>
        </p:nvSpPr>
        <p:spPr>
          <a:xfrm>
            <a:off x="2773192" y="3593687"/>
            <a:ext cx="1522400" cy="43204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圆柱的体积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流程图: 可选过程 36"/>
              <p:cNvSpPr/>
              <p:nvPr/>
            </p:nvSpPr>
            <p:spPr>
              <a:xfrm>
                <a:off x="1184975" y="4117727"/>
                <a:ext cx="3270718" cy="515513"/>
              </a:xfrm>
              <a:prstGeom prst="flowChartAlternateProcess">
                <a:avLst/>
              </a:prstGeom>
              <a:solidFill>
                <a:schemeClr val="accent3">
                  <a:lumMod val="40000"/>
                  <a:lumOff val="60000"/>
                  <a:alpha val="44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</a:t>
                </a:r>
                <a:r>
                  <a:rPr lang="zh-CN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4÷2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en-US" altLang="zh-CN" sz="2000" b="1" baseline="300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4.2</a:t>
                </a:r>
                <a:r>
                  <a:rPr lang="zh-CN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7" name="流程图: 可选过程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4975" y="4117727"/>
                <a:ext cx="3270718" cy="515513"/>
              </a:xfrm>
              <a:prstGeom prst="flowChartAlternateProcess">
                <a:avLst/>
              </a:prstGeom>
              <a:blipFill rotWithShape="1">
                <a:blip r:embed="rId1"/>
                <a:stretch>
                  <a:fillRect l="-196" t="-19168" r="-178" b="-1177"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流程图: 可选过程 37"/>
          <p:cNvSpPr/>
          <p:nvPr/>
        </p:nvSpPr>
        <p:spPr>
          <a:xfrm>
            <a:off x="4943364" y="4123877"/>
            <a:ext cx="2855903" cy="509364"/>
          </a:xfrm>
          <a:prstGeom prst="flowChartAlternateProcess">
            <a:avLst/>
          </a:prstGeom>
          <a:solidFill>
            <a:schemeClr val="accent3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4÷2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 baseline="30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流程图: 可选过程 38"/>
          <p:cNvSpPr/>
          <p:nvPr/>
        </p:nvSpPr>
        <p:spPr>
          <a:xfrm>
            <a:off x="4496302" y="4162535"/>
            <a:ext cx="400933" cy="43204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92" y="764278"/>
            <a:ext cx="600639" cy="335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892" y="1562145"/>
            <a:ext cx="1241952" cy="1487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8" grpId="0" animBg="1"/>
      <p:bldP spid="30" grpId="0" animBg="1"/>
      <p:bldP spid="31" grpId="0" animBg="1"/>
      <p:bldP spid="32" grpId="0"/>
      <p:bldP spid="34" grpId="0" animBg="1"/>
      <p:bldP spid="35" grpId="0"/>
      <p:bldP spid="36" grpId="0"/>
      <p:bldP spid="37" grpId="0" animBg="1"/>
      <p:bldP spid="38" grpId="0" animBg="1"/>
      <p:bldP spid="3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" name="圆角矩形 9"/>
              <p:cNvSpPr/>
              <p:nvPr/>
            </p:nvSpPr>
            <p:spPr>
              <a:xfrm>
                <a:off x="933130" y="2820707"/>
                <a:ext cx="3311327" cy="567023"/>
              </a:xfrm>
              <a:prstGeom prst="roundRect">
                <a:avLst/>
              </a:prstGeom>
              <a:solidFill>
                <a:schemeClr val="accent3">
                  <a:lumMod val="40000"/>
                  <a:lumOff val="60000"/>
                  <a:alpha val="44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</a:t>
                </a:r>
                <a:r>
                  <a:rPr lang="zh-CN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4÷2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en-US" altLang="zh-CN" sz="2000" b="1" baseline="300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4.2</a:t>
                </a:r>
                <a:r>
                  <a:rPr lang="zh-CN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圆角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130" y="2820707"/>
                <a:ext cx="3311327" cy="567023"/>
              </a:xfrm>
              <a:prstGeom prst="roundRect">
                <a:avLst/>
              </a:prstGeom>
              <a:blipFill rotWithShape="1">
                <a:blip r:embed="rId1"/>
                <a:stretch>
                  <a:fillRect l="-201" t="-12997" r="-188" b="-1119"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圆角矩形 10"/>
          <p:cNvSpPr/>
          <p:nvPr/>
        </p:nvSpPr>
        <p:spPr>
          <a:xfrm>
            <a:off x="4688707" y="2820708"/>
            <a:ext cx="2772000" cy="567022"/>
          </a:xfrm>
          <a:prstGeom prst="roundRect">
            <a:avLst/>
          </a:prstGeom>
          <a:solidFill>
            <a:schemeClr val="accent3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defRPr/>
            </a:pP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4÷2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 baseline="30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241645" y="2876549"/>
            <a:ext cx="400933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9802" y="3435846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17.584+25.12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×0.65</a:t>
            </a:r>
            <a:endParaRPr lang="zh-CN" altLang="en-US" sz="24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9801" y="3939902"/>
            <a:ext cx="2492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27.76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4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92431" y="4299942"/>
            <a:ext cx="62215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这个进料漏斗大约能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装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27.76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千克稻谷。</a:t>
            </a:r>
            <a:endParaRPr lang="zh-CN" altLang="en-US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1092431" y="555526"/>
            <a:ext cx="7656033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一种水稻磨米机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的进料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漏斗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圆柱和圆锥两部分组成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。圆柱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圆锥的底面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直径都是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，圆柱高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，圆锥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。每立方分米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稻谷大约重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0.65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860788" y="1940930"/>
            <a:ext cx="638865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这个进料漏斗大约能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装多少千克稻谷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？（稻谷不超出漏斗上沿，得数保留整数。）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92" y="764278"/>
            <a:ext cx="600639" cy="335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892" y="1562145"/>
            <a:ext cx="1241952" cy="1487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521151" y="2873387"/>
            <a:ext cx="84433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×0.65</a:t>
            </a:r>
            <a:endParaRPr lang="zh-CN" altLang="en-US" sz="24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940168" y="1923678"/>
            <a:ext cx="651215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）如果稻谷的出米率是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70%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，一漏斗稻谷能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磨出多少千克大米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236510" y="2787774"/>
            <a:ext cx="4855770" cy="504208"/>
          </a:xfrm>
          <a:prstGeom prst="roundRect">
            <a:avLst/>
          </a:prstGeom>
          <a:solidFill>
            <a:srgbClr val="33CC33">
              <a:alpha val="4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出米率 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磨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出大米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的质量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稻谷的质量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标注 12"/>
          <p:cNvSpPr/>
          <p:nvPr/>
        </p:nvSpPr>
        <p:spPr>
          <a:xfrm>
            <a:off x="4188911" y="2787774"/>
            <a:ext cx="475484" cy="504208"/>
          </a:xfrm>
          <a:prstGeom prst="wedgeRectCallout">
            <a:avLst>
              <a:gd name="adj1" fmla="val -2967"/>
              <a:gd name="adj2" fmla="val 4932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169598" y="3478663"/>
            <a:ext cx="4778665" cy="504208"/>
          </a:xfrm>
          <a:prstGeom prst="roundRect">
            <a:avLst/>
          </a:prstGeom>
          <a:solidFill>
            <a:schemeClr val="bg2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磨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出大米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的质量 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稻谷的质量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出米率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标注 14"/>
          <p:cNvSpPr/>
          <p:nvPr/>
        </p:nvSpPr>
        <p:spPr>
          <a:xfrm>
            <a:off x="2471262" y="4011910"/>
            <a:ext cx="4175335" cy="504208"/>
          </a:xfrm>
          <a:prstGeom prst="wedgeRectCallout">
            <a:avLst>
              <a:gd name="adj1" fmla="val -2967"/>
              <a:gd name="adj2" fmla="val 4932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27.76×70% = 19.432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标注 15"/>
          <p:cNvSpPr/>
          <p:nvPr/>
        </p:nvSpPr>
        <p:spPr>
          <a:xfrm>
            <a:off x="2036026" y="4399891"/>
            <a:ext cx="5416294" cy="504208"/>
          </a:xfrm>
          <a:prstGeom prst="wedgeRectCallout">
            <a:avLst>
              <a:gd name="adj1" fmla="val -2967"/>
              <a:gd name="adj2" fmla="val 4932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答：一漏斗稻谷能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磨出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19.432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千克大米。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弧形箭头 7"/>
          <p:cNvSpPr/>
          <p:nvPr/>
        </p:nvSpPr>
        <p:spPr>
          <a:xfrm>
            <a:off x="1583668" y="3039878"/>
            <a:ext cx="504056" cy="728291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1092431" y="555526"/>
            <a:ext cx="7656033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一种水稻磨米机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的进料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漏斗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圆柱和圆锥两部分组成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。圆柱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圆锥的底面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直径都是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，圆柱高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，圆锥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。每立方分米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稻谷大约重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0.65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92" y="764278"/>
            <a:ext cx="600639" cy="335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5892" y="1562145"/>
            <a:ext cx="1241952" cy="1487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/>
      <p:bldP spid="13" grpId="1"/>
      <p:bldP spid="14" grpId="0" animBg="1"/>
      <p:bldP spid="15" grpId="0"/>
      <p:bldP spid="16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5"/>
          <p:cNvSpPr txBox="1">
            <a:spLocks noChangeArrowheads="1"/>
          </p:cNvSpPr>
          <p:nvPr/>
        </p:nvSpPr>
        <p:spPr bwMode="auto">
          <a:xfrm>
            <a:off x="1264871" y="627534"/>
            <a:ext cx="7656033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如图，将一个圆柱切成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份，增加了多少表面积？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62523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://p0.so.qhmsg.com/bdr/_240_/t0198b96bdafca8d37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563486"/>
            <a:ext cx="1724025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标注 18"/>
          <p:cNvSpPr/>
          <p:nvPr/>
        </p:nvSpPr>
        <p:spPr>
          <a:xfrm>
            <a:off x="1639817" y="2289732"/>
            <a:ext cx="3672408" cy="1544453"/>
          </a:xfrm>
          <a:prstGeom prst="wedgeRectCallout">
            <a:avLst>
              <a:gd name="adj1" fmla="val 791"/>
              <a:gd name="adj2" fmla="val 47616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12×16×4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 192×4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 768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（平方厘米）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标注 19"/>
          <p:cNvSpPr/>
          <p:nvPr/>
        </p:nvSpPr>
        <p:spPr>
          <a:xfrm>
            <a:off x="1475656" y="3762177"/>
            <a:ext cx="3931310" cy="504208"/>
          </a:xfrm>
          <a:prstGeom prst="wedgeRectCallout">
            <a:avLst>
              <a:gd name="adj1" fmla="val -2967"/>
              <a:gd name="adj2" fmla="val 4932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答：增加了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347864" y="1302824"/>
            <a:ext cx="2830281" cy="968375"/>
            <a:chOff x="6791990" y="3500290"/>
            <a:chExt cx="1819248" cy="685181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22" name="AutoShape 27"/>
            <p:cNvSpPr>
              <a:spLocks noChangeArrowheads="1"/>
            </p:cNvSpPr>
            <p:nvPr/>
          </p:nvSpPr>
          <p:spPr bwMode="auto">
            <a:xfrm>
              <a:off x="6791990" y="3500290"/>
              <a:ext cx="1819248" cy="685181"/>
            </a:xfrm>
            <a:prstGeom prst="cloudCallout">
              <a:avLst>
                <a:gd name="adj1" fmla="val 93027"/>
                <a:gd name="adj2" fmla="val 143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104266" y="3642492"/>
              <a:ext cx="1194695" cy="5008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3000"/>
                </a:spcBef>
                <a:defRPr/>
              </a:pPr>
              <a:r>
                <a:rPr lang="zh-CN" altLang="en-US" sz="20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增加了</a:t>
              </a:r>
              <a:r>
                <a:rPr lang="en-US" altLang="zh-CN" sz="20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个长方形的面积</a:t>
              </a:r>
              <a:endPara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779621" y="2145514"/>
            <a:ext cx="1365152" cy="468000"/>
          </a:xfrm>
          <a:prstGeom prst="ellipse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71629" y="2148453"/>
            <a:ext cx="1373144" cy="1728000"/>
            <a:chOff x="6151184" y="1736400"/>
            <a:chExt cx="1373144" cy="1709028"/>
          </a:xfrm>
        </p:grpSpPr>
        <p:sp>
          <p:nvSpPr>
            <p:cNvPr id="6" name="圆柱形 5"/>
            <p:cNvSpPr/>
            <p:nvPr/>
          </p:nvSpPr>
          <p:spPr>
            <a:xfrm>
              <a:off x="6156176" y="1736400"/>
              <a:ext cx="1368152" cy="1709028"/>
            </a:xfrm>
            <a:prstGeom prst="can">
              <a:avLst>
                <a:gd name="adj" fmla="val 32566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6151184" y="3008326"/>
              <a:ext cx="1365152" cy="437102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2145407" y="2371883"/>
            <a:ext cx="0" cy="1332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1190327" y="210245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流程图: 库存数据 29"/>
          <p:cNvSpPr/>
          <p:nvPr/>
        </p:nvSpPr>
        <p:spPr>
          <a:xfrm rot="16200000">
            <a:off x="699631" y="2434524"/>
            <a:ext cx="1512000" cy="1368000"/>
          </a:xfrm>
          <a:prstGeom prst="flowChartOnlineStorage">
            <a:avLst/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圆角矩形 58"/>
          <p:cNvSpPr/>
          <p:nvPr/>
        </p:nvSpPr>
        <p:spPr bwMode="auto">
          <a:xfrm>
            <a:off x="609789" y="4118680"/>
            <a:ext cx="1779826" cy="50405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上底＝下底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174303" y="2689854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1900076" y="2502415"/>
            <a:ext cx="0" cy="1332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473824" y="2571750"/>
            <a:ext cx="0" cy="1332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989850" y="2508671"/>
            <a:ext cx="0" cy="13320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圆角矩形 66"/>
          <p:cNvSpPr/>
          <p:nvPr/>
        </p:nvSpPr>
        <p:spPr bwMode="auto">
          <a:xfrm>
            <a:off x="7399847" y="3433262"/>
            <a:ext cx="576064" cy="89682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柱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圆角矩形 67"/>
          <p:cNvSpPr/>
          <p:nvPr/>
        </p:nvSpPr>
        <p:spPr bwMode="auto">
          <a:xfrm>
            <a:off x="3787951" y="3229649"/>
            <a:ext cx="948312" cy="511537"/>
          </a:xfrm>
          <a:prstGeom prst="roundRect">
            <a:avLst/>
          </a:prstGeom>
          <a:solidFill>
            <a:srgbClr val="AFF22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曲面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1056285" y="1223157"/>
            <a:ext cx="3107227" cy="879297"/>
          </a:xfrm>
          <a:prstGeom prst="cloudCallout">
            <a:avLst>
              <a:gd name="adj1" fmla="val -8063"/>
              <a:gd name="adj2" fmla="val 128026"/>
            </a:avLst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圆柱有无数条高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左大括号 25"/>
          <p:cNvSpPr/>
          <p:nvPr/>
        </p:nvSpPr>
        <p:spPr>
          <a:xfrm rot="10800000">
            <a:off x="6958983" y="3090580"/>
            <a:ext cx="288033" cy="1566925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 bwMode="auto">
          <a:xfrm>
            <a:off x="5518824" y="3207248"/>
            <a:ext cx="1296143" cy="46426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个侧面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 bwMode="auto">
          <a:xfrm>
            <a:off x="5518824" y="4081441"/>
            <a:ext cx="1296143" cy="46426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个底面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 bwMode="auto">
          <a:xfrm>
            <a:off x="4115983" y="4081441"/>
            <a:ext cx="620280" cy="51153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394" y="1888573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4" name="组合 4"/>
          <p:cNvGrpSpPr/>
          <p:nvPr/>
        </p:nvGrpSpPr>
        <p:grpSpPr bwMode="auto">
          <a:xfrm>
            <a:off x="4644008" y="1421860"/>
            <a:ext cx="2703800" cy="1203815"/>
            <a:chOff x="2366021" y="1091503"/>
            <a:chExt cx="2965708" cy="997420"/>
          </a:xfrm>
        </p:grpSpPr>
        <p:sp>
          <p:nvSpPr>
            <p:cNvPr id="35" name="云形标注 82"/>
            <p:cNvSpPr>
              <a:spLocks noChangeArrowheads="1"/>
            </p:cNvSpPr>
            <p:nvPr/>
          </p:nvSpPr>
          <p:spPr bwMode="auto">
            <a:xfrm>
              <a:off x="2366021" y="1091503"/>
              <a:ext cx="2965708" cy="997420"/>
            </a:xfrm>
            <a:prstGeom prst="cloudCallout">
              <a:avLst>
                <a:gd name="adj1" fmla="val 71081"/>
                <a:gd name="adj2" fmla="val 21190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4"/>
            <p:cNvSpPr>
              <a:spLocks noChangeArrowheads="1"/>
            </p:cNvSpPr>
            <p:nvPr/>
          </p:nvSpPr>
          <p:spPr bwMode="auto">
            <a:xfrm>
              <a:off x="2646301" y="1322889"/>
              <a:ext cx="2654330" cy="48961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ts val="1800"/>
                </a:spcBef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圆柱可看成长（正）方形旋转一周形成的。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左箭头 3"/>
          <p:cNvSpPr/>
          <p:nvPr/>
        </p:nvSpPr>
        <p:spPr>
          <a:xfrm>
            <a:off x="4820448" y="3297310"/>
            <a:ext cx="576064" cy="3159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7" name="左箭头 36"/>
          <p:cNvSpPr/>
          <p:nvPr/>
        </p:nvSpPr>
        <p:spPr>
          <a:xfrm>
            <a:off x="4820448" y="4172098"/>
            <a:ext cx="576064" cy="3159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8" name="圆角矩形 37">
            <a:hlinkClick r:id="rId2" action="ppaction://hlinkfile"/>
          </p:cNvPr>
          <p:cNvSpPr/>
          <p:nvPr/>
        </p:nvSpPr>
        <p:spPr>
          <a:xfrm>
            <a:off x="3203848" y="408692"/>
            <a:ext cx="2384346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圆柱的形成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0339" y="571837"/>
            <a:ext cx="926241" cy="342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0" name="TextBox 59"/>
          <p:cNvSpPr txBox="1"/>
          <p:nvPr/>
        </p:nvSpPr>
        <p:spPr>
          <a:xfrm>
            <a:off x="1048297" y="296368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9" dur="1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57" grpId="0"/>
      <p:bldP spid="30" grpId="0" animBg="1"/>
      <p:bldP spid="59" grpId="0" animBg="1"/>
      <p:bldP spid="61" grpId="0"/>
      <p:bldP spid="67" grpId="0" animBg="1"/>
      <p:bldP spid="68" grpId="0" animBg="1"/>
      <p:bldP spid="2" grpId="0" animBg="1"/>
      <p:bldP spid="26" grpId="0" animBg="1"/>
      <p:bldP spid="27" grpId="0" animBg="1"/>
      <p:bldP spid="28" grpId="0" animBg="1"/>
      <p:bldP spid="29" grpId="0" animBg="1"/>
      <p:bldP spid="4" grpId="0" animBg="1"/>
      <p:bldP spid="37" grpId="0" animBg="1"/>
      <p:bldP spid="38" grpId="0" animBg="1"/>
      <p:bldP spid="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683568" y="2354119"/>
            <a:ext cx="3938615" cy="132757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2080297" y="3694727"/>
            <a:ext cx="1197935" cy="1151370"/>
          </a:xfrm>
          <a:prstGeom prst="ellipse">
            <a:avLst/>
          </a:prstGeom>
          <a:solidFill>
            <a:srgbClr val="FFCC99"/>
          </a:solidFill>
          <a:ln w="381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Oval 6"/>
          <p:cNvSpPr>
            <a:spLocks noChangeArrowheads="1"/>
          </p:cNvSpPr>
          <p:nvPr/>
        </p:nvSpPr>
        <p:spPr bwMode="auto">
          <a:xfrm flipV="1">
            <a:off x="2098215" y="1202471"/>
            <a:ext cx="1155816" cy="1149981"/>
          </a:xfrm>
          <a:prstGeom prst="ellipse">
            <a:avLst/>
          </a:prstGeom>
          <a:solidFill>
            <a:srgbClr val="FFCC99"/>
          </a:solidFill>
          <a:ln w="381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2395272" y="3718558"/>
            <a:ext cx="96109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2352431" y="1249454"/>
            <a:ext cx="90431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2196008" y="2754225"/>
            <a:ext cx="10218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Group 10"/>
          <p:cNvGrpSpPr/>
          <p:nvPr/>
        </p:nvGrpSpPr>
        <p:grpSpPr bwMode="auto">
          <a:xfrm>
            <a:off x="2036590" y="1928517"/>
            <a:ext cx="1365904" cy="2110943"/>
            <a:chOff x="960" y="384"/>
            <a:chExt cx="1056" cy="1584"/>
          </a:xfrm>
        </p:grpSpPr>
        <p:grpSp>
          <p:nvGrpSpPr>
            <p:cNvPr id="24" name="Group 11"/>
            <p:cNvGrpSpPr/>
            <p:nvPr/>
          </p:nvGrpSpPr>
          <p:grpSpPr bwMode="auto">
            <a:xfrm>
              <a:off x="960" y="384"/>
              <a:ext cx="1056" cy="1584"/>
              <a:chOff x="960" y="384"/>
              <a:chExt cx="1056" cy="1584"/>
            </a:xfrm>
          </p:grpSpPr>
          <p:sp>
            <p:nvSpPr>
              <p:cNvPr id="38" name="Oval 12"/>
              <p:cNvSpPr>
                <a:spLocks noChangeArrowheads="1"/>
              </p:cNvSpPr>
              <p:nvPr/>
            </p:nvSpPr>
            <p:spPr bwMode="auto">
              <a:xfrm>
                <a:off x="960" y="384"/>
                <a:ext cx="1056" cy="384"/>
              </a:xfrm>
              <a:prstGeom prst="ellipse">
                <a:avLst/>
              </a:prstGeom>
              <a:solidFill>
                <a:srgbClr val="FFCC99"/>
              </a:solidFill>
              <a:ln w="38100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9" name="Group 13"/>
              <p:cNvGrpSpPr/>
              <p:nvPr/>
            </p:nvGrpSpPr>
            <p:grpSpPr bwMode="auto">
              <a:xfrm>
                <a:off x="960" y="1584"/>
                <a:ext cx="1056" cy="384"/>
                <a:chOff x="1152" y="3216"/>
                <a:chExt cx="1056" cy="336"/>
              </a:xfrm>
            </p:grpSpPr>
            <p:sp>
              <p:nvSpPr>
                <p:cNvPr id="42" name="Oval 14"/>
                <p:cNvSpPr>
                  <a:spLocks noChangeArrowheads="1"/>
                </p:cNvSpPr>
                <p:nvPr/>
              </p:nvSpPr>
              <p:spPr bwMode="auto">
                <a:xfrm>
                  <a:off x="1152" y="3216"/>
                  <a:ext cx="1056" cy="336"/>
                </a:xfrm>
                <a:prstGeom prst="ellipse">
                  <a:avLst/>
                </a:prstGeom>
                <a:solidFill>
                  <a:srgbClr val="FFCC99"/>
                </a:solidFill>
                <a:ln w="38100">
                  <a:solidFill>
                    <a:schemeClr val="tx1"/>
                  </a:solidFill>
                  <a:prstDash val="sysDot"/>
                  <a:rou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3" name="Freeform 15"/>
                <p:cNvSpPr/>
                <p:nvPr/>
              </p:nvSpPr>
              <p:spPr bwMode="auto">
                <a:xfrm>
                  <a:off x="1152" y="3360"/>
                  <a:ext cx="1056" cy="192"/>
                </a:xfrm>
                <a:custGeom>
                  <a:avLst/>
                  <a:gdLst>
                    <a:gd name="T0" fmla="*/ 0 w 1056"/>
                    <a:gd name="T1" fmla="*/ 0 h 192"/>
                    <a:gd name="T2" fmla="*/ 0 w 1056"/>
                    <a:gd name="T3" fmla="*/ 36 h 192"/>
                    <a:gd name="T4" fmla="*/ 12 w 1056"/>
                    <a:gd name="T5" fmla="*/ 60 h 192"/>
                    <a:gd name="T6" fmla="*/ 36 w 1056"/>
                    <a:gd name="T7" fmla="*/ 90 h 192"/>
                    <a:gd name="T8" fmla="*/ 51 w 1056"/>
                    <a:gd name="T9" fmla="*/ 96 h 192"/>
                    <a:gd name="T10" fmla="*/ 99 w 1056"/>
                    <a:gd name="T11" fmla="*/ 123 h 192"/>
                    <a:gd name="T12" fmla="*/ 174 w 1056"/>
                    <a:gd name="T13" fmla="*/ 150 h 192"/>
                    <a:gd name="T14" fmla="*/ 312 w 1056"/>
                    <a:gd name="T15" fmla="*/ 177 h 192"/>
                    <a:gd name="T16" fmla="*/ 408 w 1056"/>
                    <a:gd name="T17" fmla="*/ 186 h 192"/>
                    <a:gd name="T18" fmla="*/ 513 w 1056"/>
                    <a:gd name="T19" fmla="*/ 192 h 192"/>
                    <a:gd name="T20" fmla="*/ 615 w 1056"/>
                    <a:gd name="T21" fmla="*/ 189 h 192"/>
                    <a:gd name="T22" fmla="*/ 714 w 1056"/>
                    <a:gd name="T23" fmla="*/ 183 h 192"/>
                    <a:gd name="T24" fmla="*/ 768 w 1056"/>
                    <a:gd name="T25" fmla="*/ 174 h 192"/>
                    <a:gd name="T26" fmla="*/ 888 w 1056"/>
                    <a:gd name="T27" fmla="*/ 147 h 192"/>
                    <a:gd name="T28" fmla="*/ 975 w 1056"/>
                    <a:gd name="T29" fmla="*/ 114 h 192"/>
                    <a:gd name="T30" fmla="*/ 1002 w 1056"/>
                    <a:gd name="T31" fmla="*/ 96 h 192"/>
                    <a:gd name="T32" fmla="*/ 1044 w 1056"/>
                    <a:gd name="T33" fmla="*/ 60 h 192"/>
                    <a:gd name="T34" fmla="*/ 1056 w 1056"/>
                    <a:gd name="T35" fmla="*/ 36 h 192"/>
                    <a:gd name="T36" fmla="*/ 1056 w 1056"/>
                    <a:gd name="T37" fmla="*/ 1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056" h="192">
                      <a:moveTo>
                        <a:pt x="0" y="0"/>
                      </a:moveTo>
                      <a:lnTo>
                        <a:pt x="0" y="36"/>
                      </a:lnTo>
                      <a:lnTo>
                        <a:pt x="12" y="60"/>
                      </a:lnTo>
                      <a:lnTo>
                        <a:pt x="36" y="90"/>
                      </a:lnTo>
                      <a:lnTo>
                        <a:pt x="51" y="96"/>
                      </a:lnTo>
                      <a:lnTo>
                        <a:pt x="99" y="123"/>
                      </a:lnTo>
                      <a:lnTo>
                        <a:pt x="174" y="150"/>
                      </a:lnTo>
                      <a:lnTo>
                        <a:pt x="312" y="177"/>
                      </a:lnTo>
                      <a:lnTo>
                        <a:pt x="408" y="186"/>
                      </a:lnTo>
                      <a:lnTo>
                        <a:pt x="513" y="192"/>
                      </a:lnTo>
                      <a:lnTo>
                        <a:pt x="615" y="189"/>
                      </a:lnTo>
                      <a:lnTo>
                        <a:pt x="714" y="183"/>
                      </a:lnTo>
                      <a:lnTo>
                        <a:pt x="768" y="174"/>
                      </a:lnTo>
                      <a:lnTo>
                        <a:pt x="888" y="147"/>
                      </a:lnTo>
                      <a:lnTo>
                        <a:pt x="975" y="114"/>
                      </a:lnTo>
                      <a:lnTo>
                        <a:pt x="1002" y="96"/>
                      </a:lnTo>
                      <a:lnTo>
                        <a:pt x="1044" y="60"/>
                      </a:lnTo>
                      <a:lnTo>
                        <a:pt x="1056" y="36"/>
                      </a:lnTo>
                      <a:lnTo>
                        <a:pt x="1056" y="1"/>
                      </a:lnTo>
                    </a:path>
                  </a:pathLst>
                </a:custGeom>
                <a:solidFill>
                  <a:srgbClr val="FFCC99"/>
                </a:solidFill>
                <a:ln w="38100" cmpd="sng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40" name="Line 16"/>
              <p:cNvSpPr>
                <a:spLocks noChangeShapeType="1"/>
              </p:cNvSpPr>
              <p:nvPr/>
            </p:nvSpPr>
            <p:spPr bwMode="auto">
              <a:xfrm>
                <a:off x="2016" y="576"/>
                <a:ext cx="0" cy="1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Line 17"/>
              <p:cNvSpPr>
                <a:spLocks noChangeShapeType="1"/>
              </p:cNvSpPr>
              <p:nvPr/>
            </p:nvSpPr>
            <p:spPr bwMode="auto">
              <a:xfrm>
                <a:off x="960" y="576"/>
                <a:ext cx="0" cy="1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5" name="Freeform 18"/>
            <p:cNvSpPr/>
            <p:nvPr/>
          </p:nvSpPr>
          <p:spPr bwMode="auto">
            <a:xfrm>
              <a:off x="960" y="576"/>
              <a:ext cx="1056" cy="1390"/>
            </a:xfrm>
            <a:custGeom>
              <a:avLst/>
              <a:gdLst>
                <a:gd name="T0" fmla="*/ 0 w 1056"/>
                <a:gd name="T1" fmla="*/ 0 h 1390"/>
                <a:gd name="T2" fmla="*/ 0 w 1056"/>
                <a:gd name="T3" fmla="*/ 1200 h 1390"/>
                <a:gd name="T4" fmla="*/ 20 w 1056"/>
                <a:gd name="T5" fmla="*/ 1248 h 1390"/>
                <a:gd name="T6" fmla="*/ 58 w 1056"/>
                <a:gd name="T7" fmla="*/ 1292 h 1390"/>
                <a:gd name="T8" fmla="*/ 112 w 1056"/>
                <a:gd name="T9" fmla="*/ 1322 h 1390"/>
                <a:gd name="T10" fmla="*/ 182 w 1056"/>
                <a:gd name="T11" fmla="*/ 1348 h 1390"/>
                <a:gd name="T12" fmla="*/ 256 w 1056"/>
                <a:gd name="T13" fmla="*/ 1366 h 1390"/>
                <a:gd name="T14" fmla="*/ 340 w 1056"/>
                <a:gd name="T15" fmla="*/ 1380 h 1390"/>
                <a:gd name="T16" fmla="*/ 418 w 1056"/>
                <a:gd name="T17" fmla="*/ 1388 h 1390"/>
                <a:gd name="T18" fmla="*/ 502 w 1056"/>
                <a:gd name="T19" fmla="*/ 1388 h 1390"/>
                <a:gd name="T20" fmla="*/ 574 w 1056"/>
                <a:gd name="T21" fmla="*/ 1390 h 1390"/>
                <a:gd name="T22" fmla="*/ 654 w 1056"/>
                <a:gd name="T23" fmla="*/ 1384 h 1390"/>
                <a:gd name="T24" fmla="*/ 742 w 1056"/>
                <a:gd name="T25" fmla="*/ 1376 h 1390"/>
                <a:gd name="T26" fmla="*/ 828 w 1056"/>
                <a:gd name="T27" fmla="*/ 1358 h 1390"/>
                <a:gd name="T28" fmla="*/ 900 w 1056"/>
                <a:gd name="T29" fmla="*/ 1338 h 1390"/>
                <a:gd name="T30" fmla="*/ 966 w 1056"/>
                <a:gd name="T31" fmla="*/ 1310 h 1390"/>
                <a:gd name="T32" fmla="*/ 998 w 1056"/>
                <a:gd name="T33" fmla="*/ 1286 h 1390"/>
                <a:gd name="T34" fmla="*/ 1022 w 1056"/>
                <a:gd name="T35" fmla="*/ 1264 h 1390"/>
                <a:gd name="T36" fmla="*/ 1048 w 1056"/>
                <a:gd name="T37" fmla="*/ 1234 h 1390"/>
                <a:gd name="T38" fmla="*/ 1056 w 1056"/>
                <a:gd name="T39" fmla="*/ 1200 h 1390"/>
                <a:gd name="T40" fmla="*/ 1056 w 1056"/>
                <a:gd name="T41" fmla="*/ 0 h 1390"/>
                <a:gd name="T42" fmla="*/ 1044 w 1056"/>
                <a:gd name="T43" fmla="*/ 42 h 1390"/>
                <a:gd name="T44" fmla="*/ 1026 w 1056"/>
                <a:gd name="T45" fmla="*/ 62 h 1390"/>
                <a:gd name="T46" fmla="*/ 1010 w 1056"/>
                <a:gd name="T47" fmla="*/ 84 h 1390"/>
                <a:gd name="T48" fmla="*/ 972 w 1056"/>
                <a:gd name="T49" fmla="*/ 110 h 1390"/>
                <a:gd name="T50" fmla="*/ 900 w 1056"/>
                <a:gd name="T51" fmla="*/ 140 h 1390"/>
                <a:gd name="T52" fmla="*/ 824 w 1056"/>
                <a:gd name="T53" fmla="*/ 160 h 1390"/>
                <a:gd name="T54" fmla="*/ 746 w 1056"/>
                <a:gd name="T55" fmla="*/ 180 h 1390"/>
                <a:gd name="T56" fmla="*/ 662 w 1056"/>
                <a:gd name="T57" fmla="*/ 188 h 1390"/>
                <a:gd name="T58" fmla="*/ 582 w 1056"/>
                <a:gd name="T59" fmla="*/ 192 h 1390"/>
                <a:gd name="T60" fmla="*/ 508 w 1056"/>
                <a:gd name="T61" fmla="*/ 192 h 1390"/>
                <a:gd name="T62" fmla="*/ 508 w 1056"/>
                <a:gd name="T63" fmla="*/ 188 h 1390"/>
                <a:gd name="T64" fmla="*/ 430 w 1056"/>
                <a:gd name="T65" fmla="*/ 192 h 1390"/>
                <a:gd name="T66" fmla="*/ 342 w 1056"/>
                <a:gd name="T67" fmla="*/ 184 h 1390"/>
                <a:gd name="T68" fmla="*/ 202 w 1056"/>
                <a:gd name="T69" fmla="*/ 158 h 1390"/>
                <a:gd name="T70" fmla="*/ 120 w 1056"/>
                <a:gd name="T71" fmla="*/ 130 h 1390"/>
                <a:gd name="T72" fmla="*/ 62 w 1056"/>
                <a:gd name="T73" fmla="*/ 98 h 1390"/>
                <a:gd name="T74" fmla="*/ 36 w 1056"/>
                <a:gd name="T75" fmla="*/ 80 h 1390"/>
                <a:gd name="T76" fmla="*/ 18 w 1056"/>
                <a:gd name="T77" fmla="*/ 50 h 1390"/>
                <a:gd name="T78" fmla="*/ 0 w 1056"/>
                <a:gd name="T79" fmla="*/ 0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6" h="1390">
                  <a:moveTo>
                    <a:pt x="0" y="0"/>
                  </a:moveTo>
                  <a:lnTo>
                    <a:pt x="0" y="1200"/>
                  </a:lnTo>
                  <a:lnTo>
                    <a:pt x="20" y="1248"/>
                  </a:lnTo>
                  <a:lnTo>
                    <a:pt x="58" y="1292"/>
                  </a:lnTo>
                  <a:lnTo>
                    <a:pt x="112" y="1322"/>
                  </a:lnTo>
                  <a:lnTo>
                    <a:pt x="182" y="1348"/>
                  </a:lnTo>
                  <a:lnTo>
                    <a:pt x="256" y="1366"/>
                  </a:lnTo>
                  <a:lnTo>
                    <a:pt x="340" y="1380"/>
                  </a:lnTo>
                  <a:lnTo>
                    <a:pt x="418" y="1388"/>
                  </a:lnTo>
                  <a:lnTo>
                    <a:pt x="502" y="1388"/>
                  </a:lnTo>
                  <a:lnTo>
                    <a:pt x="574" y="1390"/>
                  </a:lnTo>
                  <a:lnTo>
                    <a:pt x="654" y="1384"/>
                  </a:lnTo>
                  <a:lnTo>
                    <a:pt x="742" y="1376"/>
                  </a:lnTo>
                  <a:lnTo>
                    <a:pt x="828" y="1358"/>
                  </a:lnTo>
                  <a:lnTo>
                    <a:pt x="900" y="1338"/>
                  </a:lnTo>
                  <a:lnTo>
                    <a:pt x="966" y="1310"/>
                  </a:lnTo>
                  <a:lnTo>
                    <a:pt x="998" y="1286"/>
                  </a:lnTo>
                  <a:lnTo>
                    <a:pt x="1022" y="1264"/>
                  </a:lnTo>
                  <a:lnTo>
                    <a:pt x="1048" y="1234"/>
                  </a:lnTo>
                  <a:lnTo>
                    <a:pt x="1056" y="1200"/>
                  </a:lnTo>
                  <a:lnTo>
                    <a:pt x="1056" y="0"/>
                  </a:lnTo>
                  <a:lnTo>
                    <a:pt x="1044" y="42"/>
                  </a:lnTo>
                  <a:lnTo>
                    <a:pt x="1026" y="62"/>
                  </a:lnTo>
                  <a:lnTo>
                    <a:pt x="1010" y="84"/>
                  </a:lnTo>
                  <a:lnTo>
                    <a:pt x="972" y="110"/>
                  </a:lnTo>
                  <a:lnTo>
                    <a:pt x="900" y="140"/>
                  </a:lnTo>
                  <a:lnTo>
                    <a:pt x="824" y="160"/>
                  </a:lnTo>
                  <a:lnTo>
                    <a:pt x="746" y="180"/>
                  </a:lnTo>
                  <a:lnTo>
                    <a:pt x="662" y="188"/>
                  </a:lnTo>
                  <a:lnTo>
                    <a:pt x="582" y="192"/>
                  </a:lnTo>
                  <a:lnTo>
                    <a:pt x="508" y="192"/>
                  </a:lnTo>
                  <a:lnTo>
                    <a:pt x="508" y="188"/>
                  </a:lnTo>
                  <a:lnTo>
                    <a:pt x="430" y="192"/>
                  </a:lnTo>
                  <a:lnTo>
                    <a:pt x="342" y="184"/>
                  </a:lnTo>
                  <a:lnTo>
                    <a:pt x="202" y="158"/>
                  </a:lnTo>
                  <a:lnTo>
                    <a:pt x="120" y="130"/>
                  </a:lnTo>
                  <a:lnTo>
                    <a:pt x="62" y="98"/>
                  </a:lnTo>
                  <a:lnTo>
                    <a:pt x="36" y="80"/>
                  </a:lnTo>
                  <a:lnTo>
                    <a:pt x="18" y="5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CCCCFF"/>
                </a:gs>
                <a:gs pos="100000">
                  <a:srgbClr val="666699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Oval 19"/>
            <p:cNvSpPr>
              <a:spLocks noChangeArrowheads="1"/>
            </p:cNvSpPr>
            <p:nvPr/>
          </p:nvSpPr>
          <p:spPr bwMode="auto">
            <a:xfrm>
              <a:off x="1056" y="432"/>
              <a:ext cx="864" cy="288"/>
            </a:xfrm>
            <a:prstGeom prst="ellipse">
              <a:avLst/>
            </a:prstGeom>
            <a:solidFill>
              <a:srgbClr val="FFCC99"/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Oval 20"/>
            <p:cNvSpPr>
              <a:spLocks noChangeArrowheads="1"/>
            </p:cNvSpPr>
            <p:nvPr/>
          </p:nvSpPr>
          <p:spPr bwMode="auto">
            <a:xfrm>
              <a:off x="1344" y="528"/>
              <a:ext cx="288" cy="96"/>
            </a:xfrm>
            <a:prstGeom prst="ellipse">
              <a:avLst/>
            </a:prstGeom>
            <a:solidFill>
              <a:srgbClr val="FFCC99"/>
            </a:solidFill>
            <a:ln w="38100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960" y="672"/>
              <a:ext cx="1056" cy="219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36 h 192"/>
                <a:gd name="T4" fmla="*/ 12 w 1056"/>
                <a:gd name="T5" fmla="*/ 60 h 192"/>
                <a:gd name="T6" fmla="*/ 36 w 1056"/>
                <a:gd name="T7" fmla="*/ 90 h 192"/>
                <a:gd name="T8" fmla="*/ 51 w 1056"/>
                <a:gd name="T9" fmla="*/ 96 h 192"/>
                <a:gd name="T10" fmla="*/ 99 w 1056"/>
                <a:gd name="T11" fmla="*/ 123 h 192"/>
                <a:gd name="T12" fmla="*/ 174 w 1056"/>
                <a:gd name="T13" fmla="*/ 150 h 192"/>
                <a:gd name="T14" fmla="*/ 312 w 1056"/>
                <a:gd name="T15" fmla="*/ 177 h 192"/>
                <a:gd name="T16" fmla="*/ 408 w 1056"/>
                <a:gd name="T17" fmla="*/ 186 h 192"/>
                <a:gd name="T18" fmla="*/ 513 w 1056"/>
                <a:gd name="T19" fmla="*/ 192 h 192"/>
                <a:gd name="T20" fmla="*/ 615 w 1056"/>
                <a:gd name="T21" fmla="*/ 189 h 192"/>
                <a:gd name="T22" fmla="*/ 714 w 1056"/>
                <a:gd name="T23" fmla="*/ 183 h 192"/>
                <a:gd name="T24" fmla="*/ 768 w 1056"/>
                <a:gd name="T25" fmla="*/ 174 h 192"/>
                <a:gd name="T26" fmla="*/ 888 w 1056"/>
                <a:gd name="T27" fmla="*/ 147 h 192"/>
                <a:gd name="T28" fmla="*/ 975 w 1056"/>
                <a:gd name="T29" fmla="*/ 114 h 192"/>
                <a:gd name="T30" fmla="*/ 1002 w 1056"/>
                <a:gd name="T31" fmla="*/ 96 h 192"/>
                <a:gd name="T32" fmla="*/ 1044 w 1056"/>
                <a:gd name="T33" fmla="*/ 60 h 192"/>
                <a:gd name="T34" fmla="*/ 1056 w 1056"/>
                <a:gd name="T35" fmla="*/ 36 h 192"/>
                <a:gd name="T36" fmla="*/ 1056 w 1056"/>
                <a:gd name="T37" fmla="*/ 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960" y="768"/>
              <a:ext cx="1056" cy="219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36 h 192"/>
                <a:gd name="T4" fmla="*/ 12 w 1056"/>
                <a:gd name="T5" fmla="*/ 60 h 192"/>
                <a:gd name="T6" fmla="*/ 36 w 1056"/>
                <a:gd name="T7" fmla="*/ 90 h 192"/>
                <a:gd name="T8" fmla="*/ 51 w 1056"/>
                <a:gd name="T9" fmla="*/ 96 h 192"/>
                <a:gd name="T10" fmla="*/ 99 w 1056"/>
                <a:gd name="T11" fmla="*/ 123 h 192"/>
                <a:gd name="T12" fmla="*/ 174 w 1056"/>
                <a:gd name="T13" fmla="*/ 150 h 192"/>
                <a:gd name="T14" fmla="*/ 312 w 1056"/>
                <a:gd name="T15" fmla="*/ 177 h 192"/>
                <a:gd name="T16" fmla="*/ 408 w 1056"/>
                <a:gd name="T17" fmla="*/ 186 h 192"/>
                <a:gd name="T18" fmla="*/ 513 w 1056"/>
                <a:gd name="T19" fmla="*/ 192 h 192"/>
                <a:gd name="T20" fmla="*/ 615 w 1056"/>
                <a:gd name="T21" fmla="*/ 189 h 192"/>
                <a:gd name="T22" fmla="*/ 714 w 1056"/>
                <a:gd name="T23" fmla="*/ 183 h 192"/>
                <a:gd name="T24" fmla="*/ 768 w 1056"/>
                <a:gd name="T25" fmla="*/ 174 h 192"/>
                <a:gd name="T26" fmla="*/ 888 w 1056"/>
                <a:gd name="T27" fmla="*/ 147 h 192"/>
                <a:gd name="T28" fmla="*/ 975 w 1056"/>
                <a:gd name="T29" fmla="*/ 114 h 192"/>
                <a:gd name="T30" fmla="*/ 1002 w 1056"/>
                <a:gd name="T31" fmla="*/ 96 h 192"/>
                <a:gd name="T32" fmla="*/ 1044 w 1056"/>
                <a:gd name="T33" fmla="*/ 60 h 192"/>
                <a:gd name="T34" fmla="*/ 1056 w 1056"/>
                <a:gd name="T35" fmla="*/ 36 h 192"/>
                <a:gd name="T36" fmla="*/ 1056 w 1056"/>
                <a:gd name="T37" fmla="*/ 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960" y="1632"/>
              <a:ext cx="1056" cy="219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36 h 192"/>
                <a:gd name="T4" fmla="*/ 12 w 1056"/>
                <a:gd name="T5" fmla="*/ 60 h 192"/>
                <a:gd name="T6" fmla="*/ 36 w 1056"/>
                <a:gd name="T7" fmla="*/ 90 h 192"/>
                <a:gd name="T8" fmla="*/ 51 w 1056"/>
                <a:gd name="T9" fmla="*/ 96 h 192"/>
                <a:gd name="T10" fmla="*/ 99 w 1056"/>
                <a:gd name="T11" fmla="*/ 123 h 192"/>
                <a:gd name="T12" fmla="*/ 174 w 1056"/>
                <a:gd name="T13" fmla="*/ 150 h 192"/>
                <a:gd name="T14" fmla="*/ 312 w 1056"/>
                <a:gd name="T15" fmla="*/ 177 h 192"/>
                <a:gd name="T16" fmla="*/ 408 w 1056"/>
                <a:gd name="T17" fmla="*/ 186 h 192"/>
                <a:gd name="T18" fmla="*/ 513 w 1056"/>
                <a:gd name="T19" fmla="*/ 192 h 192"/>
                <a:gd name="T20" fmla="*/ 615 w 1056"/>
                <a:gd name="T21" fmla="*/ 189 h 192"/>
                <a:gd name="T22" fmla="*/ 714 w 1056"/>
                <a:gd name="T23" fmla="*/ 183 h 192"/>
                <a:gd name="T24" fmla="*/ 768 w 1056"/>
                <a:gd name="T25" fmla="*/ 174 h 192"/>
                <a:gd name="T26" fmla="*/ 888 w 1056"/>
                <a:gd name="T27" fmla="*/ 147 h 192"/>
                <a:gd name="T28" fmla="*/ 975 w 1056"/>
                <a:gd name="T29" fmla="*/ 114 h 192"/>
                <a:gd name="T30" fmla="*/ 1002 w 1056"/>
                <a:gd name="T31" fmla="*/ 96 h 192"/>
                <a:gd name="T32" fmla="*/ 1044 w 1056"/>
                <a:gd name="T33" fmla="*/ 60 h 192"/>
                <a:gd name="T34" fmla="*/ 1056 w 1056"/>
                <a:gd name="T35" fmla="*/ 36 h 192"/>
                <a:gd name="T36" fmla="*/ 1056 w 1056"/>
                <a:gd name="T37" fmla="*/ 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960" y="1680"/>
              <a:ext cx="1056" cy="219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36 h 192"/>
                <a:gd name="T4" fmla="*/ 12 w 1056"/>
                <a:gd name="T5" fmla="*/ 60 h 192"/>
                <a:gd name="T6" fmla="*/ 36 w 1056"/>
                <a:gd name="T7" fmla="*/ 90 h 192"/>
                <a:gd name="T8" fmla="*/ 51 w 1056"/>
                <a:gd name="T9" fmla="*/ 96 h 192"/>
                <a:gd name="T10" fmla="*/ 99 w 1056"/>
                <a:gd name="T11" fmla="*/ 123 h 192"/>
                <a:gd name="T12" fmla="*/ 174 w 1056"/>
                <a:gd name="T13" fmla="*/ 150 h 192"/>
                <a:gd name="T14" fmla="*/ 312 w 1056"/>
                <a:gd name="T15" fmla="*/ 177 h 192"/>
                <a:gd name="T16" fmla="*/ 408 w 1056"/>
                <a:gd name="T17" fmla="*/ 186 h 192"/>
                <a:gd name="T18" fmla="*/ 513 w 1056"/>
                <a:gd name="T19" fmla="*/ 192 h 192"/>
                <a:gd name="T20" fmla="*/ 615 w 1056"/>
                <a:gd name="T21" fmla="*/ 189 h 192"/>
                <a:gd name="T22" fmla="*/ 714 w 1056"/>
                <a:gd name="T23" fmla="*/ 183 h 192"/>
                <a:gd name="T24" fmla="*/ 768 w 1056"/>
                <a:gd name="T25" fmla="*/ 174 h 192"/>
                <a:gd name="T26" fmla="*/ 888 w 1056"/>
                <a:gd name="T27" fmla="*/ 147 h 192"/>
                <a:gd name="T28" fmla="*/ 975 w 1056"/>
                <a:gd name="T29" fmla="*/ 114 h 192"/>
                <a:gd name="T30" fmla="*/ 1002 w 1056"/>
                <a:gd name="T31" fmla="*/ 96 h 192"/>
                <a:gd name="T32" fmla="*/ 1044 w 1056"/>
                <a:gd name="T33" fmla="*/ 60 h 192"/>
                <a:gd name="T34" fmla="*/ 1056 w 1056"/>
                <a:gd name="T35" fmla="*/ 36 h 192"/>
                <a:gd name="T36" fmla="*/ 1056 w 1056"/>
                <a:gd name="T37" fmla="*/ 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1128" y="1216"/>
              <a:ext cx="632" cy="264"/>
            </a:xfrm>
            <a:custGeom>
              <a:avLst/>
              <a:gdLst>
                <a:gd name="T0" fmla="*/ 40 w 632"/>
                <a:gd name="T1" fmla="*/ 80 h 264"/>
                <a:gd name="T2" fmla="*/ 136 w 632"/>
                <a:gd name="T3" fmla="*/ 40 h 264"/>
                <a:gd name="T4" fmla="*/ 416 w 632"/>
                <a:gd name="T5" fmla="*/ 80 h 264"/>
                <a:gd name="T6" fmla="*/ 512 w 632"/>
                <a:gd name="T7" fmla="*/ 64 h 264"/>
                <a:gd name="T8" fmla="*/ 584 w 632"/>
                <a:gd name="T9" fmla="*/ 24 h 264"/>
                <a:gd name="T10" fmla="*/ 608 w 632"/>
                <a:gd name="T11" fmla="*/ 0 h 264"/>
                <a:gd name="T12" fmla="*/ 600 w 632"/>
                <a:gd name="T13" fmla="*/ 72 h 264"/>
                <a:gd name="T14" fmla="*/ 592 w 632"/>
                <a:gd name="T15" fmla="*/ 136 h 264"/>
                <a:gd name="T16" fmla="*/ 584 w 632"/>
                <a:gd name="T17" fmla="*/ 248 h 264"/>
                <a:gd name="T18" fmla="*/ 536 w 632"/>
                <a:gd name="T19" fmla="*/ 216 h 264"/>
                <a:gd name="T20" fmla="*/ 448 w 632"/>
                <a:gd name="T21" fmla="*/ 176 h 264"/>
                <a:gd name="T22" fmla="*/ 280 w 632"/>
                <a:gd name="T23" fmla="*/ 232 h 264"/>
                <a:gd name="T24" fmla="*/ 24 w 632"/>
                <a:gd name="T25" fmla="*/ 192 h 264"/>
                <a:gd name="T26" fmla="*/ 40 w 632"/>
                <a:gd name="T27" fmla="*/ 8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2" h="264">
                  <a:moveTo>
                    <a:pt x="40" y="80"/>
                  </a:moveTo>
                  <a:cubicBezTo>
                    <a:pt x="101" y="39"/>
                    <a:pt x="69" y="51"/>
                    <a:pt x="136" y="40"/>
                  </a:cubicBezTo>
                  <a:cubicBezTo>
                    <a:pt x="233" y="45"/>
                    <a:pt x="324" y="49"/>
                    <a:pt x="416" y="80"/>
                  </a:cubicBezTo>
                  <a:cubicBezTo>
                    <a:pt x="429" y="79"/>
                    <a:pt x="489" y="77"/>
                    <a:pt x="512" y="64"/>
                  </a:cubicBezTo>
                  <a:cubicBezTo>
                    <a:pt x="595" y="18"/>
                    <a:pt x="530" y="42"/>
                    <a:pt x="584" y="24"/>
                  </a:cubicBezTo>
                  <a:cubicBezTo>
                    <a:pt x="592" y="16"/>
                    <a:pt x="597" y="0"/>
                    <a:pt x="608" y="0"/>
                  </a:cubicBezTo>
                  <a:cubicBezTo>
                    <a:pt x="632" y="0"/>
                    <a:pt x="600" y="72"/>
                    <a:pt x="600" y="72"/>
                  </a:cubicBezTo>
                  <a:cubicBezTo>
                    <a:pt x="597" y="93"/>
                    <a:pt x="594" y="115"/>
                    <a:pt x="592" y="136"/>
                  </a:cubicBezTo>
                  <a:cubicBezTo>
                    <a:pt x="589" y="173"/>
                    <a:pt x="605" y="217"/>
                    <a:pt x="584" y="248"/>
                  </a:cubicBezTo>
                  <a:cubicBezTo>
                    <a:pt x="573" y="264"/>
                    <a:pt x="552" y="227"/>
                    <a:pt x="536" y="216"/>
                  </a:cubicBezTo>
                  <a:cubicBezTo>
                    <a:pt x="511" y="200"/>
                    <a:pt x="477" y="186"/>
                    <a:pt x="448" y="176"/>
                  </a:cubicBezTo>
                  <a:cubicBezTo>
                    <a:pt x="390" y="195"/>
                    <a:pt x="342" y="222"/>
                    <a:pt x="280" y="232"/>
                  </a:cubicBezTo>
                  <a:cubicBezTo>
                    <a:pt x="156" y="226"/>
                    <a:pt x="122" y="225"/>
                    <a:pt x="24" y="192"/>
                  </a:cubicBezTo>
                  <a:cubicBezTo>
                    <a:pt x="8" y="144"/>
                    <a:pt x="0" y="120"/>
                    <a:pt x="40" y="80"/>
                  </a:cubicBezTo>
                  <a:close/>
                </a:path>
              </a:pathLst>
            </a:custGeom>
            <a:gradFill rotWithShape="0">
              <a:gsLst>
                <a:gs pos="0">
                  <a:srgbClr val="CCECFF"/>
                </a:gs>
                <a:gs pos="100000">
                  <a:schemeClr val="folHlink"/>
                </a:gs>
              </a:gsLst>
              <a:lin ang="0" scaled="1"/>
            </a:gra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1179" y="1312"/>
              <a:ext cx="61" cy="52"/>
            </a:xfrm>
            <a:custGeom>
              <a:avLst/>
              <a:gdLst>
                <a:gd name="T0" fmla="*/ 29 w 61"/>
                <a:gd name="T1" fmla="*/ 0 h 52"/>
                <a:gd name="T2" fmla="*/ 61 w 61"/>
                <a:gd name="T3" fmla="*/ 40 h 52"/>
                <a:gd name="T4" fmla="*/ 53 w 61"/>
                <a:gd name="T5" fmla="*/ 8 h 52"/>
                <a:gd name="T6" fmla="*/ 29 w 61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2">
                  <a:moveTo>
                    <a:pt x="29" y="0"/>
                  </a:moveTo>
                  <a:cubicBezTo>
                    <a:pt x="0" y="44"/>
                    <a:pt x="15" y="52"/>
                    <a:pt x="61" y="40"/>
                  </a:cubicBezTo>
                  <a:cubicBezTo>
                    <a:pt x="58" y="29"/>
                    <a:pt x="60" y="17"/>
                    <a:pt x="53" y="8"/>
                  </a:cubicBezTo>
                  <a:cubicBezTo>
                    <a:pt x="48" y="1"/>
                    <a:pt x="29" y="0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Freeform 27"/>
            <p:cNvSpPr/>
            <p:nvPr/>
          </p:nvSpPr>
          <p:spPr bwMode="auto">
            <a:xfrm>
              <a:off x="1256" y="1280"/>
              <a:ext cx="41" cy="154"/>
            </a:xfrm>
            <a:custGeom>
              <a:avLst/>
              <a:gdLst>
                <a:gd name="T0" fmla="*/ 24 w 41"/>
                <a:gd name="T1" fmla="*/ 0 h 154"/>
                <a:gd name="T2" fmla="*/ 24 w 41"/>
                <a:gd name="T3" fmla="*/ 128 h 154"/>
                <a:gd name="T4" fmla="*/ 0 w 41"/>
                <a:gd name="T5" fmla="*/ 15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154">
                  <a:moveTo>
                    <a:pt x="24" y="0"/>
                  </a:moveTo>
                  <a:cubicBezTo>
                    <a:pt x="41" y="51"/>
                    <a:pt x="41" y="39"/>
                    <a:pt x="24" y="128"/>
                  </a:cubicBezTo>
                  <a:cubicBezTo>
                    <a:pt x="19" y="154"/>
                    <a:pt x="14" y="152"/>
                    <a:pt x="0" y="15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Freeform 28"/>
            <p:cNvSpPr/>
            <p:nvPr/>
          </p:nvSpPr>
          <p:spPr bwMode="auto">
            <a:xfrm>
              <a:off x="1320" y="1224"/>
              <a:ext cx="208" cy="56"/>
            </a:xfrm>
            <a:custGeom>
              <a:avLst/>
              <a:gdLst>
                <a:gd name="T0" fmla="*/ 0 w 208"/>
                <a:gd name="T1" fmla="*/ 24 h 56"/>
                <a:gd name="T2" fmla="*/ 128 w 208"/>
                <a:gd name="T3" fmla="*/ 24 h 56"/>
                <a:gd name="T4" fmla="*/ 208 w 208"/>
                <a:gd name="T5" fmla="*/ 40 h 56"/>
                <a:gd name="T6" fmla="*/ 160 w 208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56">
                  <a:moveTo>
                    <a:pt x="0" y="24"/>
                  </a:moveTo>
                  <a:cubicBezTo>
                    <a:pt x="36" y="0"/>
                    <a:pt x="84" y="17"/>
                    <a:pt x="128" y="24"/>
                  </a:cubicBezTo>
                  <a:cubicBezTo>
                    <a:pt x="155" y="28"/>
                    <a:pt x="208" y="40"/>
                    <a:pt x="208" y="40"/>
                  </a:cubicBezTo>
                  <a:cubicBezTo>
                    <a:pt x="170" y="49"/>
                    <a:pt x="186" y="43"/>
                    <a:pt x="160" y="56"/>
                  </a:cubicBezTo>
                </a:path>
              </a:pathLst>
            </a:custGeom>
            <a:solidFill>
              <a:schemeClr val="bg1"/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Freeform 29"/>
            <p:cNvSpPr/>
            <p:nvPr/>
          </p:nvSpPr>
          <p:spPr bwMode="auto">
            <a:xfrm>
              <a:off x="1295" y="1432"/>
              <a:ext cx="126" cy="69"/>
            </a:xfrm>
            <a:custGeom>
              <a:avLst/>
              <a:gdLst>
                <a:gd name="T0" fmla="*/ 33 w 126"/>
                <a:gd name="T1" fmla="*/ 8 h 69"/>
                <a:gd name="T2" fmla="*/ 25 w 126"/>
                <a:gd name="T3" fmla="*/ 64 h 69"/>
                <a:gd name="T4" fmla="*/ 49 w 126"/>
                <a:gd name="T5" fmla="*/ 56 h 69"/>
                <a:gd name="T6" fmla="*/ 105 w 126"/>
                <a:gd name="T7" fmla="*/ 56 h 69"/>
                <a:gd name="T8" fmla="*/ 89 w 126"/>
                <a:gd name="T9" fmla="*/ 0 h 69"/>
                <a:gd name="T10" fmla="*/ 33 w 126"/>
                <a:gd name="T11" fmla="*/ 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69">
                  <a:moveTo>
                    <a:pt x="33" y="8"/>
                  </a:moveTo>
                  <a:cubicBezTo>
                    <a:pt x="24" y="22"/>
                    <a:pt x="0" y="45"/>
                    <a:pt x="25" y="64"/>
                  </a:cubicBezTo>
                  <a:cubicBezTo>
                    <a:pt x="32" y="69"/>
                    <a:pt x="41" y="59"/>
                    <a:pt x="49" y="56"/>
                  </a:cubicBezTo>
                  <a:cubicBezTo>
                    <a:pt x="64" y="11"/>
                    <a:pt x="67" y="43"/>
                    <a:pt x="105" y="56"/>
                  </a:cubicBezTo>
                  <a:cubicBezTo>
                    <a:pt x="126" y="25"/>
                    <a:pt x="126" y="12"/>
                    <a:pt x="89" y="0"/>
                  </a:cubicBezTo>
                  <a:cubicBezTo>
                    <a:pt x="55" y="11"/>
                    <a:pt x="73" y="8"/>
                    <a:pt x="33" y="8"/>
                  </a:cubicBezTo>
                  <a:close/>
                </a:path>
              </a:pathLst>
            </a:custGeom>
            <a:solidFill>
              <a:schemeClr val="bg1"/>
            </a:solidFill>
            <a:ln w="28575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Freeform 30"/>
            <p:cNvSpPr/>
            <p:nvPr/>
          </p:nvSpPr>
          <p:spPr bwMode="auto">
            <a:xfrm>
              <a:off x="1648" y="1304"/>
              <a:ext cx="101" cy="113"/>
            </a:xfrm>
            <a:custGeom>
              <a:avLst/>
              <a:gdLst>
                <a:gd name="T0" fmla="*/ 72 w 101"/>
                <a:gd name="T1" fmla="*/ 0 h 113"/>
                <a:gd name="T2" fmla="*/ 0 w 101"/>
                <a:gd name="T3" fmla="*/ 40 h 113"/>
                <a:gd name="T4" fmla="*/ 24 w 101"/>
                <a:gd name="T5" fmla="*/ 72 h 113"/>
                <a:gd name="T6" fmla="*/ 32 w 101"/>
                <a:gd name="T7" fmla="*/ 96 h 113"/>
                <a:gd name="T8" fmla="*/ 72 w 101"/>
                <a:gd name="T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13">
                  <a:moveTo>
                    <a:pt x="72" y="0"/>
                  </a:moveTo>
                  <a:cubicBezTo>
                    <a:pt x="48" y="16"/>
                    <a:pt x="24" y="24"/>
                    <a:pt x="0" y="40"/>
                  </a:cubicBezTo>
                  <a:cubicBezTo>
                    <a:pt x="57" y="59"/>
                    <a:pt x="62" y="47"/>
                    <a:pt x="24" y="72"/>
                  </a:cubicBezTo>
                  <a:cubicBezTo>
                    <a:pt x="27" y="80"/>
                    <a:pt x="25" y="91"/>
                    <a:pt x="32" y="96"/>
                  </a:cubicBezTo>
                  <a:cubicBezTo>
                    <a:pt x="56" y="113"/>
                    <a:pt x="101" y="112"/>
                    <a:pt x="72" y="112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Line 31"/>
          <p:cNvSpPr>
            <a:spLocks noChangeShapeType="1"/>
          </p:cNvSpPr>
          <p:nvPr/>
        </p:nvSpPr>
        <p:spPr bwMode="auto">
          <a:xfrm>
            <a:off x="2706928" y="2465691"/>
            <a:ext cx="1" cy="1584254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Freeform 32"/>
          <p:cNvSpPr/>
          <p:nvPr/>
        </p:nvSpPr>
        <p:spPr bwMode="auto">
          <a:xfrm>
            <a:off x="2435015" y="2388891"/>
            <a:ext cx="712702" cy="1664695"/>
          </a:xfrm>
          <a:custGeom>
            <a:avLst/>
            <a:gdLst>
              <a:gd name="T0" fmla="*/ 45 w 551"/>
              <a:gd name="T1" fmla="*/ 18 h 1287"/>
              <a:gd name="T2" fmla="*/ 78 w 551"/>
              <a:gd name="T3" fmla="*/ 24 h 1287"/>
              <a:gd name="T4" fmla="*/ 108 w 551"/>
              <a:gd name="T5" fmla="*/ 27 h 1287"/>
              <a:gd name="T6" fmla="*/ 201 w 551"/>
              <a:gd name="T7" fmla="*/ 33 h 1287"/>
              <a:gd name="T8" fmla="*/ 300 w 551"/>
              <a:gd name="T9" fmla="*/ 39 h 1287"/>
              <a:gd name="T10" fmla="*/ 492 w 551"/>
              <a:gd name="T11" fmla="*/ 27 h 1287"/>
              <a:gd name="T12" fmla="*/ 516 w 551"/>
              <a:gd name="T13" fmla="*/ 21 h 1287"/>
              <a:gd name="T14" fmla="*/ 549 w 551"/>
              <a:gd name="T15" fmla="*/ 24 h 1287"/>
              <a:gd name="T16" fmla="*/ 501 w 551"/>
              <a:gd name="T17" fmla="*/ 84 h 1287"/>
              <a:gd name="T18" fmla="*/ 480 w 551"/>
              <a:gd name="T19" fmla="*/ 420 h 1287"/>
              <a:gd name="T20" fmla="*/ 504 w 551"/>
              <a:gd name="T21" fmla="*/ 1119 h 1287"/>
              <a:gd name="T22" fmla="*/ 450 w 551"/>
              <a:gd name="T23" fmla="*/ 1266 h 1287"/>
              <a:gd name="T24" fmla="*/ 36 w 551"/>
              <a:gd name="T25" fmla="*/ 1254 h 1287"/>
              <a:gd name="T26" fmla="*/ 45 w 551"/>
              <a:gd name="T27" fmla="*/ 84 h 1287"/>
              <a:gd name="T28" fmla="*/ 9 w 551"/>
              <a:gd name="T29" fmla="*/ 21 h 1287"/>
              <a:gd name="T30" fmla="*/ 0 w 551"/>
              <a:gd name="T31" fmla="*/ 0 h 1287"/>
              <a:gd name="T32" fmla="*/ 18 w 551"/>
              <a:gd name="T33" fmla="*/ 6 h 1287"/>
              <a:gd name="T34" fmla="*/ 45 w 551"/>
              <a:gd name="T35" fmla="*/ 18 h 1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51" h="1287">
                <a:moveTo>
                  <a:pt x="45" y="18"/>
                </a:moveTo>
                <a:cubicBezTo>
                  <a:pt x="53" y="19"/>
                  <a:pt x="68" y="23"/>
                  <a:pt x="78" y="24"/>
                </a:cubicBezTo>
                <a:cubicBezTo>
                  <a:pt x="88" y="25"/>
                  <a:pt x="88" y="26"/>
                  <a:pt x="108" y="27"/>
                </a:cubicBezTo>
                <a:cubicBezTo>
                  <a:pt x="128" y="28"/>
                  <a:pt x="169" y="31"/>
                  <a:pt x="201" y="33"/>
                </a:cubicBezTo>
                <a:cubicBezTo>
                  <a:pt x="237" y="35"/>
                  <a:pt x="252" y="40"/>
                  <a:pt x="300" y="39"/>
                </a:cubicBezTo>
                <a:cubicBezTo>
                  <a:pt x="348" y="38"/>
                  <a:pt x="456" y="30"/>
                  <a:pt x="492" y="27"/>
                </a:cubicBezTo>
                <a:cubicBezTo>
                  <a:pt x="544" y="26"/>
                  <a:pt x="507" y="21"/>
                  <a:pt x="516" y="21"/>
                </a:cubicBezTo>
                <a:cubicBezTo>
                  <a:pt x="525" y="21"/>
                  <a:pt x="551" y="14"/>
                  <a:pt x="549" y="24"/>
                </a:cubicBezTo>
                <a:cubicBezTo>
                  <a:pt x="547" y="34"/>
                  <a:pt x="512" y="18"/>
                  <a:pt x="501" y="84"/>
                </a:cubicBezTo>
                <a:cubicBezTo>
                  <a:pt x="490" y="150"/>
                  <a:pt x="480" y="248"/>
                  <a:pt x="480" y="420"/>
                </a:cubicBezTo>
                <a:cubicBezTo>
                  <a:pt x="480" y="592"/>
                  <a:pt x="509" y="978"/>
                  <a:pt x="504" y="1119"/>
                </a:cubicBezTo>
                <a:cubicBezTo>
                  <a:pt x="499" y="1260"/>
                  <a:pt x="528" y="1244"/>
                  <a:pt x="450" y="1266"/>
                </a:cubicBezTo>
                <a:cubicBezTo>
                  <a:pt x="282" y="1287"/>
                  <a:pt x="166" y="1254"/>
                  <a:pt x="36" y="1254"/>
                </a:cubicBezTo>
                <a:lnTo>
                  <a:pt x="45" y="84"/>
                </a:lnTo>
                <a:lnTo>
                  <a:pt x="9" y="21"/>
                </a:lnTo>
                <a:lnTo>
                  <a:pt x="0" y="0"/>
                </a:lnTo>
                <a:lnTo>
                  <a:pt x="18" y="6"/>
                </a:lnTo>
                <a:lnTo>
                  <a:pt x="45" y="18"/>
                </a:lnTo>
                <a:close/>
              </a:path>
            </a:pathLst>
          </a:custGeom>
          <a:solidFill>
            <a:srgbClr val="C7AC81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Freeform 33"/>
          <p:cNvSpPr/>
          <p:nvPr/>
        </p:nvSpPr>
        <p:spPr bwMode="auto">
          <a:xfrm>
            <a:off x="3067452" y="2318490"/>
            <a:ext cx="206955" cy="1854834"/>
          </a:xfrm>
          <a:custGeom>
            <a:avLst/>
            <a:gdLst>
              <a:gd name="T0" fmla="*/ 66 w 160"/>
              <a:gd name="T1" fmla="*/ 0 h 1434"/>
              <a:gd name="T2" fmla="*/ 54 w 160"/>
              <a:gd name="T3" fmla="*/ 18 h 1434"/>
              <a:gd name="T4" fmla="*/ 36 w 160"/>
              <a:gd name="T5" fmla="*/ 30 h 1434"/>
              <a:gd name="T6" fmla="*/ 24 w 160"/>
              <a:gd name="T7" fmla="*/ 66 h 1434"/>
              <a:gd name="T8" fmla="*/ 42 w 160"/>
              <a:gd name="T9" fmla="*/ 126 h 1434"/>
              <a:gd name="T10" fmla="*/ 144 w 160"/>
              <a:gd name="T11" fmla="*/ 156 h 1434"/>
              <a:gd name="T12" fmla="*/ 156 w 160"/>
              <a:gd name="T13" fmla="*/ 1392 h 1434"/>
              <a:gd name="T14" fmla="*/ 30 w 160"/>
              <a:gd name="T15" fmla="*/ 1380 h 1434"/>
              <a:gd name="T16" fmla="*/ 0 w 160"/>
              <a:gd name="T17" fmla="*/ 1260 h 1434"/>
              <a:gd name="T18" fmla="*/ 12 w 160"/>
              <a:gd name="T19" fmla="*/ 48 h 1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1434">
                <a:moveTo>
                  <a:pt x="66" y="0"/>
                </a:moveTo>
                <a:cubicBezTo>
                  <a:pt x="62" y="6"/>
                  <a:pt x="59" y="13"/>
                  <a:pt x="54" y="18"/>
                </a:cubicBezTo>
                <a:cubicBezTo>
                  <a:pt x="49" y="23"/>
                  <a:pt x="40" y="24"/>
                  <a:pt x="36" y="30"/>
                </a:cubicBezTo>
                <a:cubicBezTo>
                  <a:pt x="29" y="41"/>
                  <a:pt x="24" y="66"/>
                  <a:pt x="24" y="66"/>
                </a:cubicBezTo>
                <a:cubicBezTo>
                  <a:pt x="26" y="78"/>
                  <a:pt x="25" y="115"/>
                  <a:pt x="42" y="126"/>
                </a:cubicBezTo>
                <a:cubicBezTo>
                  <a:pt x="58" y="136"/>
                  <a:pt x="121" y="156"/>
                  <a:pt x="144" y="156"/>
                </a:cubicBezTo>
                <a:cubicBezTo>
                  <a:pt x="148" y="568"/>
                  <a:pt x="160" y="980"/>
                  <a:pt x="156" y="1392"/>
                </a:cubicBezTo>
                <a:cubicBezTo>
                  <a:pt x="156" y="1434"/>
                  <a:pt x="30" y="1380"/>
                  <a:pt x="30" y="1380"/>
                </a:cubicBezTo>
                <a:cubicBezTo>
                  <a:pt x="1" y="1337"/>
                  <a:pt x="0" y="1316"/>
                  <a:pt x="0" y="1260"/>
                </a:cubicBezTo>
                <a:lnTo>
                  <a:pt x="12" y="48"/>
                </a:lnTo>
              </a:path>
            </a:pathLst>
          </a:custGeom>
          <a:solidFill>
            <a:schemeClr val="hlink"/>
          </a:solidFill>
          <a:ln w="2857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Freeform 34"/>
          <p:cNvSpPr/>
          <p:nvPr/>
        </p:nvSpPr>
        <p:spPr bwMode="auto">
          <a:xfrm rot="10800000" flipV="1">
            <a:off x="2282442" y="2318490"/>
            <a:ext cx="206955" cy="1854834"/>
          </a:xfrm>
          <a:custGeom>
            <a:avLst/>
            <a:gdLst>
              <a:gd name="T0" fmla="*/ 66 w 160"/>
              <a:gd name="T1" fmla="*/ 0 h 1434"/>
              <a:gd name="T2" fmla="*/ 54 w 160"/>
              <a:gd name="T3" fmla="*/ 18 h 1434"/>
              <a:gd name="T4" fmla="*/ 36 w 160"/>
              <a:gd name="T5" fmla="*/ 30 h 1434"/>
              <a:gd name="T6" fmla="*/ 24 w 160"/>
              <a:gd name="T7" fmla="*/ 66 h 1434"/>
              <a:gd name="T8" fmla="*/ 42 w 160"/>
              <a:gd name="T9" fmla="*/ 126 h 1434"/>
              <a:gd name="T10" fmla="*/ 144 w 160"/>
              <a:gd name="T11" fmla="*/ 156 h 1434"/>
              <a:gd name="T12" fmla="*/ 156 w 160"/>
              <a:gd name="T13" fmla="*/ 1392 h 1434"/>
              <a:gd name="T14" fmla="*/ 30 w 160"/>
              <a:gd name="T15" fmla="*/ 1380 h 1434"/>
              <a:gd name="T16" fmla="*/ 0 w 160"/>
              <a:gd name="T17" fmla="*/ 1260 h 1434"/>
              <a:gd name="T18" fmla="*/ 12 w 160"/>
              <a:gd name="T19" fmla="*/ 48 h 1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0" h="1434">
                <a:moveTo>
                  <a:pt x="66" y="0"/>
                </a:moveTo>
                <a:cubicBezTo>
                  <a:pt x="62" y="6"/>
                  <a:pt x="59" y="13"/>
                  <a:pt x="54" y="18"/>
                </a:cubicBezTo>
                <a:cubicBezTo>
                  <a:pt x="49" y="23"/>
                  <a:pt x="40" y="24"/>
                  <a:pt x="36" y="30"/>
                </a:cubicBezTo>
                <a:cubicBezTo>
                  <a:pt x="29" y="41"/>
                  <a:pt x="24" y="66"/>
                  <a:pt x="24" y="66"/>
                </a:cubicBezTo>
                <a:cubicBezTo>
                  <a:pt x="26" y="78"/>
                  <a:pt x="25" y="115"/>
                  <a:pt x="42" y="126"/>
                </a:cubicBezTo>
                <a:cubicBezTo>
                  <a:pt x="58" y="136"/>
                  <a:pt x="121" y="156"/>
                  <a:pt x="144" y="156"/>
                </a:cubicBezTo>
                <a:cubicBezTo>
                  <a:pt x="148" y="568"/>
                  <a:pt x="160" y="980"/>
                  <a:pt x="156" y="1392"/>
                </a:cubicBezTo>
                <a:cubicBezTo>
                  <a:pt x="156" y="1434"/>
                  <a:pt x="30" y="1380"/>
                  <a:pt x="30" y="1380"/>
                </a:cubicBezTo>
                <a:cubicBezTo>
                  <a:pt x="1" y="1337"/>
                  <a:pt x="0" y="1316"/>
                  <a:pt x="0" y="1260"/>
                </a:cubicBezTo>
                <a:lnTo>
                  <a:pt x="12" y="48"/>
                </a:lnTo>
              </a:path>
            </a:pathLst>
          </a:custGeom>
          <a:solidFill>
            <a:srgbClr val="666699"/>
          </a:solidFill>
          <a:ln w="28575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 rot="17957214">
            <a:off x="2406985" y="4009083"/>
            <a:ext cx="4595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n>
                  <a:solidFill>
                    <a:srgbClr val="FF0000"/>
                  </a:solidFill>
                </a:ln>
                <a:latin typeface="楷体" panose="02010609060101010101" pitchFamily="49" charset="-122"/>
                <a:ea typeface="楷体" panose="02010609060101010101" pitchFamily="49" charset="-122"/>
              </a:rPr>
              <a:t>✄</a:t>
            </a:r>
            <a:endParaRPr lang="zh-CN" altLang="en-US" sz="2400" b="1" dirty="0">
              <a:ln>
                <a:solidFill>
                  <a:srgbClr val="FF0000"/>
                </a:solidFill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4619065" y="2366000"/>
            <a:ext cx="0" cy="133200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 flipV="1">
            <a:off x="665130" y="3674326"/>
            <a:ext cx="393549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6"/>
          <p:cNvSpPr>
            <a:spLocks noChangeArrowheads="1"/>
          </p:cNvSpPr>
          <p:nvPr/>
        </p:nvSpPr>
        <p:spPr bwMode="auto">
          <a:xfrm flipV="1">
            <a:off x="2074967" y="3696115"/>
            <a:ext cx="1199440" cy="1149981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4903965" y="2869797"/>
            <a:ext cx="3340441" cy="506414"/>
          </a:xfrm>
          <a:prstGeom prst="wedgeRoundRectCallout">
            <a:avLst>
              <a:gd name="adj1" fmla="val -56987"/>
              <a:gd name="adj2" fmla="val -527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长方形的宽＝圆柱的高</a:t>
            </a:r>
            <a:endParaRPr lang="zh-CN" altLang="en-US" b="1" dirty="0"/>
          </a:p>
        </p:txBody>
      </p:sp>
      <p:sp>
        <p:nvSpPr>
          <p:cNvPr id="59" name="圆角矩形标注 58"/>
          <p:cNvSpPr/>
          <p:nvPr/>
        </p:nvSpPr>
        <p:spPr>
          <a:xfrm>
            <a:off x="3923928" y="4081560"/>
            <a:ext cx="4109856" cy="506414"/>
          </a:xfrm>
          <a:prstGeom prst="wedgeRoundRectCallout">
            <a:avLst>
              <a:gd name="adj1" fmla="val -46073"/>
              <a:gd name="adj2" fmla="val -124877"/>
              <a:gd name="adj3" fmla="val 16667"/>
            </a:avLst>
          </a:prstGeom>
          <a:solidFill>
            <a:srgbClr val="FFC000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长方形的长＝圆柱底面周长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3131840" y="320373"/>
            <a:ext cx="2750364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圆柱的展开图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627691" y="1067037"/>
            <a:ext cx="3184669" cy="1259636"/>
            <a:chOff x="4627691" y="1067037"/>
            <a:chExt cx="3184669" cy="1259636"/>
          </a:xfrm>
        </p:grpSpPr>
        <p:sp>
          <p:nvSpPr>
            <p:cNvPr id="2" name="云形标注 1"/>
            <p:cNvSpPr/>
            <p:nvPr/>
          </p:nvSpPr>
          <p:spPr>
            <a:xfrm>
              <a:off x="4627691" y="1067037"/>
              <a:ext cx="3184669" cy="1259636"/>
            </a:xfrm>
            <a:prstGeom prst="cloudCallout">
              <a:avLst>
                <a:gd name="adj1" fmla="val -58448"/>
                <a:gd name="adj2" fmla="val 74113"/>
              </a:avLst>
            </a:prstGeom>
            <a:solidFill>
              <a:srgbClr val="FFC000">
                <a:alpha val="55000"/>
              </a:srgbClr>
            </a:solidFill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004048" y="1358516"/>
              <a:ext cx="25202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侧面沿高展开后是一个长方形或正方形。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utoUpdateAnimBg="0"/>
      <p:bldP spid="21" grpId="0"/>
      <p:bldP spid="22" grpId="0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/>
      <p:bldP spid="48" grpId="1"/>
      <p:bldP spid="54" grpId="0" animBg="1"/>
      <p:bldP spid="3" grpId="0" animBg="1"/>
      <p:bldP spid="59" grpId="0" animBg="1"/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4549399" y="2456036"/>
            <a:ext cx="3938615" cy="132757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Oval 5"/>
          <p:cNvSpPr>
            <a:spLocks noChangeArrowheads="1"/>
          </p:cNvSpPr>
          <p:nvPr/>
        </p:nvSpPr>
        <p:spPr bwMode="auto">
          <a:xfrm>
            <a:off x="5946128" y="3796644"/>
            <a:ext cx="1197935" cy="1151370"/>
          </a:xfrm>
          <a:prstGeom prst="ellipse">
            <a:avLst/>
          </a:prstGeom>
          <a:solidFill>
            <a:srgbClr val="FFCC99"/>
          </a:solidFill>
          <a:ln w="381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Oval 6"/>
          <p:cNvSpPr>
            <a:spLocks noChangeArrowheads="1"/>
          </p:cNvSpPr>
          <p:nvPr/>
        </p:nvSpPr>
        <p:spPr bwMode="auto">
          <a:xfrm flipV="1">
            <a:off x="5964046" y="1304388"/>
            <a:ext cx="1155816" cy="1149981"/>
          </a:xfrm>
          <a:prstGeom prst="ellipse">
            <a:avLst/>
          </a:prstGeom>
          <a:solidFill>
            <a:srgbClr val="FFCC99"/>
          </a:solidFill>
          <a:ln w="381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6207244" y="3860025"/>
            <a:ext cx="96109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6218262" y="1368623"/>
            <a:ext cx="90431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9"/>
          <p:cNvSpPr txBox="1">
            <a:spLocks noChangeArrowheads="1"/>
          </p:cNvSpPr>
          <p:nvPr/>
        </p:nvSpPr>
        <p:spPr bwMode="auto">
          <a:xfrm>
            <a:off x="5954005" y="2836572"/>
            <a:ext cx="10218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圆角矩形 58"/>
          <p:cNvSpPr/>
          <p:nvPr/>
        </p:nvSpPr>
        <p:spPr bwMode="auto">
          <a:xfrm>
            <a:off x="3794033" y="2798463"/>
            <a:ext cx="612000" cy="59095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圆角矩形 63"/>
          <p:cNvSpPr/>
          <p:nvPr/>
        </p:nvSpPr>
        <p:spPr bwMode="auto">
          <a:xfrm>
            <a:off x="611560" y="4054335"/>
            <a:ext cx="1594506" cy="59095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圆柱侧面积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 bwMode="auto">
          <a:xfrm>
            <a:off x="644714" y="2800601"/>
            <a:ext cx="1594507" cy="59095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长方形面积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 bwMode="auto">
          <a:xfrm>
            <a:off x="2650267" y="2810796"/>
            <a:ext cx="612000" cy="59095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 bwMode="auto">
          <a:xfrm>
            <a:off x="2583430" y="4071587"/>
            <a:ext cx="648000" cy="59095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 bwMode="auto">
          <a:xfrm>
            <a:off x="3663478" y="4103154"/>
            <a:ext cx="1512168" cy="59095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底面周长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 rot="16200000">
            <a:off x="1072931" y="340800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＝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 rot="16200000">
            <a:off x="2583358" y="341830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＝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16200000">
            <a:off x="3737227" y="344749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＝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079302" y="280150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＝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29998" y="2810796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×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81043" y="408453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＝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07777" y="4093821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×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7" name="云形标注 36"/>
          <p:cNvSpPr/>
          <p:nvPr/>
        </p:nvSpPr>
        <p:spPr>
          <a:xfrm>
            <a:off x="644714" y="1138660"/>
            <a:ext cx="4485501" cy="1537143"/>
          </a:xfrm>
          <a:prstGeom prst="cloudCallout">
            <a:avLst>
              <a:gd name="adj1" fmla="val 46914"/>
              <a:gd name="adj2" fmla="val 50153"/>
            </a:avLst>
          </a:prstGeom>
          <a:solidFill>
            <a:schemeClr val="accent1">
              <a:lumMod val="20000"/>
              <a:lumOff val="80000"/>
              <a:alpha val="55000"/>
            </a:schemeClr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转化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思想，将求曲面的面积转化成求平面的面积。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2339752" y="480700"/>
            <a:ext cx="4174450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圆柱的侧面积和表面积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/>
      <p:bldP spid="25" grpId="0"/>
      <p:bldP spid="26" grpId="0"/>
      <p:bldP spid="59" grpId="0" animBg="1"/>
      <p:bldP spid="64" grpId="0" animBg="1"/>
      <p:bldP spid="27" grpId="0" animBg="1"/>
      <p:bldP spid="28" grpId="0" animBg="1"/>
      <p:bldP spid="29" grpId="0" animBg="1"/>
      <p:bldP spid="30" grpId="0" animBg="1"/>
      <p:bldP spid="2" grpId="0"/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 bwMode="auto">
          <a:xfrm>
            <a:off x="755576" y="4023536"/>
            <a:ext cx="4680520" cy="590959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圆柱表面积＝侧面积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个底面积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4593825" y="2312020"/>
            <a:ext cx="3938615" cy="1327570"/>
          </a:xfrm>
          <a:prstGeom prst="rect">
            <a:avLst/>
          </a:prstGeom>
          <a:solidFill>
            <a:schemeClr val="hlink"/>
          </a:solidFill>
          <a:ln w="2857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Oval 5"/>
          <p:cNvSpPr>
            <a:spLocks noChangeArrowheads="1"/>
          </p:cNvSpPr>
          <p:nvPr/>
        </p:nvSpPr>
        <p:spPr bwMode="auto">
          <a:xfrm>
            <a:off x="5990554" y="3652628"/>
            <a:ext cx="1197935" cy="1151370"/>
          </a:xfrm>
          <a:prstGeom prst="ellipse">
            <a:avLst/>
          </a:prstGeom>
          <a:solidFill>
            <a:srgbClr val="FFCC99"/>
          </a:solidFill>
          <a:ln w="381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Oval 6"/>
          <p:cNvSpPr>
            <a:spLocks noChangeArrowheads="1"/>
          </p:cNvSpPr>
          <p:nvPr/>
        </p:nvSpPr>
        <p:spPr bwMode="auto">
          <a:xfrm flipV="1">
            <a:off x="6008472" y="1160372"/>
            <a:ext cx="1155816" cy="1149981"/>
          </a:xfrm>
          <a:prstGeom prst="ellipse">
            <a:avLst/>
          </a:prstGeom>
          <a:solidFill>
            <a:srgbClr val="FFCC99"/>
          </a:solidFill>
          <a:ln w="38100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6251670" y="3716009"/>
            <a:ext cx="96109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6262688" y="1224607"/>
            <a:ext cx="90431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9"/>
          <p:cNvSpPr txBox="1">
            <a:spLocks noChangeArrowheads="1"/>
          </p:cNvSpPr>
          <p:nvPr/>
        </p:nvSpPr>
        <p:spPr bwMode="auto">
          <a:xfrm>
            <a:off x="5998431" y="2692556"/>
            <a:ext cx="10218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 bwMode="auto">
          <a:xfrm>
            <a:off x="683567" y="1224607"/>
            <a:ext cx="3918245" cy="59095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2692928" y="1930019"/>
            <a:ext cx="5109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endParaRPr lang="zh-CN" altLang="en-US" sz="3200" b="1" i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>
            <a:stCxn id="23" idx="6"/>
          </p:cNvCxnSpPr>
          <p:nvPr/>
        </p:nvCxnSpPr>
        <p:spPr>
          <a:xfrm flipH="1">
            <a:off x="6563132" y="1735362"/>
            <a:ext cx="60115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6732240" y="1266895"/>
            <a:ext cx="5109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i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endParaRPr lang="zh-CN" altLang="en-US" sz="3200" b="1" i="1" dirty="0">
              <a:solidFill>
                <a:srgbClr val="00B05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圆角矩形 29"/>
          <p:cNvSpPr/>
          <p:nvPr/>
        </p:nvSpPr>
        <p:spPr bwMode="auto">
          <a:xfrm>
            <a:off x="1259632" y="2643758"/>
            <a:ext cx="2819267" cy="12452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t" anchorCtr="0" compatLnSpc="1"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baseline="-25000" dirty="0"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baseline="-25000" dirty="0"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+2×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endParaRPr lang="zh-CN" altLang="en-US" sz="24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3291830"/>
            <a:ext cx="184537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rh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7555" y="1318803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232850" y="1203598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底面周长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9"/>
          <p:cNvSpPr txBox="1">
            <a:spLocks noChangeArrowheads="1"/>
          </p:cNvSpPr>
          <p:nvPr/>
        </p:nvSpPr>
        <p:spPr bwMode="auto">
          <a:xfrm>
            <a:off x="3456417" y="1940845"/>
            <a:ext cx="113740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endParaRPr lang="zh-CN" altLang="en-US" sz="32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3568" y="1318803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圆柱侧面积</a:t>
            </a:r>
            <a:endParaRPr lang="zh-CN" altLang="en-US" b="1" dirty="0"/>
          </a:p>
        </p:txBody>
      </p:sp>
      <p:sp>
        <p:nvSpPr>
          <p:cNvPr id="39" name="Text Box 9"/>
          <p:cNvSpPr txBox="1">
            <a:spLocks noChangeArrowheads="1"/>
          </p:cNvSpPr>
          <p:nvPr/>
        </p:nvSpPr>
        <p:spPr bwMode="auto">
          <a:xfrm>
            <a:off x="1277856" y="1894999"/>
            <a:ext cx="97554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3200" b="1" baseline="-25000" dirty="0">
                <a:latin typeface="楷体" panose="02010609060101010101" pitchFamily="49" charset="-122"/>
                <a:ea typeface="楷体" panose="02010609060101010101" pitchFamily="49" charset="-122"/>
              </a:rPr>
              <a:t>侧 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9"/>
          <p:cNvSpPr txBox="1">
            <a:spLocks noChangeArrowheads="1"/>
          </p:cNvSpPr>
          <p:nvPr/>
        </p:nvSpPr>
        <p:spPr bwMode="auto">
          <a:xfrm>
            <a:off x="2214553" y="1995916"/>
            <a:ext cx="223728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3200" b="1" i="1" dirty="0">
                <a:solidFill>
                  <a:srgbClr val="00B050"/>
                </a:solidFill>
                <a:latin typeface="Times New Roman" panose="02020603050405020304" pitchFamily="18" charset="0"/>
                <a:ea typeface="SimSun-ExtB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i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2267744" y="480700"/>
            <a:ext cx="4174450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圆柱的侧面积和表面积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9"/>
          <p:cNvSpPr txBox="1">
            <a:spLocks noChangeArrowheads="1"/>
          </p:cNvSpPr>
          <p:nvPr/>
        </p:nvSpPr>
        <p:spPr bwMode="auto">
          <a:xfrm>
            <a:off x="2244770" y="1238017"/>
            <a:ext cx="131911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6939" y="1730793"/>
            <a:ext cx="4222897" cy="1497962"/>
            <a:chOff x="323529" y="2514795"/>
            <a:chExt cx="4680520" cy="1497962"/>
          </a:xfrm>
        </p:grpSpPr>
        <p:sp>
          <p:nvSpPr>
            <p:cNvPr id="41" name="云形标注 40"/>
            <p:cNvSpPr/>
            <p:nvPr/>
          </p:nvSpPr>
          <p:spPr>
            <a:xfrm>
              <a:off x="323529" y="2514795"/>
              <a:ext cx="4680520" cy="1497962"/>
            </a:xfrm>
            <a:prstGeom prst="cloudCallout">
              <a:avLst>
                <a:gd name="adj1" fmla="val 34020"/>
                <a:gd name="adj2" fmla="val 65702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07821" y="2799043"/>
              <a:ext cx="40229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在解决实际问题时，并不是所有圆柱都有两个底面，有的有一个，有的没有，要具体问题具体分析。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7" grpId="0" animBg="1"/>
      <p:bldP spid="18" grpId="0"/>
      <p:bldP spid="27" grpId="0"/>
      <p:bldP spid="30" grpId="0" animBg="1"/>
      <p:bldP spid="4" grpId="0"/>
      <p:bldP spid="5" grpId="0"/>
      <p:bldP spid="5" grpId="1"/>
      <p:bldP spid="5" grpId="2"/>
      <p:bldP spid="36" grpId="0"/>
      <p:bldP spid="36" grpId="1"/>
      <p:bldP spid="36" grpId="2"/>
      <p:bldP spid="37" grpId="0"/>
      <p:bldP spid="38" grpId="0"/>
      <p:bldP spid="38" grpId="1"/>
      <p:bldP spid="38" grpId="2"/>
      <p:bldP spid="39" grpId="0"/>
      <p:bldP spid="40" grpId="0"/>
      <p:bldP spid="4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 bwMode="auto">
          <a:xfrm>
            <a:off x="3851920" y="2784970"/>
            <a:ext cx="3331483" cy="59095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圆柱体积＝底面积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 bwMode="auto">
          <a:xfrm>
            <a:off x="4159090" y="3867894"/>
            <a:ext cx="2683412" cy="59095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baseline="-25000" dirty="0">
                <a:latin typeface="楷体" panose="02010609060101010101" pitchFamily="49" charset="-122"/>
                <a:ea typeface="楷体" panose="02010609060101010101" pitchFamily="49" charset="-122"/>
              </a:rPr>
              <a:t>圆柱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云形标注 29"/>
          <p:cNvSpPr/>
          <p:nvPr/>
        </p:nvSpPr>
        <p:spPr>
          <a:xfrm>
            <a:off x="576170" y="2769807"/>
            <a:ext cx="2852825" cy="1521341"/>
          </a:xfrm>
          <a:prstGeom prst="cloudCallout">
            <a:avLst>
              <a:gd name="adj1" fmla="val 68898"/>
              <a:gd name="adj2" fmla="val -24816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想一想，怎么用字母来表示呢？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圆角矩形标注 48"/>
          <p:cNvSpPr/>
          <p:nvPr/>
        </p:nvSpPr>
        <p:spPr>
          <a:xfrm>
            <a:off x="4906681" y="1131590"/>
            <a:ext cx="3887440" cy="1346023"/>
          </a:xfrm>
          <a:prstGeom prst="wedgeRoundRectCallout">
            <a:avLst>
              <a:gd name="adj1" fmla="val -68085"/>
              <a:gd name="adj2" fmla="val -9662"/>
              <a:gd name="adj3" fmla="val 16667"/>
            </a:avLst>
          </a:prstGeom>
          <a:solidFill>
            <a:srgbClr val="7030A0">
              <a:alpha val="15000"/>
            </a:srgb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将未知的问题转化成已知的、已解决的常见问题，可将问题简单化。</a:t>
            </a:r>
            <a:endParaRPr lang="zh-CN" altLang="en-US" sz="1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圆角矩形 50">
            <a:hlinkClick r:id="rId1" action="ppaction://hlinkfile"/>
          </p:cNvPr>
          <p:cNvSpPr/>
          <p:nvPr/>
        </p:nvSpPr>
        <p:spPr>
          <a:xfrm>
            <a:off x="3059832" y="320373"/>
            <a:ext cx="2384346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圆柱的体积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63" y="1131590"/>
            <a:ext cx="3282626" cy="1478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6323" y="483518"/>
            <a:ext cx="926241" cy="342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9" grpId="0" animBg="1"/>
      <p:bldP spid="30" grpId="0" animBg="1"/>
      <p:bldP spid="49" grpId="0" animBg="1"/>
      <p:bldP spid="5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510" y="1081349"/>
            <a:ext cx="1447800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48303" y="2005274"/>
            <a:ext cx="872702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云形标注 7"/>
          <p:cNvSpPr/>
          <p:nvPr/>
        </p:nvSpPr>
        <p:spPr>
          <a:xfrm>
            <a:off x="3842391" y="957164"/>
            <a:ext cx="4746361" cy="1182538"/>
          </a:xfrm>
          <a:prstGeom prst="cloudCallout">
            <a:avLst>
              <a:gd name="adj1" fmla="val 26045"/>
              <a:gd name="adj2" fmla="val 99802"/>
            </a:avLst>
          </a:prstGeom>
          <a:noFill/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圆柱可以看成长方形旋转成的，圆锥呢？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519451" y="3363838"/>
            <a:ext cx="3240359" cy="936104"/>
          </a:xfrm>
          <a:prstGeom prst="wedgeRoundRectCallout">
            <a:avLst>
              <a:gd name="adj1" fmla="val -9485"/>
              <a:gd name="adj2" fmla="val -109819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圆锥的底面是一个圆，侧面是一个扇形。</a:t>
            </a:r>
            <a:endParaRPr lang="zh-CN" altLang="en-US" b="1" dirty="0"/>
          </a:p>
        </p:txBody>
      </p:sp>
      <p:sp>
        <p:nvSpPr>
          <p:cNvPr id="3" name="云形标注 2"/>
          <p:cNvSpPr/>
          <p:nvPr/>
        </p:nvSpPr>
        <p:spPr>
          <a:xfrm>
            <a:off x="2398986" y="2139702"/>
            <a:ext cx="3066625" cy="1161716"/>
          </a:xfrm>
          <a:prstGeom prst="cloudCallout">
            <a:avLst>
              <a:gd name="adj1" fmla="val -75807"/>
              <a:gd name="adj2" fmla="val -52442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圆锥只有一条高</a:t>
            </a:r>
            <a:endParaRPr lang="zh-CN" altLang="en-US" sz="1200" b="1" dirty="0"/>
          </a:p>
        </p:txBody>
      </p:sp>
      <p:sp>
        <p:nvSpPr>
          <p:cNvPr id="12" name="横卷形 11"/>
          <p:cNvSpPr/>
          <p:nvPr/>
        </p:nvSpPr>
        <p:spPr>
          <a:xfrm>
            <a:off x="4028987" y="3651870"/>
            <a:ext cx="4864947" cy="864096"/>
          </a:xfrm>
          <a:prstGeom prst="horizontalScroll">
            <a:avLst/>
          </a:prstGeom>
          <a:solidFill>
            <a:srgbClr val="FF9933">
              <a:alpha val="63000"/>
            </a:srgb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圆锥可看成由三角形旋转形成的。</a:t>
            </a:r>
            <a:endParaRPr lang="zh-CN" altLang="en-US" sz="2400" b="1" dirty="0">
              <a:solidFill>
                <a:prstClr val="white"/>
              </a:solidFill>
            </a:endParaRPr>
          </a:p>
        </p:txBody>
      </p:sp>
      <p:sp>
        <p:nvSpPr>
          <p:cNvPr id="16" name="圆角矩形 15">
            <a:hlinkClick r:id="rId4" action="ppaction://hlinkfile"/>
          </p:cNvPr>
          <p:cNvSpPr/>
          <p:nvPr/>
        </p:nvSpPr>
        <p:spPr>
          <a:xfrm>
            <a:off x="2987824" y="320373"/>
            <a:ext cx="2384346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圆锥的认识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315" y="483518"/>
            <a:ext cx="926241" cy="342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908" y="2929199"/>
            <a:ext cx="1004126" cy="372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3" grpId="0" animBg="1"/>
      <p:bldP spid="12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柱形 9"/>
          <p:cNvSpPr/>
          <p:nvPr/>
        </p:nvSpPr>
        <p:spPr>
          <a:xfrm>
            <a:off x="7164288" y="3085189"/>
            <a:ext cx="1100243" cy="1463323"/>
          </a:xfrm>
          <a:prstGeom prst="can">
            <a:avLst/>
          </a:prstGeom>
          <a:gradFill flip="none" rotWithShape="1">
            <a:gsLst>
              <a:gs pos="0">
                <a:srgbClr val="7030A0">
                  <a:tint val="66000"/>
                  <a:satMod val="160000"/>
                </a:srgbClr>
              </a:gs>
              <a:gs pos="50000">
                <a:srgbClr val="7030A0">
                  <a:tint val="44500"/>
                  <a:satMod val="160000"/>
                </a:srgbClr>
              </a:gs>
              <a:gs pos="100000">
                <a:srgbClr val="7030A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580112" y="3188852"/>
            <a:ext cx="1104441" cy="1376762"/>
            <a:chOff x="4427984" y="1347614"/>
            <a:chExt cx="1104441" cy="1376762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1" name="等腰三角形 10"/>
            <p:cNvSpPr/>
            <p:nvPr/>
          </p:nvSpPr>
          <p:spPr>
            <a:xfrm>
              <a:off x="4427984" y="1347614"/>
              <a:ext cx="1098000" cy="1224136"/>
            </a:xfrm>
            <a:prstGeom prst="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433273" y="2436376"/>
              <a:ext cx="1099152" cy="28800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 flipH="1">
            <a:off x="5483012" y="4412988"/>
            <a:ext cx="2977420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536982" y="3210995"/>
            <a:ext cx="2977420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圆角矩形 7"/>
              <p:cNvSpPr/>
              <p:nvPr/>
            </p:nvSpPr>
            <p:spPr bwMode="auto">
              <a:xfrm>
                <a:off x="940235" y="1174444"/>
                <a:ext cx="6152045" cy="648000"/>
              </a:xfrm>
              <a:prstGeom prst="roundRect">
                <a:avLst/>
              </a:prstGeom>
              <a:gradFill flip="none" rotWithShape="1">
                <a:gsLst>
                  <a:gs pos="0">
                    <a:srgbClr val="E6DCAC">
                      <a:alpha val="68000"/>
                    </a:srgbClr>
                  </a:gs>
                  <a:gs pos="12000">
                    <a:srgbClr val="E6D78A"/>
                  </a:gs>
                  <a:gs pos="22000">
                    <a:srgbClr val="C7AC4C"/>
                  </a:gs>
                  <a:gs pos="45000">
                    <a:srgbClr val="E6D78A"/>
                  </a:gs>
                  <a:gs pos="85000">
                    <a:srgbClr val="C7AC4C">
                      <a:lumMod val="38000"/>
                      <a:lumOff val="62000"/>
                    </a:srgbClr>
                  </a:gs>
                  <a:gs pos="100000">
                    <a:srgbClr val="E6DCAC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 vert="horz" wrap="square" lIns="0" tIns="0" rIns="0" bIns="0" numCol="1" rtlCol="0" anchor="t" anchorCtr="0" compatLnSpc="1"/>
              <a:lstStyle/>
              <a:p>
                <a:pPr algn="ctr"/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圆锥的体积是与它等底等高的圆柱体积的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圆角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0235" y="1174444"/>
                <a:ext cx="6152045" cy="648000"/>
              </a:xfrm>
              <a:prstGeom prst="roundRect">
                <a:avLst/>
              </a:prstGeom>
              <a:blipFill rotWithShape="1">
                <a:blip r:embed="rId1"/>
                <a:stretch>
                  <a:fillRect l="-2495" t="-12104" r="-2478" b="-15974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椭圆 2"/>
          <p:cNvSpPr/>
          <p:nvPr/>
        </p:nvSpPr>
        <p:spPr>
          <a:xfrm>
            <a:off x="5045341" y="1275606"/>
            <a:ext cx="1326859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右弧形箭头 3"/>
          <p:cNvSpPr/>
          <p:nvPr/>
        </p:nvSpPr>
        <p:spPr>
          <a:xfrm rot="2157592">
            <a:off x="5412637" y="1758252"/>
            <a:ext cx="334948" cy="792088"/>
          </a:xfrm>
          <a:prstGeom prst="curvedLeftArrow">
            <a:avLst>
              <a:gd name="adj1" fmla="val 25000"/>
              <a:gd name="adj2" fmla="val 31828"/>
              <a:gd name="adj3" fmla="val 507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043608" y="1276517"/>
            <a:ext cx="1615541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燕尾形 4"/>
          <p:cNvSpPr/>
          <p:nvPr/>
        </p:nvSpPr>
        <p:spPr>
          <a:xfrm rot="5400000">
            <a:off x="1676015" y="2088499"/>
            <a:ext cx="288032" cy="453724"/>
          </a:xfrm>
          <a:prstGeom prst="chevron">
            <a:avLst>
              <a:gd name="adj" fmla="val 67970"/>
            </a:avLst>
          </a:prstGeom>
          <a:solidFill>
            <a:srgbClr val="FF9933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29" name="燕尾形 28"/>
          <p:cNvSpPr/>
          <p:nvPr/>
        </p:nvSpPr>
        <p:spPr>
          <a:xfrm rot="5400000">
            <a:off x="1680842" y="2330295"/>
            <a:ext cx="288032" cy="453724"/>
          </a:xfrm>
          <a:prstGeom prst="chevron">
            <a:avLst>
              <a:gd name="adj" fmla="val 67970"/>
            </a:avLst>
          </a:prstGeom>
          <a:solidFill>
            <a:srgbClr val="FF9933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30" name="燕尾形 29"/>
          <p:cNvSpPr/>
          <p:nvPr/>
        </p:nvSpPr>
        <p:spPr>
          <a:xfrm rot="5400000">
            <a:off x="1676015" y="2546319"/>
            <a:ext cx="288032" cy="453724"/>
          </a:xfrm>
          <a:prstGeom prst="chevron">
            <a:avLst>
              <a:gd name="adj" fmla="val 67970"/>
            </a:avLst>
          </a:prstGeom>
          <a:solidFill>
            <a:srgbClr val="FF9933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52499" y="3651870"/>
            <a:ext cx="4567573" cy="1390650"/>
            <a:chOff x="2236675" y="3666500"/>
            <a:chExt cx="4567573" cy="1390650"/>
          </a:xfrm>
        </p:grpSpPr>
        <p:pic>
          <p:nvPicPr>
            <p:cNvPr id="4101" name="Picture 5" descr="http://p0.so.qhmsg.com/bdr/_240_/t01ae2e4aec770aa515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917" b="96250" l="7534" r="89041">
                          <a14:foregroundMark x1="45205" y1="20417" x2="58219" y2="76250"/>
                          <a14:foregroundMark x1="36986" y1="20833" x2="62329" y2="86250"/>
                          <a14:foregroundMark x1="63014" y1="22083" x2="35616" y2="8083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825137" y="2078038"/>
              <a:ext cx="1390650" cy="4567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" name="矩形 14"/>
                <p:cNvSpPr/>
                <p:nvPr/>
              </p:nvSpPr>
              <p:spPr>
                <a:xfrm>
                  <a:off x="3298812" y="4084001"/>
                  <a:ext cx="2443297" cy="59362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 algn="ctr"/>
                  <a:r>
                    <a:rPr lang="en-US" altLang="zh-CN" sz="2400" b="1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V</a:t>
                  </a:r>
                  <a:r>
                    <a:rPr lang="zh-CN" altLang="en-US" sz="2400" b="1" baseline="-2500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圆锥</a:t>
                  </a:r>
                  <a:r>
                    <a:rPr lang="zh-CN" altLang="en-US" sz="24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＝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微软雅黑" panose="020B0503020204020204" pitchFamily="34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en-US" altLang="zh-CN" sz="24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×</a:t>
                  </a:r>
                  <a:r>
                    <a:rPr lang="en-US" altLang="zh-CN" sz="2400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π</a:t>
                  </a:r>
                  <a:r>
                    <a:rPr lang="en-US" altLang="zh-CN" sz="2400" b="1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r</a:t>
                  </a:r>
                  <a:r>
                    <a:rPr lang="en-US" altLang="zh-CN" sz="2400" b="1" baseline="3000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r>
                    <a:rPr lang="en-US" altLang="zh-CN" sz="24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×</a:t>
                  </a:r>
                  <a:r>
                    <a:rPr lang="en-US" altLang="zh-CN" sz="2400" b="1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h</a:t>
                  </a:r>
                  <a:endParaRPr lang="zh-CN" altLang="en-US" sz="2400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15" name="矩形 1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98812" y="4084001"/>
                  <a:ext cx="2443297" cy="593624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096" name="组合 4095"/>
          <p:cNvGrpSpPr/>
          <p:nvPr/>
        </p:nvGrpSpPr>
        <p:grpSpPr>
          <a:xfrm>
            <a:off x="2596656" y="1924572"/>
            <a:ext cx="2623418" cy="1007218"/>
            <a:chOff x="2596655" y="1851670"/>
            <a:chExt cx="2767433" cy="1140953"/>
          </a:xfrm>
        </p:grpSpPr>
        <p:pic>
          <p:nvPicPr>
            <p:cNvPr id="4104" name="Picture 8" descr="http://p1.so.qhimgs1.com/bdr/_240_/t01f56f7f7012f84e6d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6655" y="1851670"/>
              <a:ext cx="2767433" cy="1140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2966861" y="2013795"/>
              <a:ext cx="1826619" cy="6340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底面积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03" name="组合 4102"/>
          <p:cNvGrpSpPr/>
          <p:nvPr/>
        </p:nvGrpSpPr>
        <p:grpSpPr>
          <a:xfrm>
            <a:off x="860787" y="2822884"/>
            <a:ext cx="5141881" cy="1117018"/>
            <a:chOff x="860787" y="2822884"/>
            <a:chExt cx="5141881" cy="1117018"/>
          </a:xfrm>
        </p:grpSpPr>
        <p:pic>
          <p:nvPicPr>
            <p:cNvPr id="4105" name="Picture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99125" l="0" r="9698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873219" y="810452"/>
              <a:ext cx="1117018" cy="5141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100" name="矩形 4099"/>
                <p:cNvSpPr/>
                <p:nvPr/>
              </p:nvSpPr>
              <p:spPr>
                <a:xfrm>
                  <a:off x="1402657" y="3075806"/>
                  <a:ext cx="3698448" cy="59061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 algn="ctr"/>
                  <a:r>
                    <a:rPr lang="zh-CN" altLang="en-US" sz="24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圆锥体积＝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solidFill>
                                <a:prstClr val="black"/>
                              </a:solidFill>
                              <a:latin typeface="Cambria Math" panose="02040503050406030204"/>
                              <a:ea typeface="微软雅黑" panose="020B0503020204020204" pitchFamily="34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dirty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dirty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en-US" altLang="zh-CN" sz="24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×</a:t>
                  </a:r>
                  <a:r>
                    <a:rPr lang="zh-CN" altLang="en-US" sz="24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底面积</a:t>
                  </a:r>
                  <a:r>
                    <a:rPr lang="en-US" altLang="zh-CN" sz="24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×</a:t>
                  </a:r>
                  <a:r>
                    <a:rPr lang="zh-CN" altLang="en-US" sz="24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高</a:t>
                  </a:r>
                  <a:endParaRPr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100" name="矩形 409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2657" y="3075806"/>
                  <a:ext cx="3698448" cy="590611"/>
                </a:xfrm>
                <a:prstGeom prst="rect">
                  <a:avLst/>
                </a:prstGeom>
                <a:blipFill rotWithShape="1">
                  <a:blip r:embed="rId9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3" name="圆角矩形 32">
            <a:hlinkClick r:id="rId10" action="ppaction://hlinkfile"/>
          </p:cNvPr>
          <p:cNvSpPr/>
          <p:nvPr/>
        </p:nvSpPr>
        <p:spPr>
          <a:xfrm>
            <a:off x="3275856" y="408692"/>
            <a:ext cx="2384346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圆锥的体积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燕尾形 33"/>
          <p:cNvSpPr/>
          <p:nvPr/>
        </p:nvSpPr>
        <p:spPr>
          <a:xfrm rot="5400000">
            <a:off x="1680842" y="1840833"/>
            <a:ext cx="288032" cy="453724"/>
          </a:xfrm>
          <a:prstGeom prst="chevron">
            <a:avLst>
              <a:gd name="adj" fmla="val 67970"/>
            </a:avLst>
          </a:prstGeom>
          <a:solidFill>
            <a:srgbClr val="FF9933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347" y="571837"/>
            <a:ext cx="926241" cy="342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6 0.00556 L 0.17327 -0.23433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85" y="-120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3" grpId="0" animBg="1"/>
      <p:bldP spid="4" grpId="0" animBg="1"/>
      <p:bldP spid="28" grpId="0" animBg="1"/>
      <p:bldP spid="5" grpId="0" animBg="1"/>
      <p:bldP spid="29" grpId="0" animBg="1"/>
      <p:bldP spid="30" grpId="0" animBg="1"/>
      <p:bldP spid="33" grpId="0" animBg="1"/>
      <p:bldP spid="3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2690</Words>
  <Application>WPS 演示</Application>
  <PresentationFormat>全屏显示(16:9)</PresentationFormat>
  <Paragraphs>474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黑体</vt:lpstr>
      <vt:lpstr>等线</vt:lpstr>
      <vt:lpstr>楷体</vt:lpstr>
      <vt:lpstr>Times New Roman</vt:lpstr>
      <vt:lpstr>SimSun-ExtB</vt:lpstr>
      <vt:lpstr>Cambria Math</vt:lpstr>
      <vt:lpstr>微软雅黑</vt:lpstr>
      <vt:lpstr>Arial Unicode MS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4</cp:revision>
  <dcterms:created xsi:type="dcterms:W3CDTF">2017-03-17T02:28:00Z</dcterms:created>
  <dcterms:modified xsi:type="dcterms:W3CDTF">2023-10-10T01:43:58Z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376A4BFAE0874138A20F2036E2F811AD_12</vt:lpwstr>
  </property>
</Properties>
</file>