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00" r:id="rId3"/>
    <p:sldId id="278" r:id="rId4"/>
    <p:sldId id="280" r:id="rId5"/>
    <p:sldId id="298" r:id="rId6"/>
    <p:sldId id="281" r:id="rId7"/>
    <p:sldId id="282" r:id="rId8"/>
    <p:sldId id="283" r:id="rId9"/>
    <p:sldId id="284" r:id="rId10"/>
    <p:sldId id="296" r:id="rId11"/>
    <p:sldId id="299" r:id="rId12"/>
    <p:sldId id="286" r:id="rId13"/>
    <p:sldId id="289" r:id="rId14"/>
    <p:sldId id="287" r:id="rId15"/>
    <p:sldId id="288" r:id="rId16"/>
    <p:sldId id="293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2" autoAdjust="0"/>
    <p:restoredTop sz="99852" autoAdjust="0"/>
  </p:normalViewPr>
  <p:slideViewPr>
    <p:cSldViewPr showGuides="1">
      <p:cViewPr varScale="1">
        <p:scale>
          <a:sx n="57" d="100"/>
          <a:sy n="57" d="100"/>
        </p:scale>
        <p:origin x="-90" y="-6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AECA-11BF-4B9C-93B9-27245466E5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C09F55-4F08-4242-AB2C-1D7C466CE42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7.png"/><Relationship Id="rId12" Type="http://schemas.openxmlformats.org/officeDocument/2006/relationships/image" Target="../media/image1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6228184" y="8340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0178" y="1939211"/>
            <a:ext cx="7480254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用比例解决问题（</a:t>
            </a:r>
            <a:r>
              <a:rPr lang="en-US" altLang="zh-CN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536" y="582884"/>
            <a:ext cx="824440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回顾用正比例解决问题的步骤总结用反比例解决问题的步骤。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779662"/>
            <a:ext cx="7341674" cy="56630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450215" indent="-450215">
              <a:lnSpc>
                <a:spcPct val="11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①分析题意，判断两种量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是否一定。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2829" y="2572061"/>
            <a:ext cx="7346429" cy="98238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450215" indent="-450215">
              <a:lnSpc>
                <a:spcPct val="11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②找出相关联的量的对应数值，根据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一定列出比例。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00614" y="3724816"/>
            <a:ext cx="7368644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③解比例。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043745" y="627534"/>
            <a:ext cx="7560840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商店有两种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圆珠笔。小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明带的钱刚好可以买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支单价是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的圆珠笔，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如果他只买单价是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的圆珠笔，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可以买多少支？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1587995" y="2440508"/>
            <a:ext cx="6552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dirty="0">
                <a:latin typeface="+mn-lt"/>
                <a:ea typeface="楷体" panose="02010609060101010101" pitchFamily="49" charset="-122"/>
              </a:rPr>
              <a:t>解：设如果只买单价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latin typeface="+mn-lt"/>
                <a:ea typeface="楷体" panose="02010609060101010101" pitchFamily="49" charset="-122"/>
              </a:rPr>
              <a:t>元</a:t>
            </a:r>
            <a:r>
              <a:rPr lang="zh-CN" altLang="en-US" sz="2400" dirty="0" smtClean="0">
                <a:latin typeface="+mn-lt"/>
                <a:ea typeface="楷体" panose="02010609060101010101" pitchFamily="49" charset="-122"/>
              </a:rPr>
              <a:t>的圆珠笔，</a:t>
            </a:r>
            <a:r>
              <a:rPr lang="zh-CN" altLang="en-US" sz="2400" dirty="0">
                <a:latin typeface="+mn-lt"/>
                <a:ea typeface="楷体" panose="02010609060101010101" pitchFamily="49" charset="-122"/>
              </a:rPr>
              <a:t>可以买</a:t>
            </a:r>
            <a:r>
              <a: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dirty="0">
                <a:latin typeface="+mn-lt"/>
                <a:ea typeface="楷体" panose="02010609060101010101" pitchFamily="49" charset="-122"/>
              </a:rPr>
              <a:t>支。</a:t>
            </a:r>
            <a:endParaRPr lang="zh-CN" altLang="en-US" sz="2400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3766096" y="2889456"/>
            <a:ext cx="21161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3966708" y="3872745"/>
            <a:ext cx="10207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587995" y="4270325"/>
            <a:ext cx="6336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答：如果只买单价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的圆珠笔，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支。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矩形 33"/>
              <p:cNvSpPr>
                <a:spLocks noChangeArrowheads="1"/>
              </p:cNvSpPr>
              <p:nvPr/>
            </p:nvSpPr>
            <p:spPr bwMode="auto">
              <a:xfrm>
                <a:off x="3966708" y="3351121"/>
                <a:ext cx="1579278" cy="693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buFontTx/>
                  <a:buNone/>
                </a:pP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8" name="矩形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66708" y="3351121"/>
                <a:ext cx="1579278" cy="693908"/>
              </a:xfrm>
              <a:prstGeom prst="rect">
                <a:avLst/>
              </a:prstGeom>
              <a:blipFill rotWithShape="1">
                <a:blip r:embed="rId1"/>
                <a:stretch>
                  <a:fillRect l="-32" t="-33" r="-2741" b="1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圆角矩形 17"/>
          <p:cNvSpPr/>
          <p:nvPr/>
        </p:nvSpPr>
        <p:spPr>
          <a:xfrm>
            <a:off x="1214146" y="1977931"/>
            <a:ext cx="6624736" cy="432000"/>
          </a:xfrm>
          <a:prstGeom prst="roundRect">
            <a:avLst/>
          </a:prstGeom>
          <a:noFill/>
          <a:ln w="1905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algn="ctr" defTabSz="685800">
              <a:defRPr/>
            </a:pPr>
            <a:r>
              <a:rPr lang="zh-CN" altLang="en-US" sz="2800" b="1" kern="0" spc="3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总价一定，单价和数量成反比例关系</a:t>
            </a:r>
            <a:endParaRPr kumimoji="0" lang="zh-CN" altLang="en-US" sz="2800" b="1" i="0" u="none" strike="noStrike" kern="0" cap="none" spc="30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76" y="78259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8" grpId="0"/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55576" y="507325"/>
            <a:ext cx="82089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小林读一本文学名著，如果每天读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页，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天可以读完。小林想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天读完，那么平均每天要读多少页？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400423" y="2461786"/>
            <a:ext cx="59769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800" b="1" dirty="0">
                <a:ea typeface="楷体" panose="02010609060101010101" pitchFamily="49" charset="-122"/>
              </a:rPr>
              <a:t>解：设平均每天要读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ea typeface="楷体" panose="02010609060101010101" pitchFamily="49" charset="-122"/>
              </a:rPr>
              <a:t>页。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337048" y="2964032"/>
            <a:ext cx="24082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563888" y="3466278"/>
            <a:ext cx="15573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67098" y="4083918"/>
            <a:ext cx="6929438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答：平均每天要读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页。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59632" y="1779662"/>
            <a:ext cx="6984776" cy="461665"/>
            <a:chOff x="1259632" y="1580240"/>
            <a:chExt cx="6984776" cy="461665"/>
          </a:xfrm>
        </p:grpSpPr>
        <p:sp>
          <p:nvSpPr>
            <p:cNvPr id="11" name="圆角矩形 10"/>
            <p:cNvSpPr/>
            <p:nvPr/>
          </p:nvSpPr>
          <p:spPr>
            <a:xfrm>
              <a:off x="1259632" y="1580240"/>
              <a:ext cx="6768752" cy="461665"/>
            </a:xfrm>
            <a:prstGeom prst="roundRect">
              <a:avLst/>
            </a:prstGeom>
            <a:gradFill flip="none" rotWithShape="1">
              <a:gsLst>
                <a:gs pos="100000">
                  <a:srgbClr val="D4C290"/>
                </a:gs>
                <a:gs pos="0">
                  <a:srgbClr val="C8AD60"/>
                </a:gs>
              </a:gsLst>
              <a:lin ang="10800000" scaled="1"/>
              <a:tileRect/>
            </a:gradFill>
            <a:ln w="25400" cap="flat" cmpd="sng" algn="ctr">
              <a:solidFill>
                <a:srgbClr val="D4C290"/>
              </a:solidFill>
              <a:prstDash val="solid"/>
            </a:ln>
            <a:effectLst>
              <a:outerShdw blurRad="50800" dist="12700" dir="5400000" algn="t" rotWithShape="0">
                <a:prstClr val="black">
                  <a:alpha val="55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259632" y="1580240"/>
              <a:ext cx="69847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总页数不变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，每天读的页数和天数成反比例关系。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26" y="79035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656917"/>
            <a:ext cx="8352928" cy="978729"/>
          </a:xfrm>
          <a:prstGeom prst="rect">
            <a:avLst/>
          </a:prstGeom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收割机收割小麦。如果每小时收割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公顷，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小时能完成任务。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370437" y="2187216"/>
            <a:ext cx="4506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dirty="0">
                <a:latin typeface="+mn-lt"/>
                <a:ea typeface="楷体" panose="02010609060101010101" pitchFamily="49" charset="-122"/>
              </a:rPr>
              <a:t>解：设每小时应收割</a:t>
            </a:r>
            <a:r>
              <a: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lang="zh-CN" altLang="en-US" sz="2400" dirty="0">
                <a:latin typeface="+mn-lt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19750" y="2757128"/>
            <a:ext cx="2114550" cy="461665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554712" y="3843400"/>
            <a:ext cx="1297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0.4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3529" y="1565379"/>
            <a:ext cx="8712967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）现在想用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小时收割完，那么每小时应收割多少公顷？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33"/>
              <p:cNvSpPr>
                <a:spLocks noChangeArrowheads="1"/>
              </p:cNvSpPr>
              <p:nvPr/>
            </p:nvSpPr>
            <p:spPr bwMode="auto">
              <a:xfrm>
                <a:off x="2537249" y="3217926"/>
                <a:ext cx="1734770" cy="696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buFontTx/>
                  <a:buNone/>
                </a:pP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30</m:t>
                        </m:r>
                      </m:den>
                    </m:f>
                  </m:oMath>
                </a14:m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" name="矩形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37249" y="3217926"/>
                <a:ext cx="1734770" cy="696344"/>
              </a:xfrm>
              <a:prstGeom prst="rect">
                <a:avLst/>
              </a:prstGeom>
              <a:blipFill rotWithShape="1">
                <a:blip r:embed="rId1"/>
                <a:stretch>
                  <a:fillRect l="-24" t="-55" r="-2394" b="1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/>
          <p:cNvSpPr/>
          <p:nvPr/>
        </p:nvSpPr>
        <p:spPr>
          <a:xfrm>
            <a:off x="1403648" y="4147727"/>
            <a:ext cx="6519517" cy="559769"/>
          </a:xfrm>
          <a:prstGeom prst="rect">
            <a:avLst/>
          </a:prstGeom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答：每小时应收割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公顷。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95871" y="2802980"/>
            <a:ext cx="2812803" cy="1190647"/>
            <a:chOff x="5495404" y="2514788"/>
            <a:chExt cx="2812803" cy="1190647"/>
          </a:xfrm>
        </p:grpSpPr>
        <p:sp>
          <p:nvSpPr>
            <p:cNvPr id="22" name="AutoShape 4"/>
            <p:cNvSpPr>
              <a:spLocks noChangeArrowheads="1"/>
            </p:cNvSpPr>
            <p:nvPr/>
          </p:nvSpPr>
          <p:spPr bwMode="gray">
            <a:xfrm>
              <a:off x="5495404" y="2514788"/>
              <a:ext cx="2621458" cy="1190647"/>
            </a:xfrm>
            <a:prstGeom prst="roundRect">
              <a:avLst>
                <a:gd name="adj" fmla="val 9144"/>
              </a:avLst>
            </a:prstGeom>
            <a:solidFill>
              <a:srgbClr val="F8F8F8"/>
            </a:solidFill>
            <a:ln w="28575">
              <a:solidFill>
                <a:srgbClr val="919191"/>
              </a:solidFill>
              <a:rou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5614628" y="2602279"/>
              <a:ext cx="2693579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kern="0" spc="300" dirty="0">
                  <a:latin typeface="楷体" panose="02010609060101010101" pitchFamily="49" charset="-122"/>
                  <a:ea typeface="楷体" panose="02010609060101010101" pitchFamily="49" charset="-122"/>
                </a:rPr>
                <a:t>工作总量一定，工作时间和工作效率成</a:t>
              </a:r>
              <a:r>
                <a:rPr lang="zh-CN" altLang="en-US" sz="2000" b="1" kern="0" spc="3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反比例</a:t>
              </a:r>
              <a:r>
                <a:rPr lang="zh-CN" altLang="en-US" sz="2000" b="1" kern="0" spc="300" dirty="0">
                  <a:latin typeface="楷体" panose="02010609060101010101" pitchFamily="49" charset="-122"/>
                  <a:ea typeface="楷体" panose="02010609060101010101" pitchFamily="49" charset="-122"/>
                </a:rPr>
                <a:t>关系。</a:t>
              </a:r>
              <a:endParaRPr lang="zh-CN" altLang="en-US" sz="2000" b="1" kern="0" spc="3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7" y="84527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3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735809" y="2571750"/>
            <a:ext cx="2114550" cy="523220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0.3×40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×8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05622" y="3089275"/>
            <a:ext cx="1449436" cy="523220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12×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51807" y="3992746"/>
            <a:ext cx="5316537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地一共产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99272" y="3493977"/>
            <a:ext cx="1989647" cy="523220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96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（吨）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7544" y="1544474"/>
            <a:ext cx="7181850" cy="646331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每公顷产小麦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8t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，这块</a:t>
            </a:r>
            <a:r>
              <a:rPr lang="zh-CN" altLang="en-US" sz="24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地一共产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小麦多少吨？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76836" y="2671336"/>
            <a:ext cx="1299220" cy="353943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04772" y="2499271"/>
            <a:ext cx="1656184" cy="1144301"/>
            <a:chOff x="1204772" y="2302411"/>
            <a:chExt cx="1656184" cy="1144301"/>
          </a:xfrm>
        </p:grpSpPr>
        <p:sp>
          <p:nvSpPr>
            <p:cNvPr id="3" name="云形标注 2"/>
            <p:cNvSpPr/>
            <p:nvPr/>
          </p:nvSpPr>
          <p:spPr>
            <a:xfrm>
              <a:off x="1204772" y="2302411"/>
              <a:ext cx="1656184" cy="1144301"/>
            </a:xfrm>
            <a:prstGeom prst="cloudCallout">
              <a:avLst>
                <a:gd name="adj1" fmla="val 99628"/>
                <a:gd name="adj2" fmla="val -18862"/>
              </a:avLst>
            </a:prstGeom>
            <a:noFill/>
            <a:ln>
              <a:solidFill>
                <a:srgbClr val="385D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32913" y="2469189"/>
              <a:ext cx="149348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先求出小麦的公顷数。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611560" y="656917"/>
            <a:ext cx="8352928" cy="978729"/>
          </a:xfrm>
          <a:prstGeom prst="rect">
            <a:avLst/>
          </a:prstGeom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收割机收割小麦。如果每小时收割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0.3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公顷，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小时能完成任务。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7" y="84527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69954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59331" y="1457585"/>
            <a:ext cx="339684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zh-CN" altLang="en-US" sz="2800" b="1" dirty="0">
                <a:solidFill>
                  <a:srgbClr val="ED007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正反比例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解决问题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2913" y="2905329"/>
            <a:ext cx="1595101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分析题意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箭头连接符 6"/>
          <p:cNvCxnSpPr>
            <a:endCxn id="20" idx="1"/>
          </p:cNvCxnSpPr>
          <p:nvPr/>
        </p:nvCxnSpPr>
        <p:spPr>
          <a:xfrm flipV="1">
            <a:off x="2417994" y="2705788"/>
            <a:ext cx="527591" cy="41556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>
            <a:endCxn id="21" idx="1"/>
          </p:cNvCxnSpPr>
          <p:nvPr/>
        </p:nvCxnSpPr>
        <p:spPr>
          <a:xfrm>
            <a:off x="2417994" y="3189917"/>
            <a:ext cx="527591" cy="517478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2945585" y="2486497"/>
            <a:ext cx="1812669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积不变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45585" y="3488104"/>
            <a:ext cx="2460741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商不变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4038174" y="2742617"/>
            <a:ext cx="54006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4013095" y="3776136"/>
            <a:ext cx="565139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4648335" y="2497732"/>
            <a:ext cx="1812669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反比例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48335" y="3499339"/>
            <a:ext cx="1334055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正比例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5694358" y="2751066"/>
            <a:ext cx="504056" cy="43858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V="1">
            <a:off x="5694358" y="3355530"/>
            <a:ext cx="542891" cy="36310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6342430" y="3049522"/>
            <a:ext cx="1595101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列式解答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2"/>
          <p:cNvSpPr>
            <a:spLocks noChangeArrowheads="1"/>
          </p:cNvSpPr>
          <p:nvPr/>
        </p:nvSpPr>
        <p:spPr bwMode="auto">
          <a:xfrm>
            <a:off x="4247687" y="217811"/>
            <a:ext cx="553998" cy="92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>
              <a:solidFill>
                <a:srgbClr val="990000"/>
              </a:solidFill>
            </a:endParaRPr>
          </a:p>
        </p:txBody>
      </p:sp>
      <p:sp>
        <p:nvSpPr>
          <p:cNvPr id="15364" name="Rectangle 14"/>
          <p:cNvSpPr>
            <a:spLocks noChangeArrowheads="1"/>
          </p:cNvSpPr>
          <p:nvPr/>
        </p:nvSpPr>
        <p:spPr bwMode="auto">
          <a:xfrm>
            <a:off x="4295002" y="279507"/>
            <a:ext cx="553998" cy="92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>
              <a:solidFill>
                <a:srgbClr val="990000"/>
              </a:solidFill>
            </a:endParaRPr>
          </a:p>
        </p:txBody>
      </p:sp>
      <p:sp>
        <p:nvSpPr>
          <p:cNvPr id="15365" name="Rectangle 15"/>
          <p:cNvSpPr>
            <a:spLocks noChangeArrowheads="1"/>
          </p:cNvSpPr>
          <p:nvPr/>
        </p:nvSpPr>
        <p:spPr bwMode="auto">
          <a:xfrm>
            <a:off x="4398876" y="632887"/>
            <a:ext cx="346249" cy="17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50">
                <a:solidFill>
                  <a:srgbClr val="5B5249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600">
                <a:solidFill>
                  <a:srgbClr val="5B5249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1800">
              <a:solidFill>
                <a:srgbClr val="5B5249"/>
              </a:solidFill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6" name="Rectangle 16"/>
          <p:cNvSpPr>
            <a:spLocks noChangeArrowheads="1"/>
          </p:cNvSpPr>
          <p:nvPr/>
        </p:nvSpPr>
        <p:spPr bwMode="auto">
          <a:xfrm>
            <a:off x="4398876" y="632887"/>
            <a:ext cx="346249" cy="17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50">
                <a:solidFill>
                  <a:srgbClr val="5B5249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600">
                <a:solidFill>
                  <a:srgbClr val="5B5249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1800">
              <a:solidFill>
                <a:srgbClr val="5B5249"/>
              </a:solidFill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9" name="Rectangle 25"/>
          <p:cNvSpPr>
            <a:spLocks noChangeArrowheads="1"/>
          </p:cNvSpPr>
          <p:nvPr/>
        </p:nvSpPr>
        <p:spPr bwMode="auto">
          <a:xfrm>
            <a:off x="1228081" y="3929738"/>
            <a:ext cx="550151" cy="115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0" b="1">
                <a:solidFill>
                  <a:srgbClr val="FFFF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绿色圃中小学教育网</a:t>
            </a:r>
            <a:r>
              <a:rPr lang="en-US" altLang="zh-CN" sz="150" b="1">
                <a:solidFill>
                  <a:srgbClr val="FFFF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http://www.Lspjy.com</a:t>
            </a:r>
            <a:endParaRPr lang="zh-CN" altLang="en-US" sz="150" b="1">
              <a:solidFill>
                <a:srgbClr val="FFFF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740075"/>
            <a:ext cx="872673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判断下面每题中两种量是否成比例？成什么比例？并说明理由。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17"/>
          <p:cNvSpPr>
            <a:spLocks noChangeArrowheads="1"/>
          </p:cNvSpPr>
          <p:nvPr/>
        </p:nvSpPr>
        <p:spPr bwMode="auto">
          <a:xfrm>
            <a:off x="330620" y="1497575"/>
            <a:ext cx="71937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）总路程一定，速度和时间。（      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349279" y="1491630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反比例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27"/>
          <p:cNvSpPr>
            <a:spLocks noChangeArrowheads="1"/>
          </p:cNvSpPr>
          <p:nvPr/>
        </p:nvSpPr>
        <p:spPr bwMode="auto">
          <a:xfrm>
            <a:off x="303504" y="1962483"/>
            <a:ext cx="86747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）总页数一定，看了的页数和剩下的页数。（       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7092007" y="2068846"/>
            <a:ext cx="1512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不成比例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矩形 7"/>
          <p:cNvSpPr>
            <a:spLocks noChangeArrowheads="1"/>
          </p:cNvSpPr>
          <p:nvPr/>
        </p:nvSpPr>
        <p:spPr bwMode="auto">
          <a:xfrm>
            <a:off x="303504" y="2608585"/>
            <a:ext cx="86747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）购买铅笔的单价一定，总价和数量。 （     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8"/>
          <p:cNvSpPr>
            <a:spLocks noChangeArrowheads="1"/>
          </p:cNvSpPr>
          <p:nvPr/>
        </p:nvSpPr>
        <p:spPr bwMode="auto">
          <a:xfrm>
            <a:off x="251520" y="3328665"/>
            <a:ext cx="867475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）汽车行驶的速度一定，所走的路程和时间。（     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6560269" y="2680593"/>
            <a:ext cx="11080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正比例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7308304" y="3443064"/>
            <a:ext cx="15596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正比例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40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99888" y="2548379"/>
            <a:ext cx="5688632" cy="2293057"/>
            <a:chOff x="1211170" y="1685781"/>
            <a:chExt cx="6148928" cy="2797113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11170" y="1685781"/>
              <a:ext cx="6148928" cy="2797113"/>
            </a:xfrm>
            <a:prstGeom prst="rect">
              <a:avLst/>
            </a:prstGeom>
          </p:spPr>
        </p:pic>
        <p:sp>
          <p:nvSpPr>
            <p:cNvPr id="30" name="TextBox 34"/>
            <p:cNvSpPr txBox="1"/>
            <p:nvPr/>
          </p:nvSpPr>
          <p:spPr bwMode="auto">
            <a:xfrm>
              <a:off x="2047014" y="2198676"/>
              <a:ext cx="4536504" cy="20343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小组讨论：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题干中哪有几个量，成正比例还是反比例关系？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67544" y="915566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某办公楼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原来平均每天照明用电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千瓦时。改用节能灯以后，平均每天只用电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千瓦时。原来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天的用电量现在可以用多少天？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2492752" y="1015250"/>
            <a:ext cx="3841821" cy="314600"/>
          </a:xfrm>
          <a:prstGeom prst="roundRect">
            <a:avLst/>
          </a:prstGeom>
          <a:solidFill>
            <a:srgbClr val="FF0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1191904" y="1393054"/>
            <a:ext cx="3408189" cy="288032"/>
          </a:xfrm>
          <a:prstGeom prst="roundRect">
            <a:avLst/>
          </a:prstGeom>
          <a:solidFill>
            <a:srgbClr val="FF0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4861427" y="1358430"/>
            <a:ext cx="1078725" cy="322656"/>
          </a:xfrm>
          <a:prstGeom prst="roundRect">
            <a:avLst/>
          </a:prstGeom>
          <a:solidFill>
            <a:srgbClr val="FF0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圆角矩形标注 36"/>
          <p:cNvSpPr/>
          <p:nvPr/>
        </p:nvSpPr>
        <p:spPr>
          <a:xfrm>
            <a:off x="4146814" y="362297"/>
            <a:ext cx="2873458" cy="344954"/>
          </a:xfrm>
          <a:prstGeom prst="wedgeRoundRectCallout">
            <a:avLst>
              <a:gd name="adj1" fmla="val -10725"/>
              <a:gd name="adj2" fmla="val 105946"/>
              <a:gd name="adj3" fmla="val 16667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原来单位时间内的用电量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371036" y="1863652"/>
            <a:ext cx="2064105" cy="882471"/>
            <a:chOff x="4116265" y="3331724"/>
            <a:chExt cx="3366797" cy="909495"/>
          </a:xfrm>
          <a:noFill/>
        </p:grpSpPr>
        <p:sp>
          <p:nvSpPr>
            <p:cNvPr id="39" name="AutoShape 27"/>
            <p:cNvSpPr>
              <a:spLocks noChangeArrowheads="1"/>
            </p:cNvSpPr>
            <p:nvPr/>
          </p:nvSpPr>
          <p:spPr bwMode="auto">
            <a:xfrm>
              <a:off x="4116265" y="3331724"/>
              <a:ext cx="3366797" cy="909495"/>
            </a:xfrm>
            <a:prstGeom prst="cloudCallout">
              <a:avLst>
                <a:gd name="adj1" fmla="val -67953"/>
                <a:gd name="adj2" fmla="val -75053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190612" y="3526291"/>
              <a:ext cx="3218101" cy="412362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原来的用电时间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圆角矩形标注 40"/>
          <p:cNvSpPr/>
          <p:nvPr/>
        </p:nvSpPr>
        <p:spPr>
          <a:xfrm>
            <a:off x="3707904" y="1863652"/>
            <a:ext cx="2376264" cy="304798"/>
          </a:xfrm>
          <a:prstGeom prst="wedgeRoundRectCallout">
            <a:avLst>
              <a:gd name="adj1" fmla="val -31251"/>
              <a:gd name="adj2" fmla="val -85011"/>
              <a:gd name="adj3" fmla="val 16667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现在的单位用电量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643797" y="2016051"/>
            <a:ext cx="2064107" cy="746240"/>
            <a:chOff x="4116265" y="3358684"/>
            <a:chExt cx="3366800" cy="769092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43" name="AutoShape 27"/>
            <p:cNvSpPr>
              <a:spLocks noChangeArrowheads="1"/>
            </p:cNvSpPr>
            <p:nvPr/>
          </p:nvSpPr>
          <p:spPr bwMode="auto">
            <a:xfrm>
              <a:off x="4116265" y="3358684"/>
              <a:ext cx="3366800" cy="769092"/>
            </a:xfrm>
            <a:prstGeom prst="cloudCallout">
              <a:avLst>
                <a:gd name="adj1" fmla="val -42003"/>
                <a:gd name="adj2" fmla="val -54559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233717" y="3507110"/>
              <a:ext cx="3249348" cy="4123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现在的用电时间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3" grpId="0" animBg="1"/>
      <p:bldP spid="35" grpId="0" animBg="1"/>
      <p:bldP spid="37" grpId="0" animBg="1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5386221" y="2636342"/>
            <a:ext cx="2520280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总用电量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（一定）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22"/>
              <p:cNvSpPr txBox="1"/>
              <p:nvPr/>
            </p:nvSpPr>
            <p:spPr>
              <a:xfrm>
                <a:off x="1443048" y="2636343"/>
                <a:ext cx="3960440" cy="461665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单位时间用电量</a:t>
                </a:r>
                <a14:m>
                  <m:oMath xmlns:m="http://schemas.openxmlformats.org/officeDocument/2006/math">
                    <m:r>
                      <a:rPr lang="en-US" altLang="zh-CN" sz="2400" b="1" i="1" smtClean="0"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用电时间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9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3048" y="2636343"/>
                <a:ext cx="3960440" cy="461665"/>
              </a:xfrm>
              <a:prstGeom prst="rect">
                <a:avLst/>
              </a:prstGeom>
              <a:blipFill rotWithShape="1">
                <a:blip r:embed="rId1"/>
                <a:stretch>
                  <a:fillRect l="-8" t="-99" r="7" b="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extBox 22"/>
          <p:cNvSpPr txBox="1"/>
          <p:nvPr/>
        </p:nvSpPr>
        <p:spPr>
          <a:xfrm>
            <a:off x="811785" y="3490575"/>
            <a:ext cx="8008685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总用电量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一定，单位时间用电量与用电时间成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反比例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关系。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7544" y="915566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某办公楼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原来平均每天照明用电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千瓦时。改用节能灯以后，平均每天只用电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千瓦时。原来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天的用电量现在可以用多少天？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9" grpId="0" animBg="1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451992" y="2191612"/>
          <a:ext cx="6096000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zh-CN" altLang="en-US" sz="16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6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6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b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600" b="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1917288" y="2495400"/>
            <a:ext cx="996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原来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54762" y="2882075"/>
            <a:ext cx="996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现在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496114" y="2160330"/>
            <a:ext cx="2736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每天的用电量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139509" y="2133152"/>
            <a:ext cx="996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天数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568122" y="2507757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千瓦时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424106" y="2867797"/>
            <a:ext cx="2123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千瓦时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276282" y="2533262"/>
            <a:ext cx="996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276282" y="2850013"/>
            <a:ext cx="996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？天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22"/>
          <p:cNvSpPr txBox="1"/>
          <p:nvPr/>
        </p:nvSpPr>
        <p:spPr>
          <a:xfrm>
            <a:off x="2326971" y="3723878"/>
            <a:ext cx="45136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你能用什么方法解决问题呢？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7544" y="915565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某办公楼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原来平均每天照明用电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千瓦时。改用节能灯以后，平均每天只用电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千瓦时。原来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天的用电量现在可以用多少天？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2" grpId="0"/>
      <p:bldP spid="36" grpId="0"/>
      <p:bldP spid="45" grpId="0"/>
      <p:bldP spid="46" grpId="0"/>
      <p:bldP spid="47" grpId="0"/>
      <p:bldP spid="48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25"/>
          <p:cNvSpPr txBox="1">
            <a:spLocks noChangeArrowheads="1"/>
          </p:cNvSpPr>
          <p:nvPr/>
        </p:nvSpPr>
        <p:spPr bwMode="auto">
          <a:xfrm>
            <a:off x="1259632" y="2470125"/>
            <a:ext cx="342265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先求原来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的总用电量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46"/>
          <p:cNvSpPr txBox="1">
            <a:spLocks noChangeArrowheads="1"/>
          </p:cNvSpPr>
          <p:nvPr/>
        </p:nvSpPr>
        <p:spPr bwMode="auto">
          <a:xfrm>
            <a:off x="1691680" y="2931790"/>
            <a:ext cx="34984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100ⅹ5=500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（千瓦时）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46"/>
          <p:cNvSpPr txBox="1">
            <a:spLocks noChangeArrowheads="1"/>
          </p:cNvSpPr>
          <p:nvPr/>
        </p:nvSpPr>
        <p:spPr bwMode="auto">
          <a:xfrm>
            <a:off x="1779701" y="3867894"/>
            <a:ext cx="27858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500÷25=20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（天）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25"/>
          <p:cNvSpPr txBox="1">
            <a:spLocks noChangeArrowheads="1"/>
          </p:cNvSpPr>
          <p:nvPr/>
        </p:nvSpPr>
        <p:spPr bwMode="auto">
          <a:xfrm>
            <a:off x="1259632" y="3407110"/>
            <a:ext cx="3442392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现在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的用电天数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46"/>
              <p:cNvSpPr txBox="1">
                <a:spLocks noChangeArrowheads="1"/>
              </p:cNvSpPr>
              <p:nvPr/>
            </p:nvSpPr>
            <p:spPr bwMode="auto">
              <a:xfrm>
                <a:off x="5664038" y="2458797"/>
                <a:ext cx="216376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100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5÷25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2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64038" y="2458797"/>
                <a:ext cx="2163762" cy="461665"/>
              </a:xfrm>
              <a:prstGeom prst="rect">
                <a:avLst/>
              </a:prstGeom>
              <a:blipFill rotWithShape="1">
                <a:blip r:embed="rId1"/>
                <a:stretch>
                  <a:fillRect l="-22" t="-17" r="7" b="2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Box 47"/>
          <p:cNvSpPr txBox="1">
            <a:spLocks noChangeArrowheads="1"/>
          </p:cNvSpPr>
          <p:nvPr/>
        </p:nvSpPr>
        <p:spPr bwMode="auto">
          <a:xfrm>
            <a:off x="5448014" y="2964179"/>
            <a:ext cx="1800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500÷25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48"/>
          <p:cNvSpPr txBox="1">
            <a:spLocks noChangeArrowheads="1"/>
          </p:cNvSpPr>
          <p:nvPr/>
        </p:nvSpPr>
        <p:spPr bwMode="auto">
          <a:xfrm>
            <a:off x="5448014" y="3445434"/>
            <a:ext cx="21637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（天）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89"/>
          <p:cNvSpPr txBox="1"/>
          <p:nvPr/>
        </p:nvSpPr>
        <p:spPr>
          <a:xfrm>
            <a:off x="1954783" y="4299942"/>
            <a:ext cx="53795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答：原来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天的用电量现在可以用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96"/>
          <p:cNvSpPr txBox="1"/>
          <p:nvPr/>
        </p:nvSpPr>
        <p:spPr>
          <a:xfrm>
            <a:off x="1433389" y="1892372"/>
            <a:ext cx="21084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算术法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0553" y="1743854"/>
            <a:ext cx="917496" cy="683880"/>
            <a:chOff x="1091281" y="2053225"/>
            <a:chExt cx="917496" cy="683880"/>
          </a:xfrm>
        </p:grpSpPr>
        <p:grpSp>
          <p:nvGrpSpPr>
            <p:cNvPr id="41" name="椭圆 52"/>
            <p:cNvGrpSpPr/>
            <p:nvPr/>
          </p:nvGrpSpPr>
          <p:grpSpPr bwMode="auto">
            <a:xfrm>
              <a:off x="1091281" y="2053225"/>
              <a:ext cx="917496" cy="683880"/>
              <a:chOff x="5172" y="2776"/>
              <a:chExt cx="327" cy="292"/>
            </a:xfrm>
          </p:grpSpPr>
          <p:pic>
            <p:nvPicPr>
              <p:cNvPr id="42" name="椭圆 52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72" y="2776"/>
                <a:ext cx="327" cy="2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3" name="Text Box 16"/>
              <p:cNvSpPr txBox="1">
                <a:spLocks noChangeArrowheads="1"/>
              </p:cNvSpPr>
              <p:nvPr/>
            </p:nvSpPr>
            <p:spPr bwMode="auto">
              <a:xfrm>
                <a:off x="5273" y="2867"/>
                <a:ext cx="128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7" name="Text Box 16"/>
            <p:cNvSpPr txBox="1">
              <a:spLocks noChangeArrowheads="1"/>
            </p:cNvSpPr>
            <p:nvPr/>
          </p:nvSpPr>
          <p:spPr bwMode="auto">
            <a:xfrm>
              <a:off x="1351888" y="2201743"/>
              <a:ext cx="359142" cy="299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533070" y="685757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某办公楼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原来平均每天照明用电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千瓦时。改用节能灯以后，平均每天只用电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千瓦时。原来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天的用电量现在可以用多少天？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8" grpId="0"/>
      <p:bldP spid="31" grpId="0" animBg="1"/>
      <p:bldP spid="32" grpId="0"/>
      <p:bldP spid="33" grpId="0"/>
      <p:bldP spid="34" grpId="0"/>
      <p:bldP spid="38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MH_SubTitle_4"/>
          <p:cNvSpPr>
            <a:spLocks noChangeArrowheads="1"/>
          </p:cNvSpPr>
          <p:nvPr/>
        </p:nvSpPr>
        <p:spPr bwMode="auto">
          <a:xfrm>
            <a:off x="728147" y="1994213"/>
            <a:ext cx="1148531" cy="395287"/>
          </a:xfrm>
          <a:prstGeom prst="roundRect">
            <a:avLst>
              <a:gd name="adj" fmla="val 10917"/>
            </a:avLst>
          </a:prstGeom>
          <a:solidFill>
            <a:srgbClr val="F087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36000" tIns="36000" rIns="36000" bIns="3600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两个量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MH_SubTitle_4"/>
          <p:cNvSpPr>
            <a:spLocks noChangeArrowheads="1"/>
          </p:cNvSpPr>
          <p:nvPr/>
        </p:nvSpPr>
        <p:spPr bwMode="auto">
          <a:xfrm>
            <a:off x="2161037" y="1975547"/>
            <a:ext cx="3253206" cy="395287"/>
          </a:xfrm>
          <a:prstGeom prst="roundRect">
            <a:avLst>
              <a:gd name="adj" fmla="val 10917"/>
            </a:avLst>
          </a:prstGeom>
          <a:solidFill>
            <a:srgbClr val="F087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36000" tIns="36000" rIns="36000" bIns="3600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每天的用电量和用电天数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MH_SubTitle_4"/>
          <p:cNvSpPr>
            <a:spLocks noChangeArrowheads="1"/>
          </p:cNvSpPr>
          <p:nvPr/>
        </p:nvSpPr>
        <p:spPr bwMode="auto">
          <a:xfrm>
            <a:off x="5724724" y="1969067"/>
            <a:ext cx="2209799" cy="395287"/>
          </a:xfrm>
          <a:prstGeom prst="roundRect">
            <a:avLst>
              <a:gd name="adj" fmla="val 10917"/>
            </a:avLst>
          </a:prstGeom>
          <a:solidFill>
            <a:srgbClr val="F087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36000" tIns="36000" rIns="36000" bIns="3600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总用电量一定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MH_SubTitle_4"/>
          <p:cNvSpPr>
            <a:spLocks noChangeArrowheads="1"/>
          </p:cNvSpPr>
          <p:nvPr/>
        </p:nvSpPr>
        <p:spPr bwMode="auto">
          <a:xfrm>
            <a:off x="5287772" y="2706559"/>
            <a:ext cx="3083701" cy="574271"/>
          </a:xfrm>
          <a:prstGeom prst="roundRect">
            <a:avLst>
              <a:gd name="adj" fmla="val 10917"/>
            </a:avLst>
          </a:prstGeom>
          <a:solidFill>
            <a:srgbClr val="F087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36000" tIns="36000" rIns="36000" bIns="3600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用电时间与单位时间内的用电量成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反比例关系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MH_SubTitle_4"/>
          <p:cNvSpPr>
            <a:spLocks noChangeArrowheads="1"/>
          </p:cNvSpPr>
          <p:nvPr/>
        </p:nvSpPr>
        <p:spPr bwMode="auto">
          <a:xfrm>
            <a:off x="1302412" y="2752527"/>
            <a:ext cx="3597508" cy="395287"/>
          </a:xfrm>
          <a:prstGeom prst="roundRect">
            <a:avLst>
              <a:gd name="adj" fmla="val 10917"/>
            </a:avLst>
          </a:prstGeom>
          <a:solidFill>
            <a:srgbClr val="F087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36000" tIns="36000" rIns="36000" bIns="3600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每天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用电量与用电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天数的乘积相等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0" name="直接箭头连接符 49"/>
          <p:cNvCxnSpPr/>
          <p:nvPr/>
        </p:nvCxnSpPr>
        <p:spPr>
          <a:xfrm>
            <a:off x="1876678" y="2191856"/>
            <a:ext cx="305808" cy="0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/>
          <p:nvPr/>
        </p:nvCxnSpPr>
        <p:spPr>
          <a:xfrm flipV="1">
            <a:off x="5399639" y="2152769"/>
            <a:ext cx="298963" cy="1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/>
          <p:nvPr/>
        </p:nvCxnSpPr>
        <p:spPr>
          <a:xfrm flipH="1" flipV="1">
            <a:off x="4899920" y="2931503"/>
            <a:ext cx="298963" cy="1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/>
          <p:nvPr/>
        </p:nvCxnSpPr>
        <p:spPr>
          <a:xfrm rot="5400000">
            <a:off x="6680140" y="2538981"/>
            <a:ext cx="298963" cy="1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395536" y="3579862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原来每天的用电量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用电天数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现在每天的用电量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用电天数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3070" y="685757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某办公楼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原来平均每天照明用电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千瓦时。改用节能灯以后，平均每天只用电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千瓦时。原来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天的用电量现在可以用多少天？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9" grpId="0" animBg="1"/>
      <p:bldP spid="49" grpId="0" animBg="1"/>
      <p:bldP spid="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771751" y="1851670"/>
            <a:ext cx="56724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：设原来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天的用电量现在可以用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ea typeface="楷体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Group 54"/>
          <p:cNvGrpSpPr/>
          <p:nvPr/>
        </p:nvGrpSpPr>
        <p:grpSpPr bwMode="auto">
          <a:xfrm>
            <a:off x="3161452" y="2596542"/>
            <a:ext cx="2157214" cy="538119"/>
            <a:chOff x="2025" y="2783"/>
            <a:chExt cx="794" cy="181"/>
          </a:xfrm>
        </p:grpSpPr>
        <p:sp>
          <p:nvSpPr>
            <p:cNvPr id="32" name="矩形 27"/>
            <p:cNvSpPr>
              <a:spLocks noChangeArrowheads="1"/>
            </p:cNvSpPr>
            <p:nvPr/>
          </p:nvSpPr>
          <p:spPr bwMode="auto">
            <a:xfrm>
              <a:off x="2186" y="2788"/>
              <a:ext cx="156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4" name="Group 49"/>
            <p:cNvGrpSpPr/>
            <p:nvPr/>
          </p:nvGrpSpPr>
          <p:grpSpPr bwMode="auto">
            <a:xfrm>
              <a:off x="2025" y="2783"/>
              <a:ext cx="794" cy="181"/>
              <a:chOff x="4046" y="1365"/>
              <a:chExt cx="794" cy="181"/>
            </a:xfrm>
          </p:grpSpPr>
          <p:sp>
            <p:nvSpPr>
              <p:cNvPr id="35" name="Text Box 50"/>
              <p:cNvSpPr txBox="1">
                <a:spLocks noChangeArrowheads="1"/>
              </p:cNvSpPr>
              <p:nvPr/>
            </p:nvSpPr>
            <p:spPr bwMode="auto">
              <a:xfrm>
                <a:off x="4046" y="1366"/>
                <a:ext cx="258" cy="1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Tx/>
                  <a:buNone/>
                  <a:defRPr/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25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endParaRPr lang="en-US" altLang="zh-CN" sz="24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Text Box 51"/>
              <p:cNvSpPr txBox="1">
                <a:spLocks noChangeArrowheads="1"/>
              </p:cNvSpPr>
              <p:nvPr/>
            </p:nvSpPr>
            <p:spPr bwMode="auto">
              <a:xfrm>
                <a:off x="4362" y="1365"/>
                <a:ext cx="478" cy="1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100ⅹ5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42" name="矩形 41"/>
          <p:cNvSpPr/>
          <p:nvPr/>
        </p:nvSpPr>
        <p:spPr>
          <a:xfrm>
            <a:off x="3525483" y="3871414"/>
            <a:ext cx="9589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7" name="矩形 9"/>
              <p:cNvSpPr>
                <a:spLocks noChangeArrowheads="1"/>
              </p:cNvSpPr>
              <p:nvPr/>
            </p:nvSpPr>
            <p:spPr bwMode="auto">
              <a:xfrm>
                <a:off x="3512120" y="3268983"/>
                <a:ext cx="1579278" cy="695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Tx/>
                  <a:buNone/>
                </a:pP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100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25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7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12120" y="3268983"/>
                <a:ext cx="1579278" cy="695127"/>
              </a:xfrm>
              <a:prstGeom prst="rect">
                <a:avLst/>
              </a:prstGeom>
              <a:blipFill rotWithShape="1">
                <a:blip r:embed="rId1"/>
                <a:stretch>
                  <a:fillRect l="-36" r="-2736" b="6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组合 1"/>
          <p:cNvGrpSpPr/>
          <p:nvPr/>
        </p:nvGrpSpPr>
        <p:grpSpPr>
          <a:xfrm>
            <a:off x="1237647" y="2485182"/>
            <a:ext cx="2470257" cy="1099713"/>
            <a:chOff x="1141764" y="2737964"/>
            <a:chExt cx="2470257" cy="1099713"/>
          </a:xfrm>
        </p:grpSpPr>
        <p:sp>
          <p:nvSpPr>
            <p:cNvPr id="56" name="椭圆 55"/>
            <p:cNvSpPr/>
            <p:nvPr/>
          </p:nvSpPr>
          <p:spPr>
            <a:xfrm>
              <a:off x="3022260" y="2737964"/>
              <a:ext cx="589761" cy="640596"/>
            </a:xfrm>
            <a:prstGeom prst="ellipse">
              <a:avLst/>
            </a:prstGeom>
            <a:noFill/>
            <a:ln>
              <a:solidFill>
                <a:srgbClr val="E96678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1" name="图片 6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704" t="66335" r="23564" b="13415"/>
            <a:stretch>
              <a:fillRect/>
            </a:stretch>
          </p:blipFill>
          <p:spPr>
            <a:xfrm rot="8856684">
              <a:off x="2292480" y="3000215"/>
              <a:ext cx="724458" cy="197096"/>
            </a:xfrm>
            <a:prstGeom prst="rect">
              <a:avLst/>
            </a:prstGeom>
          </p:spPr>
        </p:pic>
        <p:sp>
          <p:nvSpPr>
            <p:cNvPr id="62" name="矩形 61"/>
            <p:cNvSpPr>
              <a:spLocks noChangeArrowheads="1"/>
            </p:cNvSpPr>
            <p:nvPr/>
          </p:nvSpPr>
          <p:spPr bwMode="auto">
            <a:xfrm>
              <a:off x="1141764" y="3376012"/>
              <a:ext cx="2040943" cy="461665"/>
            </a:xfrm>
            <a:prstGeom prst="rect">
              <a:avLst/>
            </a:prstGeom>
            <a:solidFill>
              <a:srgbClr val="A1D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现在总用电量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019991" y="2427734"/>
            <a:ext cx="3803984" cy="755491"/>
            <a:chOff x="4026747" y="2665956"/>
            <a:chExt cx="3803984" cy="755491"/>
          </a:xfrm>
        </p:grpSpPr>
        <p:sp>
          <p:nvSpPr>
            <p:cNvPr id="57" name="椭圆 56"/>
            <p:cNvSpPr/>
            <p:nvPr/>
          </p:nvSpPr>
          <p:spPr>
            <a:xfrm>
              <a:off x="4026747" y="2665956"/>
              <a:ext cx="1097442" cy="751835"/>
            </a:xfrm>
            <a:prstGeom prst="ellipse">
              <a:avLst/>
            </a:prstGeom>
            <a:noFill/>
            <a:ln>
              <a:solidFill>
                <a:srgbClr val="E96678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矩形 59"/>
            <p:cNvSpPr>
              <a:spLocks noChangeArrowheads="1"/>
            </p:cNvSpPr>
            <p:nvPr/>
          </p:nvSpPr>
          <p:spPr bwMode="auto">
            <a:xfrm>
              <a:off x="5789788" y="2959782"/>
              <a:ext cx="2040943" cy="461665"/>
            </a:xfrm>
            <a:prstGeom prst="rect">
              <a:avLst/>
            </a:prstGeom>
            <a:solidFill>
              <a:srgbClr val="A1D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原来总用电量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704" t="66335" r="23564" b="13415"/>
            <a:stretch>
              <a:fillRect/>
            </a:stretch>
          </p:blipFill>
          <p:spPr>
            <a:xfrm rot="856478">
              <a:off x="5063140" y="3088115"/>
              <a:ext cx="724458" cy="197096"/>
            </a:xfrm>
            <a:prstGeom prst="rect">
              <a:avLst/>
            </a:prstGeom>
          </p:spPr>
        </p:pic>
      </p:grpSp>
      <p:sp>
        <p:nvSpPr>
          <p:cNvPr id="45" name="TextBox 96"/>
          <p:cNvSpPr txBox="1"/>
          <p:nvPr/>
        </p:nvSpPr>
        <p:spPr>
          <a:xfrm>
            <a:off x="1115616" y="1822053"/>
            <a:ext cx="16585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用比例解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95536" y="1707654"/>
            <a:ext cx="917496" cy="683880"/>
            <a:chOff x="1091281" y="2053225"/>
            <a:chExt cx="917496" cy="683880"/>
          </a:xfrm>
        </p:grpSpPr>
        <p:grpSp>
          <p:nvGrpSpPr>
            <p:cNvPr id="48" name="椭圆 52"/>
            <p:cNvGrpSpPr/>
            <p:nvPr/>
          </p:nvGrpSpPr>
          <p:grpSpPr bwMode="auto">
            <a:xfrm>
              <a:off x="1091281" y="2053225"/>
              <a:ext cx="917496" cy="683880"/>
              <a:chOff x="5172" y="2776"/>
              <a:chExt cx="327" cy="292"/>
            </a:xfrm>
          </p:grpSpPr>
          <p:pic>
            <p:nvPicPr>
              <p:cNvPr id="51" name="椭圆 52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72" y="2776"/>
                <a:ext cx="327" cy="2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2" name="Text Box 16"/>
              <p:cNvSpPr txBox="1">
                <a:spLocks noChangeArrowheads="1"/>
              </p:cNvSpPr>
              <p:nvPr/>
            </p:nvSpPr>
            <p:spPr bwMode="auto">
              <a:xfrm>
                <a:off x="5273" y="2867"/>
                <a:ext cx="128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0" name="Text Box 16"/>
            <p:cNvSpPr txBox="1">
              <a:spLocks noChangeArrowheads="1"/>
            </p:cNvSpPr>
            <p:nvPr/>
          </p:nvSpPr>
          <p:spPr bwMode="auto">
            <a:xfrm>
              <a:off x="1356575" y="2231657"/>
              <a:ext cx="359142" cy="299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1" name="TextBox 89"/>
          <p:cNvSpPr txBox="1"/>
          <p:nvPr/>
        </p:nvSpPr>
        <p:spPr>
          <a:xfrm>
            <a:off x="1770844" y="4223114"/>
            <a:ext cx="54271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答：原来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天的用电量现在可以用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3070" y="685757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某办公楼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原来平均每天照明用电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千瓦时。改用节能灯以后，平均每天只用电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千瓦时。原来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天的用电量现在可以用多少天？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2" grpId="0"/>
      <p:bldP spid="47" grpId="0"/>
      <p:bldP spid="45" grpId="0"/>
      <p:bldP spid="7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2914336" y="689406"/>
            <a:ext cx="1981161" cy="516378"/>
          </a:xfrm>
          <a:prstGeom prst="wedgeRoundRectCallout">
            <a:avLst>
              <a:gd name="adj1" fmla="val 63539"/>
              <a:gd name="adj2" fmla="val -3156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如何检验？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754579" y="1717574"/>
            <a:ext cx="7443699" cy="95410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可以算出总用电量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，再和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原来的总用电量相等，就说明做对了。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051720" y="2550502"/>
            <a:ext cx="3808511" cy="1893456"/>
            <a:chOff x="2051721" y="2838534"/>
            <a:chExt cx="3384376" cy="1893456"/>
          </a:xfrm>
        </p:grpSpPr>
        <p:grpSp>
          <p:nvGrpSpPr>
            <p:cNvPr id="16" name="组合 15"/>
            <p:cNvGrpSpPr/>
            <p:nvPr/>
          </p:nvGrpSpPr>
          <p:grpSpPr>
            <a:xfrm>
              <a:off x="2051721" y="2838534"/>
              <a:ext cx="3384376" cy="1893456"/>
              <a:chOff x="2051721" y="2838534"/>
              <a:chExt cx="3384376" cy="1893456"/>
            </a:xfrm>
          </p:grpSpPr>
          <p:grpSp>
            <p:nvGrpSpPr>
              <p:cNvPr id="11" name="组合 4"/>
              <p:cNvGrpSpPr/>
              <p:nvPr/>
            </p:nvGrpSpPr>
            <p:grpSpPr bwMode="auto">
              <a:xfrm>
                <a:off x="2051721" y="2838534"/>
                <a:ext cx="3384376" cy="1893456"/>
                <a:chOff x="2918290" y="1104380"/>
                <a:chExt cx="2422311" cy="667083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12" name="云形标注 82"/>
                <p:cNvSpPr>
                  <a:spLocks noChangeArrowheads="1"/>
                </p:cNvSpPr>
                <p:nvPr/>
              </p:nvSpPr>
              <p:spPr bwMode="auto">
                <a:xfrm>
                  <a:off x="2918290" y="1104380"/>
                  <a:ext cx="2422311" cy="667083"/>
                </a:xfrm>
                <a:prstGeom prst="cloudCallout">
                  <a:avLst>
                    <a:gd name="adj1" fmla="val 58571"/>
                    <a:gd name="adj2" fmla="val -15053"/>
                  </a:avLst>
                </a:prstGeom>
                <a:noFill/>
                <a:ln w="19050" algn="ctr">
                  <a:solidFill>
                    <a:srgbClr val="825830"/>
                  </a:solidFill>
                  <a:round/>
                </a:ln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3" name="矩形 4"/>
                <p:cNvSpPr>
                  <a:spLocks noChangeArrowheads="1"/>
                </p:cNvSpPr>
                <p:nvPr/>
              </p:nvSpPr>
              <p:spPr bwMode="auto">
                <a:xfrm>
                  <a:off x="3222093" y="1234841"/>
                  <a:ext cx="703773" cy="1626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lang="zh-CN" altLang="en-US" sz="24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现在</a:t>
                  </a:r>
                  <a:endPara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4" name="文本框 33"/>
              <p:cNvSpPr txBox="1"/>
              <p:nvPr/>
            </p:nvSpPr>
            <p:spPr>
              <a:xfrm>
                <a:off x="3160361" y="3199726"/>
                <a:ext cx="203099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25ⅹ20</a:t>
                </a:r>
                <a:r>
                  <a:rPr lang="en-US" altLang="zh-CN" sz="2800" b="1" dirty="0" smtClean="0"/>
                  <a:t>=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500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3068099" y="3919192"/>
                <a:ext cx="215896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100ⅹ5</a:t>
                </a:r>
                <a:r>
                  <a:rPr lang="en-US" altLang="zh-CN" sz="2800" b="1" dirty="0"/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500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5" name="矩形 4"/>
            <p:cNvSpPr>
              <a:spLocks noChangeArrowheads="1"/>
            </p:cNvSpPr>
            <p:nvPr/>
          </p:nvSpPr>
          <p:spPr bwMode="auto">
            <a:xfrm>
              <a:off x="2423811" y="3916940"/>
              <a:ext cx="981051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原来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913" y="327681"/>
            <a:ext cx="758952" cy="143743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6777" y="2609641"/>
            <a:ext cx="722073" cy="13581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9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1612</Words>
  <Application>WPS 演示</Application>
  <PresentationFormat>全屏显示(16:9)</PresentationFormat>
  <Paragraphs>223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黑体</vt:lpstr>
      <vt:lpstr>等线</vt:lpstr>
      <vt:lpstr>Times New Roman</vt:lpstr>
      <vt:lpstr>仿宋</vt:lpstr>
      <vt:lpstr>楷体_GB2312</vt:lpstr>
      <vt:lpstr>楷体</vt:lpstr>
      <vt:lpstr>Cambria Math</vt:lpstr>
      <vt:lpstr>Calibri</vt:lpstr>
      <vt:lpstr>微软雅黑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75</cp:revision>
  <dcterms:created xsi:type="dcterms:W3CDTF">2018-09-11T05:46:00Z</dcterms:created>
  <dcterms:modified xsi:type="dcterms:W3CDTF">2023-10-10T01:46:49Z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8C7E9A5DC0A54E1D82ACF9CF5BFB5464_12</vt:lpwstr>
  </property>
  <property fmtid="{D5CDD505-2E9C-101B-9397-08002B2CF9AE}" pid="3" name="KSOProductBuildVer">
    <vt:lpwstr>2052-12.1.0.15398</vt:lpwstr>
  </property>
</Properties>
</file>