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6" r:id="rId3"/>
    <p:sldId id="278" r:id="rId4"/>
    <p:sldId id="300" r:id="rId5"/>
    <p:sldId id="280" r:id="rId6"/>
    <p:sldId id="301" r:id="rId7"/>
    <p:sldId id="281" r:id="rId8"/>
    <p:sldId id="282" r:id="rId9"/>
    <p:sldId id="283" r:id="rId10"/>
    <p:sldId id="284" r:id="rId11"/>
    <p:sldId id="285" r:id="rId12"/>
    <p:sldId id="302" r:id="rId13"/>
    <p:sldId id="286" r:id="rId14"/>
    <p:sldId id="304" r:id="rId15"/>
    <p:sldId id="303" r:id="rId16"/>
    <p:sldId id="287" r:id="rId17"/>
    <p:sldId id="288" r:id="rId18"/>
    <p:sldId id="289" r:id="rId19"/>
    <p:sldId id="290" r:id="rId20"/>
    <p:sldId id="291" r:id="rId21"/>
    <p:sldId id="305" r:id="rId22"/>
    <p:sldId id="296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6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BE05F-941C-4610-B9EB-297A6B04BAF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C5375-D11D-4EB9-9C48-8D20381FD72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UserData\Personal\Tencent Files\604574435\Image\C2C\{54FD782E-1BFD-B06D-8C65-8E8BE77C6135}.png"/>
          <p:cNvPicPr>
            <a:picLocks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562" y="58742"/>
            <a:ext cx="3265200" cy="64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14"/>
          <p:cNvSpPr txBox="1"/>
          <p:nvPr userDrawn="1"/>
        </p:nvSpPr>
        <p:spPr>
          <a:xfrm>
            <a:off x="455780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拓展延伸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5" name="图片 4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8.png"/><Relationship Id="rId13" Type="http://schemas.openxmlformats.org/officeDocument/2006/relationships/image" Target="../media/image13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5508104" y="83408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1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7605" y="1939211"/>
            <a:ext cx="323229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 比 例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"/>
          <p:cNvGrpSpPr/>
          <p:nvPr/>
        </p:nvGrpSpPr>
        <p:grpSpPr bwMode="auto">
          <a:xfrm>
            <a:off x="3415961" y="3572116"/>
            <a:ext cx="2575005" cy="727471"/>
            <a:chOff x="387" y="185"/>
            <a:chExt cx="2367" cy="611"/>
          </a:xfrm>
        </p:grpSpPr>
        <p:sp>
          <p:nvSpPr>
            <p:cNvPr id="14" name="AutoShape 5"/>
            <p:cNvSpPr>
              <a:spLocks noChangeArrowheads="1"/>
            </p:cNvSpPr>
            <p:nvPr/>
          </p:nvSpPr>
          <p:spPr bwMode="auto">
            <a:xfrm>
              <a:off x="387" y="185"/>
              <a:ext cx="2254" cy="611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90000"/>
                <a:alpha val="58000"/>
              </a:schemeClr>
            </a:solidFill>
            <a:ln w="9525">
              <a:solidFill>
                <a:srgbClr val="FFCC99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9"/>
            <p:cNvSpPr txBox="1">
              <a:spLocks noChangeArrowheads="1"/>
            </p:cNvSpPr>
            <p:nvPr/>
          </p:nvSpPr>
          <p:spPr bwMode="auto">
            <a:xfrm>
              <a:off x="892" y="285"/>
              <a:ext cx="623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</a:t>
              </a:r>
              <a:endPara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5" name="Text Box 6"/>
            <p:cNvSpPr txBox="1">
              <a:spLocks noChangeArrowheads="1"/>
            </p:cNvSpPr>
            <p:nvPr/>
          </p:nvSpPr>
          <p:spPr bwMode="auto">
            <a:xfrm>
              <a:off x="738" y="250"/>
              <a:ext cx="271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endPara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6" name="Text Box 7"/>
            <p:cNvSpPr txBox="1">
              <a:spLocks noChangeArrowheads="1"/>
            </p:cNvSpPr>
            <p:nvPr/>
          </p:nvSpPr>
          <p:spPr bwMode="auto">
            <a:xfrm>
              <a:off x="543" y="254"/>
              <a:ext cx="292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303" y="271"/>
              <a:ext cx="1451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（一定）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15616" y="2226015"/>
            <a:ext cx="7203770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如果用字母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表示两种相关联的量，用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表示它们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的乘积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（一定），你会用它们表示反比例关系吗？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5616" y="3144086"/>
            <a:ext cx="951058" cy="1274174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763688" y="843558"/>
          <a:ext cx="5455806" cy="136815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152960"/>
                <a:gridCol w="600517"/>
                <a:gridCol w="550474"/>
                <a:gridCol w="593052"/>
                <a:gridCol w="607983"/>
                <a:gridCol w="600517"/>
                <a:gridCol w="350303"/>
              </a:tblGrid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容器</a:t>
                      </a:r>
                      <a:r>
                        <a:rPr lang="zh-CN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000" b="1" kern="1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/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水的高度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/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水的体积</a:t>
                      </a:r>
                      <a:r>
                        <a:rPr lang="en-US" alt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³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0" name="文本框 2"/>
          <p:cNvSpPr txBox="1"/>
          <p:nvPr/>
        </p:nvSpPr>
        <p:spPr>
          <a:xfrm>
            <a:off x="3923928" y="177037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4596503" y="177037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4"/>
          <p:cNvSpPr txBox="1"/>
          <p:nvPr/>
        </p:nvSpPr>
        <p:spPr>
          <a:xfrm>
            <a:off x="5196391" y="177037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5"/>
          <p:cNvSpPr txBox="1"/>
          <p:nvPr/>
        </p:nvSpPr>
        <p:spPr>
          <a:xfrm>
            <a:off x="5768403" y="174830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6"/>
          <p:cNvSpPr txBox="1"/>
          <p:nvPr/>
        </p:nvSpPr>
        <p:spPr>
          <a:xfrm>
            <a:off x="6361304" y="174830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131590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339752" y="1860051"/>
            <a:ext cx="4392488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小组讨论：两种量成反比例关系要满足什么条件？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1475656" y="1034485"/>
            <a:ext cx="6062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两种量成反比例关系要满足以下三个条件：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</p:txBody>
      </p:sp>
      <p:sp>
        <p:nvSpPr>
          <p:cNvPr id="48" name="横卷形 1"/>
          <p:cNvSpPr>
            <a:spLocks noChangeArrowheads="1"/>
          </p:cNvSpPr>
          <p:nvPr/>
        </p:nvSpPr>
        <p:spPr bwMode="auto">
          <a:xfrm>
            <a:off x="1691680" y="1404115"/>
            <a:ext cx="6074086" cy="2952118"/>
          </a:xfrm>
          <a:prstGeom prst="horizontalScroll">
            <a:avLst>
              <a:gd name="adj" fmla="val 12500"/>
            </a:avLst>
          </a:prstGeom>
          <a:solidFill>
            <a:srgbClr val="FF9933">
              <a:alpha val="27000"/>
            </a:srgbClr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7116F6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7116F6"/>
              </a:solidFill>
              <a:effectLst/>
              <a:uLnTx/>
              <a:uFillTx/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1" name="TextBox 1"/>
          <p:cNvSpPr txBox="1">
            <a:spLocks noChangeArrowheads="1"/>
          </p:cNvSpPr>
          <p:nvPr/>
        </p:nvSpPr>
        <p:spPr bwMode="auto">
          <a:xfrm>
            <a:off x="1979712" y="1563266"/>
            <a:ext cx="590899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1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）必须是两种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相关联的量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。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2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）一种量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变化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，另一种量也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随着变化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。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3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）两种量中相对应的两个数的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积一定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。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504522" y="588625"/>
            <a:ext cx="84248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面包店有以下单价的面包，小明有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元，可以买同种面包多少个。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Group 100"/>
          <p:cNvGraphicFramePr>
            <a:graphicFrameLocks noGrp="1"/>
          </p:cNvGraphicFramePr>
          <p:nvPr/>
        </p:nvGraphicFramePr>
        <p:xfrm>
          <a:off x="1668489" y="1819225"/>
          <a:ext cx="5343525" cy="129540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118271"/>
                <a:gridCol w="648072"/>
                <a:gridCol w="648072"/>
                <a:gridCol w="720080"/>
                <a:gridCol w="681855"/>
                <a:gridCol w="763587"/>
                <a:gridCol w="763588"/>
              </a:tblGrid>
              <a:tr h="636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单价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658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数量</a:t>
                      </a:r>
                      <a:r>
                        <a:rPr kumimoji="0" lang="en-US" altLang="zh-CN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个</a:t>
                      </a:r>
                      <a:endParaRPr kumimoji="0" lang="zh-CN" altLang="en-US" sz="20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4" name="Text Box 80"/>
          <p:cNvSpPr txBox="1">
            <a:spLocks noChangeArrowheads="1"/>
          </p:cNvSpPr>
          <p:nvPr/>
        </p:nvSpPr>
        <p:spPr bwMode="auto">
          <a:xfrm>
            <a:off x="2931594" y="1936609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81"/>
          <p:cNvSpPr txBox="1">
            <a:spLocks noChangeArrowheads="1"/>
          </p:cNvSpPr>
          <p:nvPr/>
        </p:nvSpPr>
        <p:spPr bwMode="auto">
          <a:xfrm>
            <a:off x="2917205" y="2602539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82"/>
          <p:cNvSpPr txBox="1">
            <a:spLocks noChangeArrowheads="1"/>
          </p:cNvSpPr>
          <p:nvPr/>
        </p:nvSpPr>
        <p:spPr bwMode="auto">
          <a:xfrm>
            <a:off x="3650658" y="1936609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83"/>
          <p:cNvSpPr txBox="1">
            <a:spLocks noChangeArrowheads="1"/>
          </p:cNvSpPr>
          <p:nvPr/>
        </p:nvSpPr>
        <p:spPr bwMode="auto">
          <a:xfrm>
            <a:off x="3540522" y="2602539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4324700" y="1946134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5"/>
          <p:cNvSpPr txBox="1">
            <a:spLocks noChangeArrowheads="1"/>
          </p:cNvSpPr>
          <p:nvPr/>
        </p:nvSpPr>
        <p:spPr bwMode="auto">
          <a:xfrm>
            <a:off x="4284188" y="2589809"/>
            <a:ext cx="819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6"/>
          <p:cNvSpPr txBox="1">
            <a:spLocks noChangeArrowheads="1"/>
          </p:cNvSpPr>
          <p:nvPr/>
        </p:nvSpPr>
        <p:spPr bwMode="auto">
          <a:xfrm>
            <a:off x="4984901" y="193660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7"/>
          <p:cNvSpPr txBox="1">
            <a:spLocks noChangeArrowheads="1"/>
          </p:cNvSpPr>
          <p:nvPr/>
        </p:nvSpPr>
        <p:spPr bwMode="auto">
          <a:xfrm>
            <a:off x="4960193" y="2602539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8"/>
          <p:cNvSpPr txBox="1">
            <a:spLocks noChangeArrowheads="1"/>
          </p:cNvSpPr>
          <p:nvPr/>
        </p:nvSpPr>
        <p:spPr bwMode="auto">
          <a:xfrm>
            <a:off x="5595147" y="1912243"/>
            <a:ext cx="537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89"/>
          <p:cNvSpPr txBox="1">
            <a:spLocks noChangeArrowheads="1"/>
          </p:cNvSpPr>
          <p:nvPr/>
        </p:nvSpPr>
        <p:spPr bwMode="auto">
          <a:xfrm>
            <a:off x="5700937" y="2602539"/>
            <a:ext cx="820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96"/>
          <p:cNvSpPr txBox="1">
            <a:spLocks noChangeArrowheads="1"/>
          </p:cNvSpPr>
          <p:nvPr/>
        </p:nvSpPr>
        <p:spPr bwMode="auto">
          <a:xfrm>
            <a:off x="6405835" y="1912243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7"/>
          <p:cNvSpPr txBox="1">
            <a:spLocks noChangeArrowheads="1"/>
          </p:cNvSpPr>
          <p:nvPr/>
        </p:nvSpPr>
        <p:spPr bwMode="auto">
          <a:xfrm>
            <a:off x="6405835" y="2559943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Line 13"/>
          <p:cNvSpPr>
            <a:spLocks noChangeShapeType="1"/>
          </p:cNvSpPr>
          <p:nvPr/>
        </p:nvSpPr>
        <p:spPr bwMode="auto">
          <a:xfrm rot="16200000" flipH="1">
            <a:off x="4882288" y="-275190"/>
            <a:ext cx="0" cy="426735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2978954" y="1374009"/>
            <a:ext cx="3971994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，购买的数量随着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331640" y="3363838"/>
            <a:ext cx="5905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单价和数量是什么关系呢？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123728" y="4011910"/>
            <a:ext cx="335456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652120" y="4011910"/>
            <a:ext cx="203663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反比例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627534"/>
            <a:ext cx="7203770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你能举出生活中反比例关系的例子吗？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1567" y="1419622"/>
            <a:ext cx="335456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速度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9652" y="2777771"/>
            <a:ext cx="5431595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分的人数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每人分的数量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87624" y="2067694"/>
            <a:ext cx="6264696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路程一定，速度和时间成反比例关系。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630" y="3344659"/>
            <a:ext cx="7296762" cy="9541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总数一定，分的人数和每人分的数量成反比例关系。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611560" y="62753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判断下面每题中的两种量是不是成反比例，并说明理由。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683568" y="3147814"/>
            <a:ext cx="19717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55577" y="3852992"/>
            <a:ext cx="20669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403648" y="3852992"/>
            <a:ext cx="5885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每袋大米的质量和装的袋数成反比例。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259633" y="3175303"/>
            <a:ext cx="77768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每袋大米的质量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装的袋数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大米的总质量（一定）。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23728" y="1613437"/>
            <a:ext cx="5764636" cy="1181935"/>
            <a:chOff x="1209882" y="1707653"/>
            <a:chExt cx="5764636" cy="1181935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209882" y="1707653"/>
              <a:ext cx="4799733" cy="1181935"/>
            </a:xfrm>
            <a:prstGeom prst="rect">
              <a:avLst/>
            </a:prstGeom>
            <a:solidFill>
              <a:schemeClr val="bg1">
                <a:alpha val="78038"/>
              </a:schemeClr>
            </a:solidFill>
            <a:ln w="38100" algn="ctr">
              <a:solidFill>
                <a:srgbClr val="8EB4E3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大米的总质量一定，</a:t>
              </a:r>
              <a:endPara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 eaLnBrk="1" hangingPunct="1"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每袋大米的质量和装的袋数。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660232" y="2571750"/>
              <a:ext cx="314286" cy="209524"/>
            </a:xfrm>
            <a:prstGeom prst="rect">
              <a:avLst/>
            </a:prstGeom>
          </p:spPr>
        </p:pic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874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346578" y="1635646"/>
            <a:ext cx="4385662" cy="1224136"/>
          </a:xfrm>
          <a:prstGeom prst="rect">
            <a:avLst/>
          </a:prstGeom>
          <a:solidFill>
            <a:schemeClr val="bg1">
              <a:alpha val="78038"/>
            </a:schemeClr>
          </a:solidFill>
          <a:ln w="38100" algn="ctr">
            <a:solidFill>
              <a:srgbClr val="8EB4E3"/>
            </a:solidFill>
            <a:miter lim="800000"/>
          </a:ln>
        </p:spPr>
        <p:txBody>
          <a:bodyPr wrap="none" lIns="90000" tIns="46800" rIns="90000" bIns="46800" anchor="ctr"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修路的总米数一定，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已修的米数和未修的米数。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762253" y="3157839"/>
            <a:ext cx="1511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62253" y="3766269"/>
            <a:ext cx="1584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kumimoji="0" lang="zh-CN" altLang="en-US" sz="2400" b="1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1446465" y="3766269"/>
            <a:ext cx="58853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已修的米数和未修的米数不成比例。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1446465" y="3190800"/>
            <a:ext cx="7301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已修的米数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未修的米数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修路的总米数（和一定）。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11560" y="62753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判断下面每题中的两种量是不是成反比例，并说明理由。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7874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/>
      <p:bldP spid="12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4"/>
          <p:cNvSpPr>
            <a:spLocks noChangeArrowheads="1"/>
          </p:cNvSpPr>
          <p:nvPr/>
        </p:nvSpPr>
        <p:spPr bwMode="auto">
          <a:xfrm>
            <a:off x="985189" y="2571750"/>
            <a:ext cx="6643709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（1）表中有哪两种量？它们是不是相关联的量？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05677" y="3291830"/>
            <a:ext cx="72077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表中有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每天运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运货的天数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它们是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相关联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1570738" y="1635646"/>
          <a:ext cx="5472610" cy="792088"/>
        </p:xfrm>
        <a:graphic>
          <a:graphicData uri="http://schemas.openxmlformats.org/drawingml/2006/table">
            <a:tbl>
              <a:tblPr/>
              <a:tblGrid>
                <a:gridCol w="2345404"/>
                <a:gridCol w="521201"/>
                <a:gridCol w="521201"/>
                <a:gridCol w="521201"/>
                <a:gridCol w="521201"/>
                <a:gridCol w="521201"/>
                <a:gridCol w="521201"/>
              </a:tblGrid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每天运</a:t>
                      </a:r>
                      <a:r>
                        <a:rPr lang="zh-CN" altLang="en-US" sz="2000" b="1" i="0" kern="100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的质量</a:t>
                      </a:r>
                      <a:r>
                        <a:rPr lang="en-US" sz="2000" b="1" i="1" kern="100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altLang="zh-CN" sz="2000" b="1" i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zh-CN" sz="2000" b="1" i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300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150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100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75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运货的天数</a:t>
                      </a:r>
                      <a:r>
                        <a:rPr lang="en-US" sz="2000" b="1" i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天</a:t>
                      </a:r>
                      <a:endParaRPr lang="zh-CN" sz="2000" b="1" i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7" y="80341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54"/>
          <p:cNvSpPr>
            <a:spLocks noChangeArrowheads="1"/>
          </p:cNvSpPr>
          <p:nvPr/>
        </p:nvSpPr>
        <p:spPr bwMode="auto">
          <a:xfrm>
            <a:off x="1244317" y="587476"/>
            <a:ext cx="707900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运输队要运一批货物，每天运的质量和运货的天数之间的关系如下。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4"/>
          <p:cNvSpPr>
            <a:spLocks noChangeArrowheads="1"/>
          </p:cNvSpPr>
          <p:nvPr/>
        </p:nvSpPr>
        <p:spPr bwMode="auto">
          <a:xfrm>
            <a:off x="960817" y="2494823"/>
            <a:ext cx="7920880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（2）写出几组这两种量中相对应的两个数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的乘积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比较乘积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的大小，说一说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这个乘积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表示什么。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84592" y="3646140"/>
            <a:ext cx="59550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300×1=150×2=100×3=300,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积都等于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表示这批货物的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70738" y="1635646"/>
          <a:ext cx="5472610" cy="792088"/>
        </p:xfrm>
        <a:graphic>
          <a:graphicData uri="http://schemas.openxmlformats.org/drawingml/2006/table">
            <a:tbl>
              <a:tblPr/>
              <a:tblGrid>
                <a:gridCol w="2345404"/>
                <a:gridCol w="521201"/>
                <a:gridCol w="521201"/>
                <a:gridCol w="521201"/>
                <a:gridCol w="521201"/>
                <a:gridCol w="521201"/>
                <a:gridCol w="521201"/>
              </a:tblGrid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每天运</a:t>
                      </a:r>
                      <a:r>
                        <a:rPr lang="zh-CN" altLang="en-US" sz="2000" b="1" i="0" kern="100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的质量</a:t>
                      </a:r>
                      <a:r>
                        <a:rPr lang="en-US" sz="2000" b="1" i="1" kern="100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altLang="zh-CN" sz="2000" b="1" i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zh-CN" sz="2000" b="1" i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300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150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100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75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运货的天数</a:t>
                      </a:r>
                      <a:r>
                        <a:rPr lang="en-US" sz="2000" b="1" i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天</a:t>
                      </a:r>
                      <a:endParaRPr lang="zh-CN" sz="2000" b="1" i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7" y="80341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54"/>
          <p:cNvSpPr>
            <a:spLocks noChangeArrowheads="1"/>
          </p:cNvSpPr>
          <p:nvPr/>
        </p:nvSpPr>
        <p:spPr bwMode="auto">
          <a:xfrm>
            <a:off x="1244317" y="587476"/>
            <a:ext cx="707900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运输队要运一批货物，每天运的质量和运货的天数之间的关系如下。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4"/>
          <p:cNvSpPr>
            <a:spLocks noChangeArrowheads="1"/>
          </p:cNvSpPr>
          <p:nvPr/>
        </p:nvSpPr>
        <p:spPr bwMode="auto">
          <a:xfrm>
            <a:off x="783903" y="2571750"/>
            <a:ext cx="811055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（3）运货的天数与每天运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的质量成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反比例关系吗？为什么？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69601" y="3242040"/>
            <a:ext cx="79555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成反比例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因为这批货物的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也就是每天运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质量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运货的天数的乘积一定。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570738" y="1635646"/>
          <a:ext cx="5472610" cy="792088"/>
        </p:xfrm>
        <a:graphic>
          <a:graphicData uri="http://schemas.openxmlformats.org/drawingml/2006/table">
            <a:tbl>
              <a:tblPr/>
              <a:tblGrid>
                <a:gridCol w="2345404"/>
                <a:gridCol w="521201"/>
                <a:gridCol w="521201"/>
                <a:gridCol w="521201"/>
                <a:gridCol w="521201"/>
                <a:gridCol w="521201"/>
                <a:gridCol w="521201"/>
              </a:tblGrid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每天运</a:t>
                      </a:r>
                      <a:r>
                        <a:rPr lang="zh-CN" altLang="en-US" sz="2000" b="1" i="0" kern="100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的质量</a:t>
                      </a:r>
                      <a:r>
                        <a:rPr lang="en-US" sz="2000" b="1" i="1" kern="100" dirty="0" smtClean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en-US" altLang="zh-CN" sz="2000" b="1" i="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t</a:t>
                      </a:r>
                      <a:endParaRPr lang="zh-CN" sz="2000" b="1" i="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300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150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100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75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96044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运货的天数</a:t>
                      </a:r>
                      <a:r>
                        <a:rPr lang="en-US" sz="2000" b="1" i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/</a:t>
                      </a:r>
                      <a:r>
                        <a:rPr lang="zh-CN" altLang="en-US" sz="2000" b="1" i="0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天</a:t>
                      </a:r>
                      <a:endParaRPr lang="zh-CN" sz="2000" b="1" i="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1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3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4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kern="1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/>
                        </a:rPr>
                        <a:t>6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17" y="80341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54"/>
          <p:cNvSpPr>
            <a:spLocks noChangeArrowheads="1"/>
          </p:cNvSpPr>
          <p:nvPr/>
        </p:nvSpPr>
        <p:spPr bwMode="auto">
          <a:xfrm>
            <a:off x="1244317" y="587476"/>
            <a:ext cx="7079006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运输队要运一批货物，每天运的质量和运货的天数之间的关系如下。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40"/>
          <p:cNvSpPr txBox="1"/>
          <p:nvPr/>
        </p:nvSpPr>
        <p:spPr>
          <a:xfrm>
            <a:off x="1019658" y="2754988"/>
            <a:ext cx="7366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面包总价与数量之间有什么关系呢？为什么？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4"/>
          <p:cNvSpPr>
            <a:spLocks noChangeArrowheads="1"/>
          </p:cNvSpPr>
          <p:nvPr/>
        </p:nvSpPr>
        <p:spPr bwMode="auto">
          <a:xfrm>
            <a:off x="533064" y="699542"/>
            <a:ext cx="39688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同样的面包单价为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Group 100"/>
          <p:cNvGraphicFramePr>
            <a:graphicFrameLocks noGrp="1"/>
          </p:cNvGraphicFramePr>
          <p:nvPr/>
        </p:nvGraphicFramePr>
        <p:xfrm>
          <a:off x="753695" y="1293391"/>
          <a:ext cx="7632700" cy="129540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118271"/>
                <a:gridCol w="648072"/>
                <a:gridCol w="648072"/>
                <a:gridCol w="720080"/>
                <a:gridCol w="681855"/>
                <a:gridCol w="763587"/>
                <a:gridCol w="763588"/>
                <a:gridCol w="762000"/>
                <a:gridCol w="763587"/>
                <a:gridCol w="763588"/>
              </a:tblGrid>
              <a:tr h="636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658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20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17" name="Text Box 80"/>
          <p:cNvSpPr txBox="1">
            <a:spLocks noChangeArrowheads="1"/>
          </p:cNvSpPr>
          <p:nvPr/>
        </p:nvSpPr>
        <p:spPr bwMode="auto">
          <a:xfrm>
            <a:off x="2016800" y="1410775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81"/>
          <p:cNvSpPr txBox="1">
            <a:spLocks noChangeArrowheads="1"/>
          </p:cNvSpPr>
          <p:nvPr/>
        </p:nvSpPr>
        <p:spPr bwMode="auto">
          <a:xfrm>
            <a:off x="2002411" y="2076705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82"/>
          <p:cNvSpPr txBox="1">
            <a:spLocks noChangeArrowheads="1"/>
          </p:cNvSpPr>
          <p:nvPr/>
        </p:nvSpPr>
        <p:spPr bwMode="auto">
          <a:xfrm>
            <a:off x="2680255" y="1410775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83"/>
          <p:cNvSpPr txBox="1">
            <a:spLocks noChangeArrowheads="1"/>
          </p:cNvSpPr>
          <p:nvPr/>
        </p:nvSpPr>
        <p:spPr bwMode="auto">
          <a:xfrm>
            <a:off x="2666253" y="2076705"/>
            <a:ext cx="435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84"/>
          <p:cNvSpPr txBox="1">
            <a:spLocks noChangeArrowheads="1"/>
          </p:cNvSpPr>
          <p:nvPr/>
        </p:nvSpPr>
        <p:spPr bwMode="auto">
          <a:xfrm>
            <a:off x="3409906" y="1420300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85"/>
          <p:cNvSpPr txBox="1">
            <a:spLocks noChangeArrowheads="1"/>
          </p:cNvSpPr>
          <p:nvPr/>
        </p:nvSpPr>
        <p:spPr bwMode="auto">
          <a:xfrm>
            <a:off x="3369394" y="2063975"/>
            <a:ext cx="819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86"/>
          <p:cNvSpPr txBox="1">
            <a:spLocks noChangeArrowheads="1"/>
          </p:cNvSpPr>
          <p:nvPr/>
        </p:nvSpPr>
        <p:spPr bwMode="auto">
          <a:xfrm>
            <a:off x="4070107" y="141077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87"/>
          <p:cNvSpPr txBox="1">
            <a:spLocks noChangeArrowheads="1"/>
          </p:cNvSpPr>
          <p:nvPr/>
        </p:nvSpPr>
        <p:spPr bwMode="auto">
          <a:xfrm>
            <a:off x="4045399" y="2076705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88"/>
          <p:cNvSpPr txBox="1">
            <a:spLocks noChangeArrowheads="1"/>
          </p:cNvSpPr>
          <p:nvPr/>
        </p:nvSpPr>
        <p:spPr bwMode="auto">
          <a:xfrm>
            <a:off x="4801026" y="1410775"/>
            <a:ext cx="433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89"/>
          <p:cNvSpPr txBox="1">
            <a:spLocks noChangeArrowheads="1"/>
          </p:cNvSpPr>
          <p:nvPr/>
        </p:nvSpPr>
        <p:spPr bwMode="auto">
          <a:xfrm>
            <a:off x="4670304" y="2076705"/>
            <a:ext cx="820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90"/>
          <p:cNvSpPr txBox="1">
            <a:spLocks noChangeArrowheads="1"/>
          </p:cNvSpPr>
          <p:nvPr/>
        </p:nvSpPr>
        <p:spPr bwMode="auto">
          <a:xfrm>
            <a:off x="5594776" y="141077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91"/>
          <p:cNvSpPr txBox="1">
            <a:spLocks noChangeArrowheads="1"/>
          </p:cNvSpPr>
          <p:nvPr/>
        </p:nvSpPr>
        <p:spPr bwMode="auto">
          <a:xfrm>
            <a:off x="6200202" y="2066116"/>
            <a:ext cx="941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92"/>
          <p:cNvSpPr txBox="1">
            <a:spLocks noChangeArrowheads="1"/>
          </p:cNvSpPr>
          <p:nvPr/>
        </p:nvSpPr>
        <p:spPr bwMode="auto">
          <a:xfrm>
            <a:off x="6313914" y="1410775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93"/>
          <p:cNvSpPr txBox="1">
            <a:spLocks noChangeArrowheads="1"/>
          </p:cNvSpPr>
          <p:nvPr/>
        </p:nvSpPr>
        <p:spPr bwMode="auto">
          <a:xfrm>
            <a:off x="5466658" y="2076705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94"/>
          <p:cNvSpPr txBox="1">
            <a:spLocks noChangeArrowheads="1"/>
          </p:cNvSpPr>
          <p:nvPr/>
        </p:nvSpPr>
        <p:spPr bwMode="auto">
          <a:xfrm>
            <a:off x="7106076" y="141077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95"/>
          <p:cNvSpPr txBox="1">
            <a:spLocks noChangeArrowheads="1"/>
          </p:cNvSpPr>
          <p:nvPr/>
        </p:nvSpPr>
        <p:spPr bwMode="auto">
          <a:xfrm>
            <a:off x="7008570" y="2076705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96"/>
          <p:cNvSpPr txBox="1">
            <a:spLocks noChangeArrowheads="1"/>
          </p:cNvSpPr>
          <p:nvPr/>
        </p:nvSpPr>
        <p:spPr bwMode="auto">
          <a:xfrm>
            <a:off x="7826801" y="141077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97"/>
          <p:cNvSpPr txBox="1">
            <a:spLocks noChangeArrowheads="1"/>
          </p:cNvSpPr>
          <p:nvPr/>
        </p:nvSpPr>
        <p:spPr bwMode="auto">
          <a:xfrm>
            <a:off x="7826801" y="205847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605476" y="3357811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正比例关系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888301" y="3867653"/>
            <a:ext cx="51347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两种相关联的量的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比值（商）一定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5" grpId="0" autoUpdateAnimBg="0"/>
      <p:bldP spid="17" grpId="0" autoUpdateAnimBg="0"/>
      <p:bldP spid="23" grpId="0" autoUpdateAnimBg="0"/>
      <p:bldP spid="24" grpId="0" autoUpdateAnimBg="0"/>
      <p:bldP spid="25" grpId="0" autoUpdateAnimBg="0"/>
      <p:bldP spid="26" grpId="0" autoUpdateAnimBg="0"/>
      <p:bldP spid="27" grpId="0" autoUpdateAnimBg="0"/>
      <p:bldP spid="28" grpId="0" autoUpdateAnimBg="0"/>
      <p:bldP spid="29" grpId="0" autoUpdateAnimBg="0"/>
      <p:bldP spid="30" grpId="0" autoUpdateAnimBg="0"/>
      <p:bldP spid="31" grpId="0" autoUpdateAnimBg="0"/>
      <p:bldP spid="32" grpId="0" autoUpdateAnimBg="0"/>
      <p:bldP spid="33" grpId="0" autoUpdateAnimBg="0"/>
      <p:bldP spid="39" grpId="0" autoUpdateAnimBg="0"/>
      <p:bldP spid="40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/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10526" y1="2703" x2="2632" y2="89527"/>
                      </a14:backgroundRemoval>
                    </a14:imgEffect>
                    <a14:imgEffect>
                      <a14:brightnessContrast bright="17000" contrast="-23000"/>
                    </a14:imgEffect>
                    <a14:imgEffect>
                      <a14:sharpenSoften amount="49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11960" y="1058516"/>
            <a:ext cx="4327550" cy="3745482"/>
          </a:xfrm>
          <a:prstGeom prst="rect">
            <a:avLst/>
          </a:prstGeom>
        </p:spPr>
      </p:pic>
      <p:sp>
        <p:nvSpPr>
          <p:cNvPr id="3" name="Rectangle 54"/>
          <p:cNvSpPr>
            <a:spLocks noChangeArrowheads="1"/>
          </p:cNvSpPr>
          <p:nvPr/>
        </p:nvSpPr>
        <p:spPr bwMode="auto">
          <a:xfrm>
            <a:off x="745903" y="456532"/>
            <a:ext cx="811055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还记得正比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例图象是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什么样吗？反比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例图象是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什么样的呢？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4"/>
          <p:cNvSpPr>
            <a:spLocks noChangeArrowheads="1"/>
          </p:cNvSpPr>
          <p:nvPr/>
        </p:nvSpPr>
        <p:spPr bwMode="auto">
          <a:xfrm>
            <a:off x="251520" y="1363399"/>
            <a:ext cx="388843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反比例关系的图象是光滑的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曲线。由右面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的图象，你能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看出容器的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底面积分别是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en-US" altLang="zh-CN" sz="2400" b="1" dirty="0"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en-US" altLang="zh-CN" sz="2400" b="1" dirty="0">
                <a:latin typeface="Times New Roman" panose="02020603050405020304" pitchFamily="18" charset="0"/>
                <a:ea typeface="Segoe UI Symbol" panose="020B0502040204020203" pitchFamily="34" charset="0"/>
                <a:cs typeface="Times New Roman" panose="02020603050405020304" pitchFamily="18" charset="0"/>
              </a:rPr>
              <a:t>cm</a:t>
            </a:r>
            <a:r>
              <a:rPr lang="en-US" altLang="zh-CN" sz="2400" b="1" baseline="300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时，水的高度分别是多少吗？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431882" y="4113386"/>
            <a:ext cx="0" cy="3600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 flipV="1">
            <a:off x="4596063" y="4123698"/>
            <a:ext cx="18360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887812" y="4183055"/>
            <a:ext cx="0" cy="2880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 flipV="1">
            <a:off x="4592222" y="4193367"/>
            <a:ext cx="230400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7116343" y="4209409"/>
            <a:ext cx="0" cy="28800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4596063" y="4227561"/>
            <a:ext cx="2520280" cy="0"/>
          </a:xfrm>
          <a:prstGeom prst="line">
            <a:avLst/>
          </a:prstGeom>
          <a:ln w="28575">
            <a:solidFill>
              <a:srgbClr val="0000F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9533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39552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80508" y="1347614"/>
            <a:ext cx="1368152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反比例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9552" y="1958980"/>
            <a:ext cx="8136904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两种相关联的量，一种量变化，另一种量也随着变化，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且两种量的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乘积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Group 4"/>
          <p:cNvGrpSpPr/>
          <p:nvPr/>
        </p:nvGrpSpPr>
        <p:grpSpPr bwMode="auto">
          <a:xfrm>
            <a:off x="3203848" y="3291830"/>
            <a:ext cx="2575005" cy="727471"/>
            <a:chOff x="387" y="185"/>
            <a:chExt cx="2367" cy="611"/>
          </a:xfrm>
        </p:grpSpPr>
        <p:sp>
          <p:nvSpPr>
            <p:cNvPr id="22" name="AutoShape 5"/>
            <p:cNvSpPr>
              <a:spLocks noChangeArrowheads="1"/>
            </p:cNvSpPr>
            <p:nvPr/>
          </p:nvSpPr>
          <p:spPr bwMode="auto">
            <a:xfrm>
              <a:off x="387" y="185"/>
              <a:ext cx="2254" cy="611"/>
            </a:xfrm>
            <a:prstGeom prst="roundRect">
              <a:avLst>
                <a:gd name="adj" fmla="val 16667"/>
              </a:avLst>
            </a:prstGeom>
            <a:solidFill>
              <a:schemeClr val="bg2">
                <a:lumMod val="90000"/>
                <a:alpha val="58000"/>
              </a:schemeClr>
            </a:solidFill>
            <a:ln w="9525">
              <a:solidFill>
                <a:srgbClr val="FFCC99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6"/>
            <p:cNvSpPr txBox="1">
              <a:spLocks noChangeArrowheads="1"/>
            </p:cNvSpPr>
            <p:nvPr/>
          </p:nvSpPr>
          <p:spPr bwMode="auto">
            <a:xfrm>
              <a:off x="738" y="250"/>
              <a:ext cx="271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endPara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7"/>
            <p:cNvSpPr txBox="1">
              <a:spLocks noChangeArrowheads="1"/>
            </p:cNvSpPr>
            <p:nvPr/>
          </p:nvSpPr>
          <p:spPr bwMode="auto">
            <a:xfrm>
              <a:off x="543" y="254"/>
              <a:ext cx="292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endPara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9"/>
            <p:cNvSpPr txBox="1">
              <a:spLocks noChangeArrowheads="1"/>
            </p:cNvSpPr>
            <p:nvPr/>
          </p:nvSpPr>
          <p:spPr bwMode="auto">
            <a:xfrm>
              <a:off x="917" y="265"/>
              <a:ext cx="623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</a:t>
              </a:r>
              <a:endParaRPr lang="en-US" altLang="zh-CN" sz="28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10"/>
            <p:cNvSpPr txBox="1">
              <a:spLocks noChangeArrowheads="1"/>
            </p:cNvSpPr>
            <p:nvPr/>
          </p:nvSpPr>
          <p:spPr bwMode="auto">
            <a:xfrm>
              <a:off x="1303" y="271"/>
              <a:ext cx="1451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（一定）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54"/>
          <p:cNvSpPr>
            <a:spLocks noChangeArrowheads="1"/>
          </p:cNvSpPr>
          <p:nvPr/>
        </p:nvSpPr>
        <p:spPr bwMode="auto">
          <a:xfrm>
            <a:off x="467544" y="660633"/>
            <a:ext cx="84248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面包店有以下单价的面包，小明有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元，可以买同种面包多少个。请填写表格。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3" name="Group 100"/>
          <p:cNvGraphicFramePr>
            <a:graphicFrameLocks noGrp="1"/>
          </p:cNvGraphicFramePr>
          <p:nvPr/>
        </p:nvGraphicFramePr>
        <p:xfrm>
          <a:off x="1691680" y="1924421"/>
          <a:ext cx="5343525" cy="129540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118271"/>
                <a:gridCol w="648072"/>
                <a:gridCol w="648072"/>
                <a:gridCol w="720080"/>
                <a:gridCol w="681855"/>
                <a:gridCol w="763587"/>
                <a:gridCol w="763588"/>
              </a:tblGrid>
              <a:tr h="636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单价</a:t>
                      </a: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658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数量</a:t>
                      </a:r>
                      <a:r>
                        <a:rPr kumimoji="0" lang="en-US" altLang="zh-CN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20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个</a:t>
                      </a:r>
                      <a:endParaRPr kumimoji="0" lang="zh-CN" altLang="en-US" sz="20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34" name="Text Box 80"/>
          <p:cNvSpPr txBox="1">
            <a:spLocks noChangeArrowheads="1"/>
          </p:cNvSpPr>
          <p:nvPr/>
        </p:nvSpPr>
        <p:spPr bwMode="auto">
          <a:xfrm>
            <a:off x="2954785" y="2041805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81"/>
          <p:cNvSpPr txBox="1">
            <a:spLocks noChangeArrowheads="1"/>
          </p:cNvSpPr>
          <p:nvPr/>
        </p:nvSpPr>
        <p:spPr bwMode="auto">
          <a:xfrm>
            <a:off x="2940396" y="2707735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82"/>
          <p:cNvSpPr txBox="1">
            <a:spLocks noChangeArrowheads="1"/>
          </p:cNvSpPr>
          <p:nvPr/>
        </p:nvSpPr>
        <p:spPr bwMode="auto">
          <a:xfrm>
            <a:off x="3673849" y="2041805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83"/>
          <p:cNvSpPr txBox="1">
            <a:spLocks noChangeArrowheads="1"/>
          </p:cNvSpPr>
          <p:nvPr/>
        </p:nvSpPr>
        <p:spPr bwMode="auto">
          <a:xfrm>
            <a:off x="3563713" y="2707735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84"/>
          <p:cNvSpPr txBox="1">
            <a:spLocks noChangeArrowheads="1"/>
          </p:cNvSpPr>
          <p:nvPr/>
        </p:nvSpPr>
        <p:spPr bwMode="auto">
          <a:xfrm>
            <a:off x="4347891" y="2051330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85"/>
          <p:cNvSpPr txBox="1">
            <a:spLocks noChangeArrowheads="1"/>
          </p:cNvSpPr>
          <p:nvPr/>
        </p:nvSpPr>
        <p:spPr bwMode="auto">
          <a:xfrm>
            <a:off x="4307379" y="2695005"/>
            <a:ext cx="819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86"/>
          <p:cNvSpPr txBox="1">
            <a:spLocks noChangeArrowheads="1"/>
          </p:cNvSpPr>
          <p:nvPr/>
        </p:nvSpPr>
        <p:spPr bwMode="auto">
          <a:xfrm>
            <a:off x="5008092" y="2041805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87"/>
          <p:cNvSpPr txBox="1">
            <a:spLocks noChangeArrowheads="1"/>
          </p:cNvSpPr>
          <p:nvPr/>
        </p:nvSpPr>
        <p:spPr bwMode="auto">
          <a:xfrm>
            <a:off x="4983384" y="2707735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88"/>
          <p:cNvSpPr txBox="1">
            <a:spLocks noChangeArrowheads="1"/>
          </p:cNvSpPr>
          <p:nvPr/>
        </p:nvSpPr>
        <p:spPr bwMode="auto">
          <a:xfrm>
            <a:off x="5618338" y="2017439"/>
            <a:ext cx="53783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89"/>
          <p:cNvSpPr txBox="1">
            <a:spLocks noChangeArrowheads="1"/>
          </p:cNvSpPr>
          <p:nvPr/>
        </p:nvSpPr>
        <p:spPr bwMode="auto">
          <a:xfrm>
            <a:off x="5724128" y="2707735"/>
            <a:ext cx="820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96"/>
          <p:cNvSpPr txBox="1">
            <a:spLocks noChangeArrowheads="1"/>
          </p:cNvSpPr>
          <p:nvPr/>
        </p:nvSpPr>
        <p:spPr bwMode="auto">
          <a:xfrm>
            <a:off x="6429026" y="201743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97"/>
          <p:cNvSpPr txBox="1">
            <a:spLocks noChangeArrowheads="1"/>
          </p:cNvSpPr>
          <p:nvPr/>
        </p:nvSpPr>
        <p:spPr bwMode="auto">
          <a:xfrm>
            <a:off x="6429026" y="266513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22110" y="3411226"/>
            <a:ext cx="73667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通过表格，你发现了什么？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Line 13"/>
          <p:cNvSpPr>
            <a:spLocks noChangeShapeType="1"/>
          </p:cNvSpPr>
          <p:nvPr/>
        </p:nvSpPr>
        <p:spPr bwMode="auto">
          <a:xfrm rot="16200000" flipH="1">
            <a:off x="4905479" y="-169994"/>
            <a:ext cx="0" cy="426735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4"/>
          <p:cNvSpPr txBox="1">
            <a:spLocks noChangeArrowheads="1"/>
          </p:cNvSpPr>
          <p:nvPr/>
        </p:nvSpPr>
        <p:spPr bwMode="auto">
          <a:xfrm>
            <a:off x="3002145" y="1479205"/>
            <a:ext cx="3971994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单价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，购买的数量随着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796136" y="3398307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总价不变。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331200" y="4064754"/>
            <a:ext cx="4176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单价和数量成正比例吗？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92080" y="4027215"/>
            <a:ext cx="270295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那是什么关系呢？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  <p:bldP spid="37" grpId="0" autoUpdateAnimBg="0"/>
      <p:bldP spid="39" grpId="0" autoUpdateAnimBg="0"/>
      <p:bldP spid="41" grpId="0" autoUpdateAnimBg="0"/>
      <p:bldP spid="43" grpId="0" autoUpdateAnimBg="0"/>
      <p:bldP spid="51" grpId="0" autoUpdateAnimBg="0"/>
      <p:bldP spid="54" grpId="0" animBg="1"/>
      <p:bldP spid="55" grpId="0"/>
      <p:bldP spid="58" grpId="0"/>
      <p:bldP spid="59" grpId="0"/>
      <p:bldP spid="6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755252" y="2289161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把相同体积的水倒入底面积不同的圆柱形容器，容器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底面积与水的高度的变化情况如下表。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886041" y="3247908"/>
          <a:ext cx="7113402" cy="97421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48600"/>
                <a:gridCol w="677467"/>
                <a:gridCol w="677467"/>
                <a:gridCol w="677467"/>
                <a:gridCol w="677467"/>
                <a:gridCol w="677467"/>
                <a:gridCol w="677467"/>
              </a:tblGrid>
              <a:tr h="487107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容器</a:t>
                      </a:r>
                      <a:r>
                        <a:rPr lang="zh-CN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000" b="1" kern="1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87107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水的高度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6" name="文本框 35"/>
          <p:cNvSpPr txBox="1"/>
          <p:nvPr/>
        </p:nvSpPr>
        <p:spPr>
          <a:xfrm>
            <a:off x="1403648" y="4242127"/>
            <a:ext cx="478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通过表格，你发现了什么？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030" y="376692"/>
            <a:ext cx="3447268" cy="1912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1878101" y="2787774"/>
            <a:ext cx="4206067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表中有哪两种量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95536" y="627534"/>
            <a:ext cx="60439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容器的底面积与水的高度的变化情况如下表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818978" y="3609019"/>
            <a:ext cx="54893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水的高度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这两种量。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43608" y="1491630"/>
          <a:ext cx="7113402" cy="97421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48600"/>
                <a:gridCol w="677467"/>
                <a:gridCol w="677467"/>
                <a:gridCol w="677467"/>
                <a:gridCol w="677467"/>
                <a:gridCol w="677467"/>
                <a:gridCol w="677467"/>
              </a:tblGrid>
              <a:tr h="487107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容器</a:t>
                      </a:r>
                      <a:r>
                        <a:rPr lang="zh-CN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000" b="1" kern="1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87107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水的高度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287524" y="2715766"/>
            <a:ext cx="8568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水的高度是怎样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底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面积的大小变化而变化的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90454" y="3541986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水的高度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随着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容器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底面积的变大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而不断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这两种量是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相关联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的两种量。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5536" y="627534"/>
            <a:ext cx="60439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容器的底面积与水的高度的变化情况如下表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1043608" y="1491630"/>
          <a:ext cx="7113402" cy="974214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048600"/>
                <a:gridCol w="677467"/>
                <a:gridCol w="677467"/>
                <a:gridCol w="677467"/>
                <a:gridCol w="677467"/>
                <a:gridCol w="677467"/>
                <a:gridCol w="677467"/>
              </a:tblGrid>
              <a:tr h="487107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容器</a:t>
                      </a:r>
                      <a:r>
                        <a:rPr lang="zh-CN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000" b="1" kern="1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87107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水的高度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表格 28"/>
          <p:cNvGraphicFramePr>
            <a:graphicFrameLocks noGrp="1"/>
          </p:cNvGraphicFramePr>
          <p:nvPr/>
        </p:nvGraphicFramePr>
        <p:xfrm>
          <a:off x="1259632" y="2823778"/>
          <a:ext cx="5887853" cy="162018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323454"/>
                <a:gridCol w="648072"/>
                <a:gridCol w="594066"/>
                <a:gridCol w="640016"/>
                <a:gridCol w="656129"/>
                <a:gridCol w="648072"/>
                <a:gridCol w="378044"/>
              </a:tblGrid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容器</a:t>
                      </a:r>
                      <a:r>
                        <a:rPr lang="zh-CN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000" b="1" kern="1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水的高度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540060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水的体积</a:t>
                      </a:r>
                      <a:r>
                        <a:rPr lang="en-US" alt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³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583086" y="39219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19317" y="39219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5549" y="39219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91781" y="39219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28013" y="3921900"/>
            <a:ext cx="6511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068609" y="662120"/>
            <a:ext cx="37914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你能算出水的体积吗？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238835" y="1347614"/>
            <a:ext cx="2333165" cy="1274174"/>
            <a:chOff x="1482167" y="991984"/>
            <a:chExt cx="2333165" cy="1274174"/>
          </a:xfrm>
        </p:grpSpPr>
        <p:sp>
          <p:nvSpPr>
            <p:cNvPr id="15" name="文本框 14"/>
            <p:cNvSpPr txBox="1"/>
            <p:nvPr/>
          </p:nvSpPr>
          <p:spPr>
            <a:xfrm>
              <a:off x="2785883" y="1463658"/>
              <a:ext cx="102944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V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28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Sh</a:t>
              </a:r>
              <a:endParaRPr lang="zh-CN" altLang="en-US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482167" y="991984"/>
              <a:ext cx="951058" cy="127417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30302" y="4196136"/>
            <a:ext cx="9115425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底面积和高度的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（体积）总是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的，都是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898775" y="1385121"/>
            <a:ext cx="33464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10×30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2954460" y="1909296"/>
            <a:ext cx="33464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15×20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2942641" y="2471092"/>
            <a:ext cx="33464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20×15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Group 10"/>
          <p:cNvGrpSpPr/>
          <p:nvPr/>
        </p:nvGrpSpPr>
        <p:grpSpPr bwMode="auto">
          <a:xfrm>
            <a:off x="4814313" y="3977409"/>
            <a:ext cx="45719" cy="250525"/>
            <a:chOff x="1609" y="2704"/>
            <a:chExt cx="47" cy="318"/>
          </a:xfrm>
        </p:grpSpPr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1609" y="2704"/>
              <a:ext cx="46" cy="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10" y="2840"/>
              <a:ext cx="46" cy="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1610" y="2976"/>
              <a:ext cx="46" cy="4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2975665" y="3032157"/>
            <a:ext cx="33464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30×10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974211" y="3593222"/>
            <a:ext cx="334645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 5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en-US" altLang="zh-CN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Line 16"/>
          <p:cNvSpPr>
            <a:spLocks noChangeShapeType="1"/>
          </p:cNvSpPr>
          <p:nvPr/>
        </p:nvSpPr>
        <p:spPr bwMode="auto">
          <a:xfrm>
            <a:off x="3170617" y="1546108"/>
            <a:ext cx="0" cy="2447925"/>
          </a:xfrm>
          <a:prstGeom prst="line">
            <a:avLst/>
          </a:prstGeom>
          <a:noFill/>
          <a:ln w="53975">
            <a:solidFill>
              <a:srgbClr val="0000FF"/>
            </a:solidFill>
            <a:prstDash val="sysDot"/>
            <a:rou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7"/>
          <p:cNvSpPr>
            <a:spLocks noChangeArrowheads="1"/>
          </p:cNvSpPr>
          <p:nvPr/>
        </p:nvSpPr>
        <p:spPr bwMode="auto">
          <a:xfrm>
            <a:off x="672567" y="1902581"/>
            <a:ext cx="2419882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从上往下看，底面积</a:t>
            </a:r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kumimoji="1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，水的高度反而</a:t>
            </a:r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kumimoji="1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 flipV="1">
            <a:off x="6086567" y="1546108"/>
            <a:ext cx="0" cy="2447925"/>
          </a:xfrm>
          <a:prstGeom prst="line">
            <a:avLst/>
          </a:prstGeom>
          <a:noFill/>
          <a:ln w="53975">
            <a:solidFill>
              <a:srgbClr val="0000FF"/>
            </a:solidFill>
            <a:prstDash val="sysDot"/>
            <a:round/>
            <a:tailEnd type="stealth" w="lg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19"/>
          <p:cNvSpPr>
            <a:spLocks noChangeArrowheads="1"/>
          </p:cNvSpPr>
          <p:nvPr/>
        </p:nvSpPr>
        <p:spPr bwMode="auto">
          <a:xfrm>
            <a:off x="6190258" y="2021613"/>
            <a:ext cx="2414190" cy="1667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从下往上看，底面积</a:t>
            </a:r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kumimoji="1"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，水的高度反而</a:t>
            </a:r>
            <a:r>
              <a:rPr kumimoji="1"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增加。</a:t>
            </a:r>
            <a:endParaRPr kumimoji="1"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27584" y="644950"/>
            <a:ext cx="5441353" cy="630656"/>
            <a:chOff x="1444281" y="341852"/>
            <a:chExt cx="5441353" cy="630656"/>
          </a:xfrm>
        </p:grpSpPr>
        <p:sp>
          <p:nvSpPr>
            <p:cNvPr id="22" name="圆角矩形标注 21"/>
            <p:cNvSpPr/>
            <p:nvPr/>
          </p:nvSpPr>
          <p:spPr>
            <a:xfrm>
              <a:off x="1518426" y="341852"/>
              <a:ext cx="5293065" cy="630656"/>
            </a:xfrm>
            <a:prstGeom prst="wedgeRoundRectCallout">
              <a:avLst>
                <a:gd name="adj1" fmla="val 63161"/>
                <a:gd name="adj2" fmla="val 40116"/>
                <a:gd name="adj3" fmla="val 1666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 Box 22"/>
            <p:cNvSpPr txBox="1">
              <a:spLocks noChangeArrowheads="1"/>
            </p:cNvSpPr>
            <p:nvPr/>
          </p:nvSpPr>
          <p:spPr bwMode="auto">
            <a:xfrm>
              <a:off x="1444281" y="464386"/>
              <a:ext cx="5441353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小组讨论：高度和底面积的变化有什么规律？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29462" y="658423"/>
            <a:ext cx="882898" cy="126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763688" y="843558"/>
          <a:ext cx="5455806" cy="1368153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152960"/>
                <a:gridCol w="600517"/>
                <a:gridCol w="550474"/>
                <a:gridCol w="593052"/>
                <a:gridCol w="607983"/>
                <a:gridCol w="600517"/>
                <a:gridCol w="350303"/>
              </a:tblGrid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容器</a:t>
                      </a:r>
                      <a:r>
                        <a:rPr lang="zh-CN" sz="2000" b="1" kern="10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的</a:t>
                      </a: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底面积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sz="2000" b="1" kern="100" baseline="300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/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水的高度</a:t>
                      </a: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sz="2000" b="1" kern="1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en-US" altLang="zh-CN" sz="2000" b="1" kern="100" dirty="0"/>
                    </a:p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sz="2000" b="1" kern="100" dirty="0"/>
                        <a:t>…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  <a:tr h="456051"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水的体积</a:t>
                      </a:r>
                      <a:r>
                        <a:rPr lang="en-US" alt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kern="100" dirty="0"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cm</a:t>
                      </a:r>
                      <a:r>
                        <a:rPr lang="en-US" altLang="zh-CN" sz="2000" b="1" kern="1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³</a:t>
                      </a: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95"/>
                        </a:lnSpc>
                        <a:spcAft>
                          <a:spcPts val="0"/>
                        </a:spcAft>
                      </a:pPr>
                      <a:endParaRPr lang="zh-CN" sz="2000" b="1" kern="100" dirty="0">
                        <a:solidFill>
                          <a:srgbClr val="00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23928" y="177037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96503" y="177037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6391" y="1770371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68403" y="174830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1304" y="1748304"/>
            <a:ext cx="5309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Group 10"/>
          <p:cNvGrpSpPr/>
          <p:nvPr/>
        </p:nvGrpSpPr>
        <p:grpSpPr>
          <a:xfrm>
            <a:off x="475743" y="2504966"/>
            <a:ext cx="5320393" cy="1938992"/>
            <a:chOff x="827584" y="3265684"/>
            <a:chExt cx="7200800" cy="2871411"/>
          </a:xfrm>
        </p:grpSpPr>
        <p:sp>
          <p:nvSpPr>
            <p:cNvPr id="13" name="矩形 12"/>
            <p:cNvSpPr/>
            <p:nvPr/>
          </p:nvSpPr>
          <p:spPr>
            <a:xfrm>
              <a:off x="980920" y="3265684"/>
              <a:ext cx="6912768" cy="28714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像这样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相关联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一种量变化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另一种量也随着变化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如果这两种量中相对应的两个数的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乘积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一定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这两种量就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lang="zh-CN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比例的量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它们的关系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反</a:t>
              </a:r>
              <a:r>
                <a:rPr lang="zh-CN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关系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Rounded Rectangle 6"/>
            <p:cNvSpPr/>
            <p:nvPr/>
          </p:nvSpPr>
          <p:spPr>
            <a:xfrm>
              <a:off x="827584" y="3284984"/>
              <a:ext cx="7200800" cy="2749664"/>
            </a:xfrm>
            <a:prstGeom prst="roundRect">
              <a:avLst/>
            </a:prstGeom>
            <a:noFill/>
            <a:ln w="107950" cmpd="dbl">
              <a:solidFill>
                <a:srgbClr val="8EB4E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40152" y="3142047"/>
            <a:ext cx="2987823" cy="1013879"/>
            <a:chOff x="5988655" y="2321484"/>
            <a:chExt cx="2987823" cy="1013879"/>
          </a:xfrm>
        </p:grpSpPr>
        <p:sp>
          <p:nvSpPr>
            <p:cNvPr id="25" name="圆角矩形 195"/>
            <p:cNvSpPr/>
            <p:nvPr>
              <p:custDataLst>
                <p:tags r:id="rId1"/>
              </p:custDataLst>
            </p:nvPr>
          </p:nvSpPr>
          <p:spPr>
            <a:xfrm flipH="1">
              <a:off x="6052424" y="2321484"/>
              <a:ext cx="2552024" cy="1013879"/>
            </a:xfrm>
            <a:custGeom>
              <a:avLst/>
              <a:gdLst>
                <a:gd name="connsiteX0" fmla="*/ 0 w 1782331"/>
                <a:gd name="connsiteY0" fmla="*/ 76468 h 343228"/>
                <a:gd name="connsiteX1" fmla="*/ 76468 w 1782331"/>
                <a:gd name="connsiteY1" fmla="*/ 0 h 343228"/>
                <a:gd name="connsiteX2" fmla="*/ 1705863 w 1782331"/>
                <a:gd name="connsiteY2" fmla="*/ 0 h 343228"/>
                <a:gd name="connsiteX3" fmla="*/ 1782331 w 1782331"/>
                <a:gd name="connsiteY3" fmla="*/ 76468 h 343228"/>
                <a:gd name="connsiteX4" fmla="*/ 1782331 w 1782331"/>
                <a:gd name="connsiteY4" fmla="*/ 266760 h 343228"/>
                <a:gd name="connsiteX5" fmla="*/ 1705863 w 1782331"/>
                <a:gd name="connsiteY5" fmla="*/ 343228 h 343228"/>
                <a:gd name="connsiteX6" fmla="*/ 76468 w 1782331"/>
                <a:gd name="connsiteY6" fmla="*/ 343228 h 343228"/>
                <a:gd name="connsiteX7" fmla="*/ 0 w 1782331"/>
                <a:gd name="connsiteY7" fmla="*/ 266760 h 343228"/>
                <a:gd name="connsiteX8" fmla="*/ 0 w 1782331"/>
                <a:gd name="connsiteY8" fmla="*/ 76468 h 343228"/>
                <a:gd name="connsiteX0-1" fmla="*/ 0 w 1782331"/>
                <a:gd name="connsiteY0-2" fmla="*/ 76481 h 343241"/>
                <a:gd name="connsiteX1-3" fmla="*/ 76468 w 1782331"/>
                <a:gd name="connsiteY1-4" fmla="*/ 13 h 343241"/>
                <a:gd name="connsiteX2-5" fmla="*/ 892773 w 1782331"/>
                <a:gd name="connsiteY2-6" fmla="*/ 64307 h 343241"/>
                <a:gd name="connsiteX3-7" fmla="*/ 1705863 w 1782331"/>
                <a:gd name="connsiteY3-8" fmla="*/ 13 h 343241"/>
                <a:gd name="connsiteX4-9" fmla="*/ 1782331 w 1782331"/>
                <a:gd name="connsiteY4-10" fmla="*/ 76481 h 343241"/>
                <a:gd name="connsiteX5-11" fmla="*/ 1782331 w 1782331"/>
                <a:gd name="connsiteY5-12" fmla="*/ 266773 h 343241"/>
                <a:gd name="connsiteX6-13" fmla="*/ 1705863 w 1782331"/>
                <a:gd name="connsiteY6-14" fmla="*/ 343241 h 343241"/>
                <a:gd name="connsiteX7-15" fmla="*/ 76468 w 1782331"/>
                <a:gd name="connsiteY7-16" fmla="*/ 343241 h 343241"/>
                <a:gd name="connsiteX8-17" fmla="*/ 0 w 1782331"/>
                <a:gd name="connsiteY8-18" fmla="*/ 266773 h 343241"/>
                <a:gd name="connsiteX9" fmla="*/ 0 w 1782331"/>
                <a:gd name="connsiteY9" fmla="*/ 76481 h 343241"/>
                <a:gd name="connsiteX0-19" fmla="*/ 0 w 1782331"/>
                <a:gd name="connsiteY0-20" fmla="*/ 76481 h 343241"/>
                <a:gd name="connsiteX1-21" fmla="*/ 76468 w 1782331"/>
                <a:gd name="connsiteY1-22" fmla="*/ 13 h 343241"/>
                <a:gd name="connsiteX2-23" fmla="*/ 892773 w 1782331"/>
                <a:gd name="connsiteY2-24" fmla="*/ 64307 h 343241"/>
                <a:gd name="connsiteX3-25" fmla="*/ 1705863 w 1782331"/>
                <a:gd name="connsiteY3-26" fmla="*/ 13 h 343241"/>
                <a:gd name="connsiteX4-27" fmla="*/ 1782331 w 1782331"/>
                <a:gd name="connsiteY4-28" fmla="*/ 76481 h 343241"/>
                <a:gd name="connsiteX5-29" fmla="*/ 1782331 w 1782331"/>
                <a:gd name="connsiteY5-30" fmla="*/ 266773 h 343241"/>
                <a:gd name="connsiteX6-31" fmla="*/ 1705863 w 1782331"/>
                <a:gd name="connsiteY6-32" fmla="*/ 343241 h 343241"/>
                <a:gd name="connsiteX7-33" fmla="*/ 847677 w 1782331"/>
                <a:gd name="connsiteY7-34" fmla="*/ 308828 h 343241"/>
                <a:gd name="connsiteX8-35" fmla="*/ 76468 w 1782331"/>
                <a:gd name="connsiteY8-36" fmla="*/ 343241 h 343241"/>
                <a:gd name="connsiteX9-37" fmla="*/ 0 w 1782331"/>
                <a:gd name="connsiteY9-38" fmla="*/ 266773 h 343241"/>
                <a:gd name="connsiteX10" fmla="*/ 0 w 1782331"/>
                <a:gd name="connsiteY10" fmla="*/ 76481 h 3432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" y="connsiteY10"/>
                </a:cxn>
              </a:cxnLst>
              <a:rect l="l" t="t" r="r" b="b"/>
              <a:pathLst>
                <a:path w="1782331" h="343241">
                  <a:moveTo>
                    <a:pt x="0" y="76481"/>
                  </a:moveTo>
                  <a:cubicBezTo>
                    <a:pt x="0" y="34249"/>
                    <a:pt x="34236" y="13"/>
                    <a:pt x="76468" y="13"/>
                  </a:cubicBezTo>
                  <a:cubicBezTo>
                    <a:pt x="346416" y="-1078"/>
                    <a:pt x="622825" y="65398"/>
                    <a:pt x="892773" y="64307"/>
                  </a:cubicBezTo>
                  <a:cubicBezTo>
                    <a:pt x="1165957" y="65398"/>
                    <a:pt x="1432679" y="-1078"/>
                    <a:pt x="1705863" y="13"/>
                  </a:cubicBezTo>
                  <a:cubicBezTo>
                    <a:pt x="1748095" y="13"/>
                    <a:pt x="1782331" y="34249"/>
                    <a:pt x="1782331" y="76481"/>
                  </a:cubicBezTo>
                  <a:lnTo>
                    <a:pt x="1782331" y="266773"/>
                  </a:lnTo>
                  <a:cubicBezTo>
                    <a:pt x="1782331" y="309005"/>
                    <a:pt x="1748095" y="343241"/>
                    <a:pt x="1705863" y="343241"/>
                  </a:cubicBezTo>
                  <a:cubicBezTo>
                    <a:pt x="1420927" y="342504"/>
                    <a:pt x="1132613" y="309565"/>
                    <a:pt x="847677" y="308828"/>
                  </a:cubicBezTo>
                  <a:lnTo>
                    <a:pt x="76468" y="343241"/>
                  </a:lnTo>
                  <a:cubicBezTo>
                    <a:pt x="34236" y="343241"/>
                    <a:pt x="0" y="309005"/>
                    <a:pt x="0" y="266773"/>
                  </a:cubicBezTo>
                  <a:lnTo>
                    <a:pt x="0" y="76481"/>
                  </a:lnTo>
                  <a:close/>
                </a:path>
              </a:pathLst>
            </a:custGeom>
            <a:solidFill>
              <a:srgbClr val="92D050"/>
            </a:solidFill>
            <a:ln w="19050">
              <a:solidFill>
                <a:srgbClr val="FFFFFF"/>
              </a:solidFill>
            </a:ln>
            <a:effectLst>
              <a:outerShdw blurRad="762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2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文本框 23"/>
                <p:cNvSpPr txBox="1"/>
                <p:nvPr/>
              </p:nvSpPr>
              <p:spPr>
                <a:xfrm>
                  <a:off x="5988655" y="2643757"/>
                  <a:ext cx="2987823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底面积</a:t>
                  </a:r>
                  <a14:m>
                    <m:oMath xmlns:m="http://schemas.openxmlformats.org/officeDocument/2006/math">
                      <m:r>
                        <a:rPr lang="en-US" altLang="zh-CN" sz="18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a14:m>
                  <a:r>
                    <a:rPr lang="zh-CN" altLang="en-US" sz="1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高</a:t>
                  </a:r>
                  <a:r>
                    <a:rPr lang="en-US" altLang="zh-CN" sz="1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r>
                    <a:rPr lang="zh-CN" altLang="en-US" sz="1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体积（一定）</a:t>
                  </a:r>
                  <a:endPara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4" name="文本框 23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988655" y="2643757"/>
                  <a:ext cx="2987823" cy="369332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447"/>
  <p:tag name="MH_LIBRARY" val="GRAPHIC"/>
  <p:tag name="MH_ORDER" val="圆角矩形 195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2201</Words>
  <Application>WPS 演示</Application>
  <PresentationFormat>全屏显示(16:9)</PresentationFormat>
  <Paragraphs>557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黑体</vt:lpstr>
      <vt:lpstr>等线</vt:lpstr>
      <vt:lpstr>楷体</vt:lpstr>
      <vt:lpstr>楷体_GB2312</vt:lpstr>
      <vt:lpstr>Calibri</vt:lpstr>
      <vt:lpstr>Times New Roman</vt:lpstr>
      <vt:lpstr>Times New Roman</vt:lpstr>
      <vt:lpstr>微软雅黑</vt:lpstr>
      <vt:lpstr>Cambria Math</vt:lpstr>
      <vt:lpstr>Arial Unicode MS</vt:lpstr>
      <vt:lpstr>华文行楷</vt:lpstr>
      <vt:lpstr>Segoe UI Symbol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99</cp:revision>
  <dcterms:created xsi:type="dcterms:W3CDTF">2018-09-11T05:46:00Z</dcterms:created>
  <dcterms:modified xsi:type="dcterms:W3CDTF">2023-10-10T01:45:16Z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ED9042974A5F47B48B7FD78AC30EEBEC_12</vt:lpwstr>
  </property>
  <property fmtid="{D5CDD505-2E9C-101B-9397-08002B2CF9AE}" pid="3" name="KSOProductBuildVer">
    <vt:lpwstr>2052-12.1.0.15398</vt:lpwstr>
  </property>
</Properties>
</file>