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96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294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5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18.wdp"/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microsoft.com/office/2007/relationships/hdphoto" Target="../media/image18.wdp"/><Relationship Id="rId4" Type="http://schemas.openxmlformats.org/officeDocument/2006/relationships/image" Target="../media/image17.png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audio" Target="../media/audio2.wav"/><Relationship Id="rId3" Type="http://schemas.microsoft.com/office/2007/relationships/hdphoto" Target="../media/image18.wdp"/><Relationship Id="rId2" Type="http://schemas.openxmlformats.org/officeDocument/2006/relationships/image" Target="../media/image17.png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465887" y="1939211"/>
            <a:ext cx="400173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图形的运动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5" descr="6-33-Y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86" t="65074" b="5200"/>
          <a:stretch>
            <a:fillRect/>
          </a:stretch>
        </p:blipFill>
        <p:spPr bwMode="auto">
          <a:xfrm>
            <a:off x="1259632" y="1203598"/>
            <a:ext cx="6302375" cy="152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" name="Rectangle 7"/>
          <p:cNvSpPr>
            <a:spLocks noChangeArrowheads="1"/>
          </p:cNvSpPr>
          <p:nvPr/>
        </p:nvSpPr>
        <p:spPr bwMode="auto">
          <a:xfrm>
            <a:off x="1763688" y="3692501"/>
            <a:ext cx="492125" cy="48101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8" name="Rectangle 7"/>
          <p:cNvSpPr>
            <a:spLocks noChangeArrowheads="1"/>
          </p:cNvSpPr>
          <p:nvPr/>
        </p:nvSpPr>
        <p:spPr bwMode="auto">
          <a:xfrm rot="2708602">
            <a:off x="3690914" y="3671863"/>
            <a:ext cx="493712" cy="481013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9" name="Rectangle 7"/>
          <p:cNvSpPr>
            <a:spLocks noChangeArrowheads="1"/>
          </p:cNvSpPr>
          <p:nvPr/>
        </p:nvSpPr>
        <p:spPr bwMode="auto">
          <a:xfrm>
            <a:off x="3594076" y="3570264"/>
            <a:ext cx="688975" cy="687387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0" name="Rectangle 7"/>
          <p:cNvSpPr>
            <a:spLocks noChangeArrowheads="1"/>
          </p:cNvSpPr>
          <p:nvPr/>
        </p:nvSpPr>
        <p:spPr bwMode="auto">
          <a:xfrm rot="2667154">
            <a:off x="3584551" y="3559151"/>
            <a:ext cx="688975" cy="687388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2" name="Rectangle 7"/>
          <p:cNvSpPr>
            <a:spLocks noChangeArrowheads="1"/>
          </p:cNvSpPr>
          <p:nvPr/>
        </p:nvSpPr>
        <p:spPr bwMode="auto">
          <a:xfrm>
            <a:off x="3451201" y="3416276"/>
            <a:ext cx="974725" cy="9683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3" name="Rectangle 7"/>
          <p:cNvSpPr>
            <a:spLocks noChangeArrowheads="1"/>
          </p:cNvSpPr>
          <p:nvPr/>
        </p:nvSpPr>
        <p:spPr bwMode="auto">
          <a:xfrm rot="2674126">
            <a:off x="3438501" y="3416276"/>
            <a:ext cx="976312" cy="96837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5" name="TextBox 15"/>
          <p:cNvSpPr txBox="1">
            <a:spLocks noChangeArrowheads="1"/>
          </p:cNvSpPr>
          <p:nvPr/>
        </p:nvSpPr>
        <p:spPr bwMode="auto">
          <a:xfrm>
            <a:off x="1965301" y="3030514"/>
            <a:ext cx="1847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>
                <a:solidFill>
                  <a:srgbClr val="E15C7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en-US" altLang="zh-CN" sz="2000" b="1">
                <a:solidFill>
                  <a:srgbClr val="E15C7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45°</a:t>
            </a:r>
            <a:endParaRPr lang="zh-CN" altLang="en-US" sz="2000" b="1">
              <a:solidFill>
                <a:srgbClr val="E15C7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17"/>
          <p:cNvSpPr txBox="1">
            <a:spLocks noChangeArrowheads="1"/>
          </p:cNvSpPr>
          <p:nvPr/>
        </p:nvSpPr>
        <p:spPr bwMode="auto">
          <a:xfrm>
            <a:off x="2284388" y="4116364"/>
            <a:ext cx="1060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>
                <a:solidFill>
                  <a:srgbClr val="E15C7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</a:t>
            </a:r>
            <a:endParaRPr lang="zh-CN" altLang="en-US" sz="2000" b="1">
              <a:solidFill>
                <a:srgbClr val="E15C7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7" name="Picture 6" descr="6-33-Y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81" t="70271" r="33260" b="8704"/>
          <a:stretch>
            <a:fillRect/>
          </a:stretch>
        </p:blipFill>
        <p:spPr bwMode="auto">
          <a:xfrm>
            <a:off x="2944788" y="2780083"/>
            <a:ext cx="1019175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Picture 8" descr="6-33-Y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81" t="70271" r="33260" b="8704"/>
          <a:stretch>
            <a:fillRect/>
          </a:stretch>
        </p:blipFill>
        <p:spPr bwMode="auto">
          <a:xfrm>
            <a:off x="2944788" y="2781671"/>
            <a:ext cx="10191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Picture 9" descr="6-33-Y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81" t="70271" r="33260" b="8704"/>
          <a:stretch>
            <a:fillRect/>
          </a:stretch>
        </p:blipFill>
        <p:spPr bwMode="auto">
          <a:xfrm>
            <a:off x="2944788" y="2780083"/>
            <a:ext cx="10191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10" descr="6-33-Y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81" t="70271" r="33260" b="8704"/>
          <a:stretch>
            <a:fillRect/>
          </a:stretch>
        </p:blipFill>
        <p:spPr bwMode="auto">
          <a:xfrm>
            <a:off x="2944788" y="2783258"/>
            <a:ext cx="10191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Picture 11" descr="6-33-Y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81" t="70271" r="33260" b="8704"/>
          <a:stretch>
            <a:fillRect/>
          </a:stretch>
        </p:blipFill>
        <p:spPr bwMode="auto">
          <a:xfrm>
            <a:off x="2941613" y="2780083"/>
            <a:ext cx="10191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12" descr="6-33-Y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81" t="70271" r="33260" b="8704"/>
          <a:stretch>
            <a:fillRect/>
          </a:stretch>
        </p:blipFill>
        <p:spPr bwMode="auto">
          <a:xfrm>
            <a:off x="2941613" y="2780083"/>
            <a:ext cx="1019175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TextBox 26"/>
          <p:cNvSpPr txBox="1">
            <a:spLocks noChangeArrowheads="1"/>
          </p:cNvSpPr>
          <p:nvPr/>
        </p:nvSpPr>
        <p:spPr bwMode="auto">
          <a:xfrm>
            <a:off x="3963963" y="3748458"/>
            <a:ext cx="10572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E15C7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endParaRPr lang="zh-CN" altLang="en-US" sz="2000" b="1" dirty="0">
              <a:solidFill>
                <a:srgbClr val="E15C7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90880" y="627534"/>
            <a:ext cx="7037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这些图案分别运用了哪种图形运动的知识？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886" y="8144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97531E-6 L -0.21042 0.00185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32099E-6 L -0.21042 0.0018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82716E-6 L -0.20938 0.00186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69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96296E-6 L -0.21042 0.00185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21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4.81481E-6 L -0.20729 4.81481E-6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0.11458 3.33333E-6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97531E-6 L 0.22448 1.97531E-6 " pathEditMode="relative" rAng="0" ptsTypes="AA">
                                      <p:cBhvr>
                                        <p:cTn id="93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69136E-6 L 0.3368 -0.00186 " pathEditMode="relative" rAng="0" ptsTypes="AA">
                                      <p:cBhvr>
                                        <p:cTn id="100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840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97531E-6 L 0.4467 1.97531E-6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97531E-6 L 0.56302 1.97531E-6 " pathEditMode="relative" rAng="0" ptsTypes="AA">
                                      <p:cBhvr>
                                        <p:cTn id="114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2" grpId="0" animBg="1"/>
      <p:bldP spid="72" grpId="1" animBg="1"/>
      <p:bldP spid="73" grpId="0" animBg="1"/>
      <p:bldP spid="73" grpId="1" animBg="1"/>
      <p:bldP spid="75" grpId="0"/>
      <p:bldP spid="75" grpId="1"/>
      <p:bldP spid="76" grpId="0"/>
      <p:bldP spid="76" grpId="1"/>
      <p:bldP spid="83" grpId="0"/>
      <p:bldP spid="8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>
            <p:custDataLst>
              <p:tags r:id="rId1"/>
            </p:custDataLst>
          </p:nvPr>
        </p:nvSpPr>
        <p:spPr bwMode="auto">
          <a:xfrm>
            <a:off x="468313" y="-492202"/>
            <a:ext cx="552450" cy="461665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2000" b="1" noProof="1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华康海报体W12"/>
            </a:endParaRPr>
          </a:p>
        </p:txBody>
      </p:sp>
      <p:pic>
        <p:nvPicPr>
          <p:cNvPr id="25" name="Picture 6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9" t="21916" r="1" b="19218"/>
          <a:stretch>
            <a:fillRect/>
          </a:stretch>
        </p:blipFill>
        <p:spPr bwMode="auto">
          <a:xfrm>
            <a:off x="581655" y="1028685"/>
            <a:ext cx="8212466" cy="172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矩形 25"/>
          <p:cNvSpPr/>
          <p:nvPr/>
        </p:nvSpPr>
        <p:spPr>
          <a:xfrm>
            <a:off x="1403648" y="3557364"/>
            <a:ext cx="2510624" cy="40011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A→B 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右平移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305866" y="3075463"/>
            <a:ext cx="3106501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B→C 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先向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右平移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格再绕中心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逆时针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313660" y="3950915"/>
            <a:ext cx="3171815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C→D 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先向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右平移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格再绕中心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逆时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针旋转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039343" y="400708"/>
            <a:ext cx="6607026" cy="738664"/>
            <a:chOff x="1302541" y="1421855"/>
            <a:chExt cx="6698790" cy="738664"/>
          </a:xfrm>
        </p:grpSpPr>
        <p:sp>
          <p:nvSpPr>
            <p:cNvPr id="48" name="Text Box 5"/>
            <p:cNvSpPr txBox="1">
              <a:spLocks noChangeArrowheads="1"/>
            </p:cNvSpPr>
            <p:nvPr/>
          </p:nvSpPr>
          <p:spPr bwMode="auto">
            <a:xfrm>
              <a:off x="1302541" y="1421855"/>
              <a:ext cx="6698790" cy="7386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图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中</a:t>
              </a:r>
              <a:r>
                <a:rPr lang="en-US" altLang="zh-CN" sz="2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A 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B   C   D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是怎样变过来的？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9" name="直接箭头连接符 48"/>
            <p:cNvCxnSpPr/>
            <p:nvPr/>
          </p:nvCxnSpPr>
          <p:spPr>
            <a:xfrm>
              <a:off x="2398475" y="1791187"/>
              <a:ext cx="357190" cy="15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箭头连接符 49"/>
            <p:cNvCxnSpPr/>
            <p:nvPr/>
          </p:nvCxnSpPr>
          <p:spPr>
            <a:xfrm>
              <a:off x="3128556" y="1792775"/>
              <a:ext cx="357190" cy="15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箭头连接符 50"/>
            <p:cNvCxnSpPr/>
            <p:nvPr/>
          </p:nvCxnSpPr>
          <p:spPr>
            <a:xfrm>
              <a:off x="3858637" y="1792775"/>
              <a:ext cx="357190" cy="1588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7420920" y="2355567"/>
            <a:ext cx="3488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D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570494" y="2374976"/>
            <a:ext cx="3488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5539568" y="2355567"/>
            <a:ext cx="3488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689248" y="2389714"/>
            <a:ext cx="3488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16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39538" y="2699604"/>
            <a:ext cx="1257282" cy="2305941"/>
            <a:chOff x="5057582" y="3000115"/>
            <a:chExt cx="1257282" cy="2305941"/>
          </a:xfrm>
        </p:grpSpPr>
        <p:sp>
          <p:nvSpPr>
            <p:cNvPr id="43" name="AutoShape 90"/>
            <p:cNvSpPr>
              <a:spLocks noChangeArrowheads="1"/>
            </p:cNvSpPr>
            <p:nvPr/>
          </p:nvSpPr>
          <p:spPr bwMode="auto">
            <a:xfrm flipH="1">
              <a:off x="5057582" y="3000115"/>
              <a:ext cx="623879" cy="1151182"/>
            </a:xfrm>
            <a:prstGeom prst="rtTriangle">
              <a:avLst/>
            </a:prstGeom>
            <a:solidFill>
              <a:srgbClr val="FF99CC"/>
            </a:solidFill>
            <a:ln w="31750" algn="ctr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pPr algn="ctr" eaLnBrk="1" hangingPunct="1"/>
              <a:endParaRPr lang="zh-CN" altLang="en-US"/>
            </a:p>
          </p:txBody>
        </p:sp>
        <p:sp>
          <p:nvSpPr>
            <p:cNvPr id="47" name="AutoShape 90"/>
            <p:cNvSpPr>
              <a:spLocks noChangeArrowheads="1"/>
            </p:cNvSpPr>
            <p:nvPr/>
          </p:nvSpPr>
          <p:spPr bwMode="auto">
            <a:xfrm rot="10800000" flipH="1">
              <a:off x="5690986" y="4154874"/>
              <a:ext cx="623878" cy="1151182"/>
            </a:xfrm>
            <a:prstGeom prst="rtTriangle">
              <a:avLst/>
            </a:prstGeom>
            <a:noFill/>
            <a:ln w="31750" algn="ctr">
              <a:noFill/>
              <a:miter lim="800000"/>
            </a:ln>
          </p:spPr>
          <p:txBody>
            <a:bodyPr wrap="none" anchor="ctr"/>
            <a:lstStyle/>
            <a:p>
              <a:pPr algn="ctr" eaLnBrk="1" hangingPunct="1"/>
              <a:endParaRPr lang="zh-CN" altLang="en-US"/>
            </a:p>
          </p:txBody>
        </p:sp>
      </p:grp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611560" y="771550"/>
            <a:ext cx="2448272" cy="363791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在方格纸上画出图形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和图形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。①图形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向下平移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个方格得到图形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②图形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点顺时针旋转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度得到图形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5" name="Group 110"/>
          <p:cNvGraphicFramePr/>
          <p:nvPr/>
        </p:nvGraphicFramePr>
        <p:xfrm>
          <a:off x="3084171" y="771550"/>
          <a:ext cx="5880317" cy="3690770"/>
        </p:xfrm>
        <a:graphic>
          <a:graphicData uri="http://schemas.openxmlformats.org/drawingml/2006/table">
            <a:tbl>
              <a:tblPr/>
              <a:tblGrid>
                <a:gridCol w="652860"/>
                <a:gridCol w="654385"/>
                <a:gridCol w="665063"/>
                <a:gridCol w="622353"/>
                <a:gridCol w="622412"/>
                <a:gridCol w="657305"/>
                <a:gridCol w="698694"/>
                <a:gridCol w="654385"/>
                <a:gridCol w="652860"/>
              </a:tblGrid>
              <a:tr h="66509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378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542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2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124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397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kumimoji="0" lang="zh-CN" altLang="en-US" sz="2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AutoShape 87"/>
          <p:cNvSpPr>
            <a:spLocks noChangeArrowheads="1"/>
          </p:cNvSpPr>
          <p:nvPr/>
        </p:nvSpPr>
        <p:spPr bwMode="auto">
          <a:xfrm rot="10800000" flipH="1">
            <a:off x="4286138" y="1903023"/>
            <a:ext cx="623878" cy="1151183"/>
          </a:xfrm>
          <a:prstGeom prst="rtTriangle">
            <a:avLst/>
          </a:prstGeom>
          <a:noFill/>
          <a:ln w="31750" algn="ctr">
            <a:noFill/>
            <a:miter lim="800000"/>
          </a:ln>
        </p:spPr>
        <p:txBody>
          <a:bodyPr rot="10800000" wrap="none" anchor="ctr"/>
          <a:lstStyle/>
          <a:p>
            <a:pPr algn="ctr" eaLnBrk="1" hangingPunct="1"/>
            <a:endParaRPr lang="zh-CN" altLang="en-US"/>
          </a:p>
        </p:txBody>
      </p:sp>
      <p:grpSp>
        <p:nvGrpSpPr>
          <p:cNvPr id="17" name="Group 98"/>
          <p:cNvGrpSpPr/>
          <p:nvPr/>
        </p:nvGrpSpPr>
        <p:grpSpPr bwMode="auto">
          <a:xfrm>
            <a:off x="5038172" y="864059"/>
            <a:ext cx="820652" cy="1555769"/>
            <a:chOff x="2138" y="1752"/>
            <a:chExt cx="538" cy="1069"/>
          </a:xfrm>
        </p:grpSpPr>
        <p:grpSp>
          <p:nvGrpSpPr>
            <p:cNvPr id="24" name="Group 10"/>
            <p:cNvGrpSpPr/>
            <p:nvPr/>
          </p:nvGrpSpPr>
          <p:grpSpPr bwMode="auto">
            <a:xfrm>
              <a:off x="2138" y="1752"/>
              <a:ext cx="538" cy="1069"/>
              <a:chOff x="2139" y="1558"/>
              <a:chExt cx="538" cy="1069"/>
            </a:xfrm>
          </p:grpSpPr>
          <p:sp>
            <p:nvSpPr>
              <p:cNvPr id="26" name="AutoShape 11"/>
              <p:cNvSpPr>
                <a:spLocks noChangeArrowheads="1"/>
              </p:cNvSpPr>
              <p:nvPr/>
            </p:nvSpPr>
            <p:spPr bwMode="auto">
              <a:xfrm flipH="1">
                <a:off x="2139" y="1558"/>
                <a:ext cx="409" cy="791"/>
              </a:xfrm>
              <a:prstGeom prst="rtTriangle">
                <a:avLst/>
              </a:prstGeom>
              <a:solidFill>
                <a:srgbClr val="FF99CC"/>
              </a:solidFill>
              <a:ln w="31750" algn="ctr">
                <a:solidFill>
                  <a:srgbClr val="FF0000"/>
                </a:solidFill>
                <a:miter lim="800000"/>
              </a:ln>
            </p:spPr>
            <p:txBody>
              <a:bodyPr wrap="none" anchor="ctr"/>
              <a:lstStyle/>
              <a:p>
                <a:pPr algn="ctr" eaLnBrk="1" hangingPunct="1"/>
                <a:endParaRPr lang="zh-CN" altLang="en-US"/>
              </a:p>
            </p:txBody>
          </p:sp>
          <p:sp>
            <p:nvSpPr>
              <p:cNvPr id="29" name="Text Box 12"/>
              <p:cNvSpPr txBox="1">
                <a:spLocks noChangeArrowheads="1"/>
              </p:cNvSpPr>
              <p:nvPr/>
            </p:nvSpPr>
            <p:spPr bwMode="auto">
              <a:xfrm>
                <a:off x="2269" y="2339"/>
                <a:ext cx="408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zh-CN" sz="2400" b="1"/>
                  <a:t>O</a:t>
                </a:r>
                <a:endParaRPr lang="en-US" altLang="zh-CN" sz="2400" b="1"/>
              </a:p>
            </p:txBody>
          </p:sp>
          <p:sp>
            <p:nvSpPr>
              <p:cNvPr id="30" name="Text Box 13"/>
              <p:cNvSpPr txBox="1">
                <a:spLocks noChangeArrowheads="1"/>
              </p:cNvSpPr>
              <p:nvPr/>
            </p:nvSpPr>
            <p:spPr bwMode="auto">
              <a:xfrm>
                <a:off x="2224" y="1899"/>
                <a:ext cx="408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zh-CN" sz="2400" b="1"/>
                  <a:t>A</a:t>
                </a:r>
                <a:endParaRPr lang="en-US" altLang="zh-CN" sz="2400" b="1"/>
              </a:p>
            </p:txBody>
          </p:sp>
        </p:grpSp>
        <p:sp>
          <p:nvSpPr>
            <p:cNvPr id="25" name="Oval 88"/>
            <p:cNvSpPr>
              <a:spLocks noChangeArrowheads="1"/>
            </p:cNvSpPr>
            <p:nvPr/>
          </p:nvSpPr>
          <p:spPr bwMode="auto">
            <a:xfrm>
              <a:off x="2525" y="2512"/>
              <a:ext cx="45" cy="45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/>
            </a:p>
          </p:txBody>
        </p:sp>
      </p:grpSp>
      <p:grpSp>
        <p:nvGrpSpPr>
          <p:cNvPr id="31" name="Group 89"/>
          <p:cNvGrpSpPr/>
          <p:nvPr/>
        </p:nvGrpSpPr>
        <p:grpSpPr bwMode="auto">
          <a:xfrm>
            <a:off x="5068089" y="2689585"/>
            <a:ext cx="820652" cy="1555770"/>
            <a:chOff x="2139" y="1558"/>
            <a:chExt cx="538" cy="1069"/>
          </a:xfrm>
        </p:grpSpPr>
        <p:sp>
          <p:nvSpPr>
            <p:cNvPr id="32" name="AutoShape 90"/>
            <p:cNvSpPr>
              <a:spLocks noChangeArrowheads="1"/>
            </p:cNvSpPr>
            <p:nvPr/>
          </p:nvSpPr>
          <p:spPr bwMode="auto">
            <a:xfrm flipH="1">
              <a:off x="2139" y="1558"/>
              <a:ext cx="409" cy="791"/>
            </a:xfrm>
            <a:prstGeom prst="rtTriangle">
              <a:avLst/>
            </a:prstGeom>
            <a:solidFill>
              <a:srgbClr val="FF99CC"/>
            </a:solidFill>
            <a:ln w="31750" algn="ctr">
              <a:solidFill>
                <a:srgbClr val="FF0000"/>
              </a:solidFill>
              <a:miter lim="800000"/>
            </a:ln>
          </p:spPr>
          <p:txBody>
            <a:bodyPr wrap="none" anchor="ctr"/>
            <a:lstStyle/>
            <a:p>
              <a:pPr algn="ctr" eaLnBrk="1" hangingPunct="1"/>
              <a:endParaRPr lang="zh-CN" altLang="en-US"/>
            </a:p>
          </p:txBody>
        </p:sp>
        <p:sp>
          <p:nvSpPr>
            <p:cNvPr id="33" name="Text Box 91"/>
            <p:cNvSpPr txBox="1">
              <a:spLocks noChangeArrowheads="1"/>
            </p:cNvSpPr>
            <p:nvPr/>
          </p:nvSpPr>
          <p:spPr bwMode="auto">
            <a:xfrm>
              <a:off x="2269" y="2339"/>
              <a:ext cx="408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zh-CN" sz="2400" b="1"/>
                <a:t>O</a:t>
              </a:r>
              <a:endParaRPr lang="en-US" altLang="zh-CN" sz="2400" b="1"/>
            </a:p>
          </p:txBody>
        </p:sp>
        <p:sp>
          <p:nvSpPr>
            <p:cNvPr id="34" name="Text Box 92"/>
            <p:cNvSpPr txBox="1">
              <a:spLocks noChangeArrowheads="1"/>
            </p:cNvSpPr>
            <p:nvPr/>
          </p:nvSpPr>
          <p:spPr bwMode="auto">
            <a:xfrm>
              <a:off x="2224" y="1899"/>
              <a:ext cx="408" cy="28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</a:pPr>
              <a:r>
                <a:rPr lang="en-US" altLang="zh-CN" sz="2400" b="1"/>
                <a:t>B</a:t>
              </a:r>
              <a:endParaRPr lang="en-US" altLang="zh-CN" sz="2400" b="1"/>
            </a:p>
          </p:txBody>
        </p:sp>
      </p:grpSp>
      <p:sp>
        <p:nvSpPr>
          <p:cNvPr id="36" name="Text Box 93"/>
          <p:cNvSpPr txBox="1">
            <a:spLocks noChangeArrowheads="1"/>
          </p:cNvSpPr>
          <p:nvPr/>
        </p:nvSpPr>
        <p:spPr bwMode="auto">
          <a:xfrm>
            <a:off x="5656063" y="3327566"/>
            <a:ext cx="692520" cy="52322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en-US" altLang="zh-CN" sz="2800" b="1" dirty="0"/>
              <a:t>C</a:t>
            </a:r>
            <a:endParaRPr lang="en-US" altLang="zh-CN" sz="2800" b="1" dirty="0"/>
          </a:p>
        </p:txBody>
      </p:sp>
      <p:grpSp>
        <p:nvGrpSpPr>
          <p:cNvPr id="37" name="Group 98"/>
          <p:cNvGrpSpPr/>
          <p:nvPr/>
        </p:nvGrpSpPr>
        <p:grpSpPr bwMode="auto">
          <a:xfrm>
            <a:off x="5039759" y="871996"/>
            <a:ext cx="820652" cy="1555770"/>
            <a:chOff x="2138" y="1752"/>
            <a:chExt cx="538" cy="1069"/>
          </a:xfrm>
        </p:grpSpPr>
        <p:grpSp>
          <p:nvGrpSpPr>
            <p:cNvPr id="38" name="Group 10"/>
            <p:cNvGrpSpPr/>
            <p:nvPr/>
          </p:nvGrpSpPr>
          <p:grpSpPr bwMode="auto">
            <a:xfrm>
              <a:off x="2138" y="1752"/>
              <a:ext cx="538" cy="1069"/>
              <a:chOff x="2139" y="1558"/>
              <a:chExt cx="538" cy="1069"/>
            </a:xfrm>
          </p:grpSpPr>
          <p:sp>
            <p:nvSpPr>
              <p:cNvPr id="40" name="AutoShape 11"/>
              <p:cNvSpPr>
                <a:spLocks noChangeArrowheads="1"/>
              </p:cNvSpPr>
              <p:nvPr/>
            </p:nvSpPr>
            <p:spPr bwMode="auto">
              <a:xfrm flipH="1">
                <a:off x="2139" y="1558"/>
                <a:ext cx="409" cy="791"/>
              </a:xfrm>
              <a:prstGeom prst="rtTriangle">
                <a:avLst/>
              </a:prstGeom>
              <a:solidFill>
                <a:srgbClr val="FF99CC"/>
              </a:solidFill>
              <a:ln w="31750" algn="ctr">
                <a:solidFill>
                  <a:srgbClr val="FF0000"/>
                </a:solidFill>
                <a:prstDash val="sysDash"/>
                <a:miter lim="800000"/>
              </a:ln>
            </p:spPr>
            <p:txBody>
              <a:bodyPr wrap="none" anchor="ctr"/>
              <a:lstStyle/>
              <a:p>
                <a:pPr algn="ctr" eaLnBrk="1" hangingPunct="1"/>
                <a:endParaRPr lang="zh-CN" altLang="en-US"/>
              </a:p>
            </p:txBody>
          </p:sp>
          <p:sp>
            <p:nvSpPr>
              <p:cNvPr id="41" name="Text Box 12"/>
              <p:cNvSpPr txBox="1">
                <a:spLocks noChangeArrowheads="1"/>
              </p:cNvSpPr>
              <p:nvPr/>
            </p:nvSpPr>
            <p:spPr bwMode="auto">
              <a:xfrm>
                <a:off x="2269" y="2339"/>
                <a:ext cx="408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zh-CN" sz="2400" b="1"/>
                  <a:t>O</a:t>
                </a:r>
                <a:endParaRPr lang="en-US" altLang="zh-CN" sz="2400" b="1"/>
              </a:p>
            </p:txBody>
          </p:sp>
          <p:sp>
            <p:nvSpPr>
              <p:cNvPr id="42" name="Text Box 13"/>
              <p:cNvSpPr txBox="1">
                <a:spLocks noChangeArrowheads="1"/>
              </p:cNvSpPr>
              <p:nvPr/>
            </p:nvSpPr>
            <p:spPr bwMode="auto">
              <a:xfrm>
                <a:off x="2224" y="1899"/>
                <a:ext cx="408" cy="288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 eaLnBrk="1" hangingPunct="1">
                  <a:spcBef>
                    <a:spcPct val="50000"/>
                  </a:spcBef>
                </a:pPr>
                <a:r>
                  <a:rPr lang="en-US" altLang="zh-CN" sz="2400" b="1"/>
                  <a:t>A</a:t>
                </a:r>
                <a:endParaRPr lang="en-US" altLang="zh-CN" sz="2400" b="1"/>
              </a:p>
            </p:txBody>
          </p:sp>
        </p:grpSp>
        <p:sp>
          <p:nvSpPr>
            <p:cNvPr id="39" name="Oval 88"/>
            <p:cNvSpPr>
              <a:spLocks noChangeArrowheads="1"/>
            </p:cNvSpPr>
            <p:nvPr/>
          </p:nvSpPr>
          <p:spPr bwMode="auto">
            <a:xfrm>
              <a:off x="2525" y="2512"/>
              <a:ext cx="45" cy="45"/>
            </a:xfrm>
            <a:prstGeom prst="ellipse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/>
            </a:p>
          </p:txBody>
        </p:sp>
      </p:grp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632" y="86454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1296 L -0.00122 0.34969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68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102"/>
          <p:cNvGrpSpPr/>
          <p:nvPr/>
        </p:nvGrpSpPr>
        <p:grpSpPr bwMode="auto">
          <a:xfrm>
            <a:off x="611560" y="991897"/>
            <a:ext cx="7826375" cy="4028125"/>
            <a:chOff x="482" y="1065"/>
            <a:chExt cx="4930" cy="3227"/>
          </a:xfrm>
        </p:grpSpPr>
        <p:pic>
          <p:nvPicPr>
            <p:cNvPr id="34" name="Picture 42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482" y="1065"/>
              <a:ext cx="4930" cy="3227"/>
            </a:xfrm>
            <a:prstGeom prst="rect">
              <a:avLst/>
            </a:prstGeom>
            <a:solidFill>
              <a:srgbClr val="FF0000"/>
            </a:solidFill>
            <a:ln w="9525" algn="ctr">
              <a:solidFill>
                <a:srgbClr val="FF0000"/>
              </a:solidFill>
              <a:miter lim="800000"/>
              <a:headEnd/>
              <a:tailEnd/>
            </a:ln>
          </p:spPr>
        </p:pic>
        <p:pic>
          <p:nvPicPr>
            <p:cNvPr id="35" name="Picture 101"/>
            <p:cNvPicPr preferRelativeResize="0"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 rot="-5400000">
              <a:off x="826" y="2833"/>
              <a:ext cx="1088" cy="1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Picture 100"/>
            <p:cNvPicPr preferRelativeResize="0"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 rot="5400000">
              <a:off x="915" y="2381"/>
              <a:ext cx="918" cy="1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7" name="Line 9818"/>
          <p:cNvSpPr>
            <a:spLocks noChangeShapeType="1"/>
          </p:cNvSpPr>
          <p:nvPr/>
        </p:nvSpPr>
        <p:spPr bwMode="auto">
          <a:xfrm>
            <a:off x="1852985" y="1282527"/>
            <a:ext cx="889000" cy="6715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Line 9819"/>
          <p:cNvSpPr>
            <a:spLocks noChangeShapeType="1"/>
          </p:cNvSpPr>
          <p:nvPr/>
        </p:nvSpPr>
        <p:spPr bwMode="auto">
          <a:xfrm>
            <a:off x="2159373" y="1954089"/>
            <a:ext cx="5762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Line 9820"/>
          <p:cNvSpPr>
            <a:spLocks noChangeShapeType="1"/>
          </p:cNvSpPr>
          <p:nvPr/>
        </p:nvSpPr>
        <p:spPr bwMode="auto">
          <a:xfrm>
            <a:off x="2159373" y="1965721"/>
            <a:ext cx="0" cy="680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Line 9821"/>
          <p:cNvSpPr>
            <a:spLocks noChangeShapeType="1"/>
          </p:cNvSpPr>
          <p:nvPr/>
        </p:nvSpPr>
        <p:spPr bwMode="auto">
          <a:xfrm>
            <a:off x="1876798" y="2641259"/>
            <a:ext cx="2873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Oval 9825"/>
          <p:cNvSpPr>
            <a:spLocks noChangeArrowheads="1"/>
          </p:cNvSpPr>
          <p:nvPr/>
        </p:nvSpPr>
        <p:spPr bwMode="auto">
          <a:xfrm>
            <a:off x="941815" y="1933240"/>
            <a:ext cx="71437" cy="5742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Oval 9826"/>
          <p:cNvSpPr>
            <a:spLocks noChangeArrowheads="1"/>
          </p:cNvSpPr>
          <p:nvPr/>
        </p:nvSpPr>
        <p:spPr bwMode="auto">
          <a:xfrm>
            <a:off x="1809744" y="1244476"/>
            <a:ext cx="71438" cy="5742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Oval 9827"/>
          <p:cNvSpPr>
            <a:spLocks noChangeArrowheads="1"/>
          </p:cNvSpPr>
          <p:nvPr/>
        </p:nvSpPr>
        <p:spPr bwMode="auto">
          <a:xfrm>
            <a:off x="1525960" y="1956603"/>
            <a:ext cx="71438" cy="5742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Oval 9828"/>
          <p:cNvSpPr>
            <a:spLocks noChangeArrowheads="1"/>
          </p:cNvSpPr>
          <p:nvPr/>
        </p:nvSpPr>
        <p:spPr bwMode="auto">
          <a:xfrm>
            <a:off x="2116510" y="2598287"/>
            <a:ext cx="71438" cy="5742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Oval 9829"/>
          <p:cNvSpPr>
            <a:spLocks noChangeArrowheads="1"/>
          </p:cNvSpPr>
          <p:nvPr/>
        </p:nvSpPr>
        <p:spPr bwMode="auto">
          <a:xfrm>
            <a:off x="2121273" y="1936357"/>
            <a:ext cx="71437" cy="5742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Oval 9830"/>
          <p:cNvSpPr>
            <a:spLocks noChangeArrowheads="1"/>
          </p:cNvSpPr>
          <p:nvPr/>
        </p:nvSpPr>
        <p:spPr bwMode="auto">
          <a:xfrm>
            <a:off x="2697535" y="1936357"/>
            <a:ext cx="71438" cy="5742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Oval 9831"/>
          <p:cNvSpPr>
            <a:spLocks noChangeArrowheads="1"/>
          </p:cNvSpPr>
          <p:nvPr/>
        </p:nvSpPr>
        <p:spPr bwMode="auto">
          <a:xfrm>
            <a:off x="5637585" y="1930116"/>
            <a:ext cx="71438" cy="5742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Oval 9832"/>
          <p:cNvSpPr>
            <a:spLocks noChangeArrowheads="1"/>
          </p:cNvSpPr>
          <p:nvPr/>
        </p:nvSpPr>
        <p:spPr bwMode="auto">
          <a:xfrm>
            <a:off x="5340668" y="1243050"/>
            <a:ext cx="71438" cy="5742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Oval 9833"/>
          <p:cNvSpPr>
            <a:spLocks noChangeArrowheads="1"/>
          </p:cNvSpPr>
          <p:nvPr/>
        </p:nvSpPr>
        <p:spPr bwMode="auto">
          <a:xfrm>
            <a:off x="5064389" y="1255696"/>
            <a:ext cx="71437" cy="5742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Oval 9834"/>
          <p:cNvSpPr>
            <a:spLocks noChangeArrowheads="1"/>
          </p:cNvSpPr>
          <p:nvPr/>
        </p:nvSpPr>
        <p:spPr bwMode="auto">
          <a:xfrm>
            <a:off x="5239123" y="1497214"/>
            <a:ext cx="71437" cy="5742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Oval 9835"/>
          <p:cNvSpPr>
            <a:spLocks noChangeArrowheads="1"/>
          </p:cNvSpPr>
          <p:nvPr/>
        </p:nvSpPr>
        <p:spPr bwMode="auto">
          <a:xfrm>
            <a:off x="4161210" y="2607760"/>
            <a:ext cx="71438" cy="5742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Oval 9836"/>
          <p:cNvSpPr>
            <a:spLocks noChangeArrowheads="1"/>
          </p:cNvSpPr>
          <p:nvPr/>
        </p:nvSpPr>
        <p:spPr bwMode="auto">
          <a:xfrm>
            <a:off x="4453310" y="2606173"/>
            <a:ext cx="71438" cy="5742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Line 9843"/>
          <p:cNvSpPr>
            <a:spLocks noChangeShapeType="1"/>
          </p:cNvSpPr>
          <p:nvPr/>
        </p:nvSpPr>
        <p:spPr bwMode="auto">
          <a:xfrm>
            <a:off x="5961435" y="1963479"/>
            <a:ext cx="2873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Line 9844"/>
          <p:cNvSpPr>
            <a:spLocks noChangeShapeType="1"/>
          </p:cNvSpPr>
          <p:nvPr/>
        </p:nvSpPr>
        <p:spPr bwMode="auto">
          <a:xfrm flipV="1">
            <a:off x="5993978" y="1249467"/>
            <a:ext cx="576263" cy="67905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Line 9846"/>
          <p:cNvSpPr>
            <a:spLocks noChangeShapeType="1"/>
          </p:cNvSpPr>
          <p:nvPr/>
        </p:nvSpPr>
        <p:spPr bwMode="auto">
          <a:xfrm>
            <a:off x="6869650" y="1267588"/>
            <a:ext cx="865188" cy="135935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Line 9845"/>
          <p:cNvSpPr>
            <a:spLocks noChangeShapeType="1"/>
          </p:cNvSpPr>
          <p:nvPr/>
        </p:nvSpPr>
        <p:spPr bwMode="auto">
          <a:xfrm>
            <a:off x="6567066" y="1269790"/>
            <a:ext cx="2873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Line 9847"/>
          <p:cNvSpPr>
            <a:spLocks noChangeShapeType="1"/>
          </p:cNvSpPr>
          <p:nvPr/>
        </p:nvSpPr>
        <p:spPr bwMode="auto">
          <a:xfrm>
            <a:off x="7447500" y="2630723"/>
            <a:ext cx="28733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Line 9848"/>
          <p:cNvSpPr>
            <a:spLocks noChangeShapeType="1"/>
          </p:cNvSpPr>
          <p:nvPr/>
        </p:nvSpPr>
        <p:spPr bwMode="auto">
          <a:xfrm flipV="1">
            <a:off x="6276981" y="1292719"/>
            <a:ext cx="576262" cy="679051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Line 9849"/>
          <p:cNvSpPr>
            <a:spLocks noChangeShapeType="1"/>
          </p:cNvSpPr>
          <p:nvPr/>
        </p:nvSpPr>
        <p:spPr bwMode="auto">
          <a:xfrm>
            <a:off x="6699911" y="1510811"/>
            <a:ext cx="719137" cy="113341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Oval 9854"/>
          <p:cNvSpPr>
            <a:spLocks noChangeArrowheads="1"/>
          </p:cNvSpPr>
          <p:nvPr/>
        </p:nvSpPr>
        <p:spPr bwMode="auto">
          <a:xfrm>
            <a:off x="2427660" y="3717398"/>
            <a:ext cx="80963" cy="54924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Oval 9856"/>
          <p:cNvSpPr>
            <a:spLocks noChangeArrowheads="1"/>
          </p:cNvSpPr>
          <p:nvPr/>
        </p:nvSpPr>
        <p:spPr bwMode="auto">
          <a:xfrm>
            <a:off x="2135560" y="3701519"/>
            <a:ext cx="80963" cy="54924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Oval 9858"/>
          <p:cNvSpPr>
            <a:spLocks noChangeArrowheads="1"/>
          </p:cNvSpPr>
          <p:nvPr/>
        </p:nvSpPr>
        <p:spPr bwMode="auto">
          <a:xfrm>
            <a:off x="2127623" y="3501001"/>
            <a:ext cx="80962" cy="54924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Oval 9861"/>
          <p:cNvSpPr>
            <a:spLocks noChangeArrowheads="1"/>
          </p:cNvSpPr>
          <p:nvPr/>
        </p:nvSpPr>
        <p:spPr bwMode="auto">
          <a:xfrm>
            <a:off x="1851398" y="3497884"/>
            <a:ext cx="80962" cy="54924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Oval 9862"/>
          <p:cNvSpPr>
            <a:spLocks noChangeArrowheads="1"/>
          </p:cNvSpPr>
          <p:nvPr/>
        </p:nvSpPr>
        <p:spPr bwMode="auto">
          <a:xfrm>
            <a:off x="1846635" y="3709458"/>
            <a:ext cx="80963" cy="54924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Oval 9864"/>
          <p:cNvSpPr>
            <a:spLocks noChangeArrowheads="1"/>
          </p:cNvSpPr>
          <p:nvPr/>
        </p:nvSpPr>
        <p:spPr bwMode="auto">
          <a:xfrm>
            <a:off x="1564060" y="3709516"/>
            <a:ext cx="80963" cy="54924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Oval 9866"/>
          <p:cNvSpPr>
            <a:spLocks noChangeArrowheads="1"/>
          </p:cNvSpPr>
          <p:nvPr/>
        </p:nvSpPr>
        <p:spPr bwMode="auto">
          <a:xfrm>
            <a:off x="1564142" y="3055702"/>
            <a:ext cx="80963" cy="54924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Oval 9870"/>
          <p:cNvSpPr>
            <a:spLocks noChangeArrowheads="1"/>
          </p:cNvSpPr>
          <p:nvPr/>
        </p:nvSpPr>
        <p:spPr bwMode="auto">
          <a:xfrm>
            <a:off x="1268894" y="3070171"/>
            <a:ext cx="80963" cy="54924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Line 9871"/>
          <p:cNvSpPr>
            <a:spLocks noChangeShapeType="1"/>
          </p:cNvSpPr>
          <p:nvPr/>
        </p:nvSpPr>
        <p:spPr bwMode="auto">
          <a:xfrm rot="5400000">
            <a:off x="2467193" y="4176432"/>
            <a:ext cx="565459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Line 9872"/>
          <p:cNvSpPr>
            <a:spLocks noChangeShapeType="1"/>
          </p:cNvSpPr>
          <p:nvPr/>
        </p:nvSpPr>
        <p:spPr bwMode="auto">
          <a:xfrm rot="5400000">
            <a:off x="2593554" y="4318553"/>
            <a:ext cx="0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Line 9873"/>
          <p:cNvSpPr>
            <a:spLocks noChangeShapeType="1"/>
          </p:cNvSpPr>
          <p:nvPr/>
        </p:nvSpPr>
        <p:spPr bwMode="auto">
          <a:xfrm rot="5400000">
            <a:off x="2226503" y="4224669"/>
            <a:ext cx="453114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Line 9874"/>
          <p:cNvSpPr>
            <a:spLocks noChangeShapeType="1"/>
          </p:cNvSpPr>
          <p:nvPr/>
        </p:nvSpPr>
        <p:spPr bwMode="auto">
          <a:xfrm rot="5400000">
            <a:off x="2310979" y="3849586"/>
            <a:ext cx="0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Line 9876"/>
          <p:cNvSpPr>
            <a:spLocks noChangeShapeType="1"/>
          </p:cNvSpPr>
          <p:nvPr/>
        </p:nvSpPr>
        <p:spPr bwMode="auto">
          <a:xfrm rot="5400000">
            <a:off x="2047370" y="4077122"/>
            <a:ext cx="227179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Line 9877"/>
          <p:cNvSpPr>
            <a:spLocks noChangeShapeType="1"/>
          </p:cNvSpPr>
          <p:nvPr/>
        </p:nvSpPr>
        <p:spPr bwMode="auto">
          <a:xfrm rot="5400000">
            <a:off x="2012529" y="4076927"/>
            <a:ext cx="0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Line 9878"/>
          <p:cNvSpPr>
            <a:spLocks noChangeShapeType="1"/>
          </p:cNvSpPr>
          <p:nvPr/>
        </p:nvSpPr>
        <p:spPr bwMode="auto">
          <a:xfrm rot="5400000">
            <a:off x="1755270" y="4081885"/>
            <a:ext cx="227179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Line 9879"/>
          <p:cNvSpPr>
            <a:spLocks noChangeShapeType="1"/>
          </p:cNvSpPr>
          <p:nvPr/>
        </p:nvSpPr>
        <p:spPr bwMode="auto">
          <a:xfrm rot="5400000">
            <a:off x="1726779" y="3851176"/>
            <a:ext cx="0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Line 9880"/>
          <p:cNvSpPr>
            <a:spLocks noChangeShapeType="1"/>
          </p:cNvSpPr>
          <p:nvPr/>
        </p:nvSpPr>
        <p:spPr bwMode="auto">
          <a:xfrm rot="5400000">
            <a:off x="1242962" y="4349584"/>
            <a:ext cx="680296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Line 9881"/>
          <p:cNvSpPr>
            <a:spLocks noChangeShapeType="1"/>
          </p:cNvSpPr>
          <p:nvPr/>
        </p:nvSpPr>
        <p:spPr bwMode="auto">
          <a:xfrm rot="5400000">
            <a:off x="1428329" y="4536536"/>
            <a:ext cx="0" cy="2873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Line 9882"/>
          <p:cNvSpPr>
            <a:spLocks noChangeShapeType="1"/>
          </p:cNvSpPr>
          <p:nvPr/>
        </p:nvSpPr>
        <p:spPr bwMode="auto">
          <a:xfrm rot="5400000">
            <a:off x="889928" y="4298175"/>
            <a:ext cx="79264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Oval 9883"/>
          <p:cNvSpPr>
            <a:spLocks noChangeArrowheads="1"/>
          </p:cNvSpPr>
          <p:nvPr/>
        </p:nvSpPr>
        <p:spPr bwMode="auto">
          <a:xfrm>
            <a:off x="5351835" y="3059433"/>
            <a:ext cx="71438" cy="5742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Oval 9892"/>
          <p:cNvSpPr>
            <a:spLocks noChangeArrowheads="1"/>
          </p:cNvSpPr>
          <p:nvPr/>
        </p:nvSpPr>
        <p:spPr bwMode="auto">
          <a:xfrm>
            <a:off x="5347073" y="3279108"/>
            <a:ext cx="71437" cy="5742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Oval 9893"/>
          <p:cNvSpPr>
            <a:spLocks noChangeArrowheads="1"/>
          </p:cNvSpPr>
          <p:nvPr/>
        </p:nvSpPr>
        <p:spPr bwMode="auto">
          <a:xfrm>
            <a:off x="4766048" y="3290218"/>
            <a:ext cx="71437" cy="5742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Oval 9894"/>
          <p:cNvSpPr>
            <a:spLocks noChangeArrowheads="1"/>
          </p:cNvSpPr>
          <p:nvPr/>
        </p:nvSpPr>
        <p:spPr bwMode="auto">
          <a:xfrm>
            <a:off x="4770810" y="3511207"/>
            <a:ext cx="71438" cy="5742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Oval 9895"/>
          <p:cNvSpPr>
            <a:spLocks noChangeArrowheads="1"/>
          </p:cNvSpPr>
          <p:nvPr/>
        </p:nvSpPr>
        <p:spPr bwMode="auto">
          <a:xfrm>
            <a:off x="5342310" y="3515973"/>
            <a:ext cx="71438" cy="5742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Oval 9896"/>
          <p:cNvSpPr>
            <a:spLocks noChangeArrowheads="1"/>
          </p:cNvSpPr>
          <p:nvPr/>
        </p:nvSpPr>
        <p:spPr bwMode="auto">
          <a:xfrm>
            <a:off x="5337548" y="3981870"/>
            <a:ext cx="71437" cy="5742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Oval 9897"/>
          <p:cNvSpPr>
            <a:spLocks noChangeArrowheads="1"/>
          </p:cNvSpPr>
          <p:nvPr/>
        </p:nvSpPr>
        <p:spPr bwMode="auto">
          <a:xfrm>
            <a:off x="4462835" y="3962992"/>
            <a:ext cx="71438" cy="5742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Oval 9898"/>
          <p:cNvSpPr>
            <a:spLocks noChangeArrowheads="1"/>
          </p:cNvSpPr>
          <p:nvPr/>
        </p:nvSpPr>
        <p:spPr bwMode="auto">
          <a:xfrm>
            <a:off x="4467598" y="4661049"/>
            <a:ext cx="71437" cy="5742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Oval 9899"/>
          <p:cNvSpPr>
            <a:spLocks noChangeArrowheads="1"/>
          </p:cNvSpPr>
          <p:nvPr/>
        </p:nvSpPr>
        <p:spPr bwMode="auto">
          <a:xfrm>
            <a:off x="4770810" y="4204618"/>
            <a:ext cx="71438" cy="5742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Oval 9900"/>
          <p:cNvSpPr>
            <a:spLocks noChangeArrowheads="1"/>
          </p:cNvSpPr>
          <p:nvPr/>
        </p:nvSpPr>
        <p:spPr bwMode="auto">
          <a:xfrm>
            <a:off x="4770810" y="4444657"/>
            <a:ext cx="71438" cy="57420"/>
          </a:xfrm>
          <a:prstGeom prst="ellipse">
            <a:avLst/>
          </a:prstGeom>
          <a:solidFill>
            <a:schemeClr val="tx1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Line 9911"/>
          <p:cNvSpPr>
            <a:spLocks noChangeShapeType="1"/>
          </p:cNvSpPr>
          <p:nvPr/>
        </p:nvSpPr>
        <p:spPr bwMode="auto">
          <a:xfrm>
            <a:off x="5529635" y="3089750"/>
            <a:ext cx="1444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Line 9912"/>
          <p:cNvSpPr>
            <a:spLocks noChangeShapeType="1"/>
          </p:cNvSpPr>
          <p:nvPr/>
        </p:nvSpPr>
        <p:spPr bwMode="auto">
          <a:xfrm>
            <a:off x="5672510" y="3094333"/>
            <a:ext cx="0" cy="22593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Line 9913"/>
          <p:cNvSpPr>
            <a:spLocks noChangeShapeType="1"/>
          </p:cNvSpPr>
          <p:nvPr/>
        </p:nvSpPr>
        <p:spPr bwMode="auto">
          <a:xfrm>
            <a:off x="5672510" y="3329788"/>
            <a:ext cx="5762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Line 9914"/>
          <p:cNvSpPr>
            <a:spLocks noChangeShapeType="1"/>
          </p:cNvSpPr>
          <p:nvPr/>
        </p:nvSpPr>
        <p:spPr bwMode="auto">
          <a:xfrm>
            <a:off x="6258298" y="3326488"/>
            <a:ext cx="0" cy="22593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Line 9915"/>
          <p:cNvSpPr>
            <a:spLocks noChangeShapeType="1"/>
          </p:cNvSpPr>
          <p:nvPr/>
        </p:nvSpPr>
        <p:spPr bwMode="auto">
          <a:xfrm>
            <a:off x="5667748" y="3539888"/>
            <a:ext cx="5762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Line 9917"/>
          <p:cNvSpPr>
            <a:spLocks noChangeShapeType="1"/>
          </p:cNvSpPr>
          <p:nvPr/>
        </p:nvSpPr>
        <p:spPr bwMode="auto">
          <a:xfrm>
            <a:off x="5672510" y="3555848"/>
            <a:ext cx="0" cy="45311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Line 9919"/>
          <p:cNvSpPr>
            <a:spLocks noChangeShapeType="1"/>
          </p:cNvSpPr>
          <p:nvPr/>
        </p:nvSpPr>
        <p:spPr bwMode="auto">
          <a:xfrm>
            <a:off x="5677273" y="3996321"/>
            <a:ext cx="8651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Line 9920"/>
          <p:cNvSpPr>
            <a:spLocks noChangeShapeType="1"/>
          </p:cNvSpPr>
          <p:nvPr/>
        </p:nvSpPr>
        <p:spPr bwMode="auto">
          <a:xfrm>
            <a:off x="6547223" y="3982497"/>
            <a:ext cx="0" cy="6803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Line 9922"/>
          <p:cNvSpPr>
            <a:spLocks noChangeShapeType="1"/>
          </p:cNvSpPr>
          <p:nvPr/>
        </p:nvSpPr>
        <p:spPr bwMode="auto">
          <a:xfrm>
            <a:off x="5539160" y="4688252"/>
            <a:ext cx="10080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Line 9924"/>
          <p:cNvSpPr>
            <a:spLocks noChangeShapeType="1"/>
          </p:cNvSpPr>
          <p:nvPr/>
        </p:nvSpPr>
        <p:spPr bwMode="auto">
          <a:xfrm>
            <a:off x="5542335" y="4466989"/>
            <a:ext cx="720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Line 9926"/>
          <p:cNvSpPr>
            <a:spLocks noChangeShapeType="1"/>
          </p:cNvSpPr>
          <p:nvPr/>
        </p:nvSpPr>
        <p:spPr bwMode="auto">
          <a:xfrm>
            <a:off x="5532810" y="4226949"/>
            <a:ext cx="7207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Line 9927"/>
          <p:cNvSpPr>
            <a:spLocks noChangeShapeType="1"/>
          </p:cNvSpPr>
          <p:nvPr/>
        </p:nvSpPr>
        <p:spPr bwMode="auto">
          <a:xfrm>
            <a:off x="6258298" y="4233117"/>
            <a:ext cx="0" cy="225934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" name="Oval 9842"/>
          <p:cNvSpPr>
            <a:spLocks noChangeArrowheads="1"/>
          </p:cNvSpPr>
          <p:nvPr/>
        </p:nvSpPr>
        <p:spPr bwMode="auto">
          <a:xfrm>
            <a:off x="7671173" y="2588869"/>
            <a:ext cx="71437" cy="5742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Oval 9841"/>
          <p:cNvSpPr>
            <a:spLocks noChangeArrowheads="1"/>
          </p:cNvSpPr>
          <p:nvPr/>
        </p:nvSpPr>
        <p:spPr bwMode="auto">
          <a:xfrm>
            <a:off x="7377485" y="2598230"/>
            <a:ext cx="71438" cy="5742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Oval 9839"/>
          <p:cNvSpPr>
            <a:spLocks noChangeArrowheads="1"/>
          </p:cNvSpPr>
          <p:nvPr/>
        </p:nvSpPr>
        <p:spPr bwMode="auto">
          <a:xfrm>
            <a:off x="6639298" y="1481289"/>
            <a:ext cx="71437" cy="5742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Oval 9837"/>
          <p:cNvSpPr>
            <a:spLocks noChangeArrowheads="1"/>
          </p:cNvSpPr>
          <p:nvPr/>
        </p:nvSpPr>
        <p:spPr bwMode="auto">
          <a:xfrm>
            <a:off x="6499598" y="1239989"/>
            <a:ext cx="71437" cy="5742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Oval 9838"/>
          <p:cNvSpPr>
            <a:spLocks noChangeArrowheads="1"/>
          </p:cNvSpPr>
          <p:nvPr/>
        </p:nvSpPr>
        <p:spPr bwMode="auto">
          <a:xfrm>
            <a:off x="6801223" y="1233639"/>
            <a:ext cx="71437" cy="5742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" name="Oval 9840"/>
          <p:cNvSpPr>
            <a:spLocks noChangeArrowheads="1"/>
          </p:cNvSpPr>
          <p:nvPr/>
        </p:nvSpPr>
        <p:spPr bwMode="auto">
          <a:xfrm>
            <a:off x="6210673" y="1914350"/>
            <a:ext cx="71437" cy="5742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Oval 9853"/>
          <p:cNvSpPr>
            <a:spLocks noChangeArrowheads="1"/>
          </p:cNvSpPr>
          <p:nvPr/>
        </p:nvSpPr>
        <p:spPr bwMode="auto">
          <a:xfrm>
            <a:off x="2418135" y="4423966"/>
            <a:ext cx="71438" cy="5742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" name="Oval 9851"/>
          <p:cNvSpPr>
            <a:spLocks noChangeArrowheads="1"/>
          </p:cNvSpPr>
          <p:nvPr/>
        </p:nvSpPr>
        <p:spPr bwMode="auto">
          <a:xfrm>
            <a:off x="2714998" y="4416029"/>
            <a:ext cx="71437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3" name="Oval 9855"/>
          <p:cNvSpPr>
            <a:spLocks noChangeArrowheads="1"/>
          </p:cNvSpPr>
          <p:nvPr/>
        </p:nvSpPr>
        <p:spPr bwMode="auto">
          <a:xfrm>
            <a:off x="2418135" y="3959700"/>
            <a:ext cx="71438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4" name="Oval 9857"/>
          <p:cNvSpPr>
            <a:spLocks noChangeArrowheads="1"/>
          </p:cNvSpPr>
          <p:nvPr/>
        </p:nvSpPr>
        <p:spPr bwMode="auto">
          <a:xfrm>
            <a:off x="2130798" y="3959700"/>
            <a:ext cx="71437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5" name="Oval 9859"/>
          <p:cNvSpPr>
            <a:spLocks noChangeArrowheads="1"/>
          </p:cNvSpPr>
          <p:nvPr/>
        </p:nvSpPr>
        <p:spPr bwMode="auto">
          <a:xfrm>
            <a:off x="2126035" y="4180800"/>
            <a:ext cx="71438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6" name="Oval 9860"/>
          <p:cNvSpPr>
            <a:spLocks noChangeArrowheads="1"/>
          </p:cNvSpPr>
          <p:nvPr/>
        </p:nvSpPr>
        <p:spPr bwMode="auto">
          <a:xfrm>
            <a:off x="1837110" y="4179160"/>
            <a:ext cx="71438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" name="Oval 9863"/>
          <p:cNvSpPr>
            <a:spLocks noChangeArrowheads="1"/>
          </p:cNvSpPr>
          <p:nvPr/>
        </p:nvSpPr>
        <p:spPr bwMode="auto">
          <a:xfrm>
            <a:off x="1832348" y="3965999"/>
            <a:ext cx="71437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8" name="Oval 9865"/>
          <p:cNvSpPr>
            <a:spLocks noChangeArrowheads="1"/>
          </p:cNvSpPr>
          <p:nvPr/>
        </p:nvSpPr>
        <p:spPr bwMode="auto">
          <a:xfrm>
            <a:off x="1545010" y="3962824"/>
            <a:ext cx="71438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" name="Oval 9867"/>
          <p:cNvSpPr>
            <a:spLocks noChangeArrowheads="1"/>
          </p:cNvSpPr>
          <p:nvPr/>
        </p:nvSpPr>
        <p:spPr bwMode="auto">
          <a:xfrm>
            <a:off x="1545010" y="4638824"/>
            <a:ext cx="71438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" name="Oval 9869"/>
          <p:cNvSpPr>
            <a:spLocks noChangeArrowheads="1"/>
          </p:cNvSpPr>
          <p:nvPr/>
        </p:nvSpPr>
        <p:spPr bwMode="auto">
          <a:xfrm>
            <a:off x="1251323" y="4645119"/>
            <a:ext cx="71437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1" name="Oval 9901"/>
          <p:cNvSpPr>
            <a:spLocks noChangeArrowheads="1"/>
          </p:cNvSpPr>
          <p:nvPr/>
        </p:nvSpPr>
        <p:spPr bwMode="auto">
          <a:xfrm>
            <a:off x="5634410" y="3054606"/>
            <a:ext cx="71438" cy="5742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" name="Oval 9902"/>
          <p:cNvSpPr>
            <a:spLocks noChangeArrowheads="1"/>
          </p:cNvSpPr>
          <p:nvPr/>
        </p:nvSpPr>
        <p:spPr bwMode="auto">
          <a:xfrm>
            <a:off x="5634410" y="3282060"/>
            <a:ext cx="71438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" name="Oval 9904"/>
          <p:cNvSpPr>
            <a:spLocks noChangeArrowheads="1"/>
          </p:cNvSpPr>
          <p:nvPr/>
        </p:nvSpPr>
        <p:spPr bwMode="auto">
          <a:xfrm>
            <a:off x="6220198" y="3310474"/>
            <a:ext cx="71437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" name="Oval 9905"/>
          <p:cNvSpPr>
            <a:spLocks noChangeArrowheads="1"/>
          </p:cNvSpPr>
          <p:nvPr/>
        </p:nvSpPr>
        <p:spPr bwMode="auto">
          <a:xfrm>
            <a:off x="6224960" y="3487449"/>
            <a:ext cx="71438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5" name="Oval 9903"/>
          <p:cNvSpPr>
            <a:spLocks noChangeArrowheads="1"/>
          </p:cNvSpPr>
          <p:nvPr/>
        </p:nvSpPr>
        <p:spPr bwMode="auto">
          <a:xfrm>
            <a:off x="5634410" y="3512683"/>
            <a:ext cx="71438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6" name="Oval 9906"/>
          <p:cNvSpPr>
            <a:spLocks noChangeArrowheads="1"/>
          </p:cNvSpPr>
          <p:nvPr/>
        </p:nvSpPr>
        <p:spPr bwMode="auto">
          <a:xfrm>
            <a:off x="5634410" y="3962827"/>
            <a:ext cx="71438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7" name="Oval 9907"/>
          <p:cNvSpPr>
            <a:spLocks noChangeArrowheads="1"/>
          </p:cNvSpPr>
          <p:nvPr/>
        </p:nvSpPr>
        <p:spPr bwMode="auto">
          <a:xfrm>
            <a:off x="6513885" y="3965949"/>
            <a:ext cx="71438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8" name="Oval 9908"/>
          <p:cNvSpPr>
            <a:spLocks noChangeArrowheads="1"/>
          </p:cNvSpPr>
          <p:nvPr/>
        </p:nvSpPr>
        <p:spPr bwMode="auto">
          <a:xfrm>
            <a:off x="6215435" y="4188744"/>
            <a:ext cx="71438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9" name="Oval 9909"/>
          <p:cNvSpPr>
            <a:spLocks noChangeArrowheads="1"/>
          </p:cNvSpPr>
          <p:nvPr/>
        </p:nvSpPr>
        <p:spPr bwMode="auto">
          <a:xfrm>
            <a:off x="6220198" y="4425608"/>
            <a:ext cx="71437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0" name="Oval 9910"/>
          <p:cNvSpPr>
            <a:spLocks noChangeArrowheads="1"/>
          </p:cNvSpPr>
          <p:nvPr/>
        </p:nvSpPr>
        <p:spPr bwMode="auto">
          <a:xfrm>
            <a:off x="6518648" y="4629353"/>
            <a:ext cx="71437" cy="57420"/>
          </a:xfrm>
          <a:prstGeom prst="ellipse">
            <a:avLst/>
          </a:prstGeom>
          <a:solidFill>
            <a:srgbClr val="FF0000"/>
          </a:solidFill>
          <a:ln w="9525" algn="ctr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1" name="Oval 9850"/>
          <p:cNvSpPr>
            <a:spLocks noChangeArrowheads="1"/>
          </p:cNvSpPr>
          <p:nvPr/>
        </p:nvSpPr>
        <p:spPr bwMode="auto">
          <a:xfrm>
            <a:off x="2714998" y="3276729"/>
            <a:ext cx="80962" cy="54924"/>
          </a:xfrm>
          <a:prstGeom prst="ellipse">
            <a:avLst/>
          </a:prstGeom>
          <a:solidFill>
            <a:srgbClr val="00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2" name="Oval 9852"/>
          <p:cNvSpPr>
            <a:spLocks noChangeArrowheads="1"/>
          </p:cNvSpPr>
          <p:nvPr/>
        </p:nvSpPr>
        <p:spPr bwMode="auto">
          <a:xfrm>
            <a:off x="2432423" y="3279904"/>
            <a:ext cx="80962" cy="54924"/>
          </a:xfrm>
          <a:prstGeom prst="ellipse">
            <a:avLst/>
          </a:prstGeom>
          <a:solidFill>
            <a:srgbClr val="000000"/>
          </a:solidFill>
          <a:ln w="9525" algn="ctr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" name="Text Box 5"/>
          <p:cNvSpPr txBox="1">
            <a:spLocks noChangeArrowheads="1"/>
          </p:cNvSpPr>
          <p:nvPr/>
        </p:nvSpPr>
        <p:spPr bwMode="auto">
          <a:xfrm>
            <a:off x="1958434" y="411510"/>
            <a:ext cx="6357982" cy="48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画出每个图形的另一半，使它成为轴对称图形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529" y="62753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0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00"/>
                            </p:stCondLst>
                            <p:childTnLst>
                              <p:par>
                                <p:cTn id="1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000"/>
                            </p:stCondLst>
                            <p:childTnLst>
                              <p:par>
                                <p:cTn id="17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500"/>
                            </p:stCondLst>
                            <p:childTnLst>
                              <p:par>
                                <p:cTn id="1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2000"/>
                            </p:stCondLst>
                            <p:childTnLst>
                              <p:par>
                                <p:cTn id="18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500"/>
                            </p:stCondLst>
                            <p:childTnLst>
                              <p:par>
                                <p:cTn id="1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3500"/>
                            </p:stCondLst>
                            <p:childTnLst>
                              <p:par>
                                <p:cTn id="19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5" fill="hold">
                            <p:stCondLst>
                              <p:cond delay="4000"/>
                            </p:stCondLst>
                            <p:childTnLst>
                              <p:par>
                                <p:cTn id="1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0"/>
                            </p:stCondLst>
                            <p:childTnLst>
                              <p:par>
                                <p:cTn id="20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5500"/>
                            </p:stCondLst>
                            <p:childTnLst>
                              <p:par>
                                <p:cTn id="20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8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0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6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500"/>
                            </p:stCondLst>
                            <p:childTnLst>
                              <p:par>
                                <p:cTn id="2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000"/>
                            </p:stCondLst>
                            <p:childTnLst>
                              <p:par>
                                <p:cTn id="27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1500"/>
                            </p:stCondLst>
                            <p:childTnLst>
                              <p:par>
                                <p:cTn id="2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2000"/>
                            </p:stCondLst>
                            <p:childTnLst>
                              <p:par>
                                <p:cTn id="2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2500"/>
                            </p:stCondLst>
                            <p:childTnLst>
                              <p:par>
                                <p:cTn id="2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3000"/>
                            </p:stCondLst>
                            <p:childTnLst>
                              <p:par>
                                <p:cTn id="2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3500"/>
                            </p:stCondLst>
                            <p:childTnLst>
                              <p:par>
                                <p:cTn id="2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4000"/>
                            </p:stCondLst>
                            <p:childTnLst>
                              <p:par>
                                <p:cTn id="3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4500"/>
                            </p:stCondLst>
                            <p:childTnLst>
                              <p:par>
                                <p:cTn id="30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9" fill="hold">
                            <p:stCondLst>
                              <p:cond delay="5000"/>
                            </p:stCondLst>
                            <p:childTnLst>
                              <p:par>
                                <p:cTn id="3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5500"/>
                            </p:stCondLst>
                            <p:childTnLst>
                              <p:par>
                                <p:cTn id="3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6000"/>
                            </p:stCondLst>
                            <p:childTnLst>
                              <p:par>
                                <p:cTn id="3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5上6年制_页面_025"/>
          <p:cNvPicPr>
            <a:picLocks noChangeAspect="1" noChangeArrowheads="1"/>
          </p:cNvPicPr>
          <p:nvPr/>
        </p:nvPicPr>
        <p:blipFill>
          <a:blip r:embed="rId1"/>
          <a:srcRect l="16026" t="56975" r="11848" b="18796"/>
          <a:stretch>
            <a:fillRect/>
          </a:stretch>
        </p:blipFill>
        <p:spPr bwMode="auto">
          <a:xfrm>
            <a:off x="1303164" y="863760"/>
            <a:ext cx="6192837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2" name="Group 3"/>
          <p:cNvGrpSpPr/>
          <p:nvPr/>
        </p:nvGrpSpPr>
        <p:grpSpPr bwMode="auto">
          <a:xfrm>
            <a:off x="979639" y="1625293"/>
            <a:ext cx="2743200" cy="704850"/>
            <a:chOff x="0" y="0"/>
            <a:chExt cx="1729" cy="499"/>
          </a:xfrm>
        </p:grpSpPr>
        <p:sp>
          <p:nvSpPr>
            <p:cNvPr id="44" name="AutoShape 4"/>
            <p:cNvSpPr>
              <a:spLocks noChangeArrowheads="1"/>
            </p:cNvSpPr>
            <p:nvPr/>
          </p:nvSpPr>
          <p:spPr bwMode="auto">
            <a:xfrm>
              <a:off x="867" y="0"/>
              <a:ext cx="852" cy="246"/>
            </a:xfrm>
            <a:prstGeom prst="triangle">
              <a:avLst>
                <a:gd name="adj" fmla="val 50000"/>
              </a:avLst>
            </a:prstGeom>
            <a:solidFill>
              <a:srgbClr val="008000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algn="ctr"/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①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Rectangle 5"/>
            <p:cNvSpPr>
              <a:spLocks noChangeArrowheads="1"/>
            </p:cNvSpPr>
            <p:nvPr/>
          </p:nvSpPr>
          <p:spPr bwMode="auto">
            <a:xfrm>
              <a:off x="867" y="272"/>
              <a:ext cx="862" cy="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Rectangle 6"/>
            <p:cNvSpPr>
              <a:spLocks noChangeArrowheads="1"/>
            </p:cNvSpPr>
            <p:nvPr/>
          </p:nvSpPr>
          <p:spPr bwMode="auto">
            <a:xfrm>
              <a:off x="5" y="257"/>
              <a:ext cx="862" cy="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Rectangle 7"/>
            <p:cNvSpPr>
              <a:spLocks noChangeArrowheads="1"/>
            </p:cNvSpPr>
            <p:nvPr/>
          </p:nvSpPr>
          <p:spPr bwMode="auto">
            <a:xfrm>
              <a:off x="0" y="10"/>
              <a:ext cx="862" cy="2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Group 10"/>
          <p:cNvGrpSpPr/>
          <p:nvPr/>
        </p:nvGrpSpPr>
        <p:grpSpPr bwMode="auto">
          <a:xfrm>
            <a:off x="5117926" y="1239997"/>
            <a:ext cx="1343025" cy="2070100"/>
            <a:chOff x="0" y="0"/>
            <a:chExt cx="902" cy="1356"/>
          </a:xfrm>
        </p:grpSpPr>
        <p:sp>
          <p:nvSpPr>
            <p:cNvPr id="49" name="Rectangle 11"/>
            <p:cNvSpPr>
              <a:spLocks noChangeArrowheads="1"/>
            </p:cNvSpPr>
            <p:nvPr/>
          </p:nvSpPr>
          <p:spPr bwMode="auto">
            <a:xfrm>
              <a:off x="448" y="0"/>
              <a:ext cx="454" cy="681"/>
            </a:xfrm>
            <a:prstGeom prst="rect">
              <a:avLst/>
            </a:prstGeom>
            <a:solidFill>
              <a:srgbClr val="008000"/>
            </a:solidFill>
            <a:ln w="9525">
              <a:noFill/>
              <a:miter lim="800000"/>
            </a:ln>
          </p:spPr>
          <p:txBody>
            <a:bodyPr wrap="none" anchor="ctr"/>
            <a:lstStyle/>
            <a:p>
              <a:pPr algn="ctr"/>
              <a:r>
                <a:rPr lang="zh-CN" altLang="en-US" sz="2000">
                  <a:latin typeface="楷体" panose="02010609060101010101" pitchFamily="49" charset="-122"/>
                  <a:ea typeface="楷体" panose="02010609060101010101" pitchFamily="49" charset="-122"/>
                </a:rPr>
                <a:t>②</a:t>
              </a: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Rectangle 12"/>
            <p:cNvSpPr>
              <a:spLocks noChangeArrowheads="1"/>
            </p:cNvSpPr>
            <p:nvPr/>
          </p:nvSpPr>
          <p:spPr bwMode="auto">
            <a:xfrm>
              <a:off x="0" y="0"/>
              <a:ext cx="454" cy="6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Rectangle 13"/>
            <p:cNvSpPr>
              <a:spLocks noChangeArrowheads="1"/>
            </p:cNvSpPr>
            <p:nvPr/>
          </p:nvSpPr>
          <p:spPr bwMode="auto">
            <a:xfrm>
              <a:off x="438" y="675"/>
              <a:ext cx="454" cy="6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Rectangle 14"/>
            <p:cNvSpPr>
              <a:spLocks noChangeArrowheads="1"/>
            </p:cNvSpPr>
            <p:nvPr/>
          </p:nvSpPr>
          <p:spPr bwMode="auto">
            <a:xfrm>
              <a:off x="0" y="671"/>
              <a:ext cx="454" cy="6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8" name="Rectangle 18"/>
          <p:cNvSpPr>
            <a:spLocks noChangeArrowheads="1"/>
          </p:cNvSpPr>
          <p:nvPr/>
        </p:nvSpPr>
        <p:spPr bwMode="auto">
          <a:xfrm>
            <a:off x="7235651" y="1582897"/>
            <a:ext cx="720725" cy="1081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5"/>
          <p:cNvSpPr txBox="1">
            <a:spLocks noChangeArrowheads="1"/>
          </p:cNvSpPr>
          <p:nvPr/>
        </p:nvSpPr>
        <p:spPr bwMode="auto">
          <a:xfrm>
            <a:off x="929710" y="3786569"/>
            <a:ext cx="485778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把图①绕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点顺时针旋转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5"/>
          <p:cNvSpPr txBox="1">
            <a:spLocks noChangeArrowheads="1"/>
          </p:cNvSpPr>
          <p:nvPr/>
        </p:nvSpPr>
        <p:spPr bwMode="auto">
          <a:xfrm>
            <a:off x="921777" y="4244229"/>
            <a:ext cx="4857784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把图②绕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点逆时针旋转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5"/>
          <p:cNvSpPr txBox="1">
            <a:spLocks noChangeArrowheads="1"/>
          </p:cNvSpPr>
          <p:nvPr/>
        </p:nvSpPr>
        <p:spPr bwMode="auto">
          <a:xfrm>
            <a:off x="3059832" y="324793"/>
            <a:ext cx="292895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根据要求画一画。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840" y="55552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5398080">
                                      <p:cBhvr>
                                        <p:cTn id="1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Oval 2"/>
          <p:cNvSpPr>
            <a:spLocks noChangeArrowheads="1"/>
          </p:cNvSpPr>
          <p:nvPr/>
        </p:nvSpPr>
        <p:spPr bwMode="auto">
          <a:xfrm>
            <a:off x="4194372" y="2922889"/>
            <a:ext cx="915761" cy="915760"/>
          </a:xfrm>
          <a:prstGeom prst="ellipse">
            <a:avLst/>
          </a:prstGeom>
          <a:noFill/>
          <a:ln w="19050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Rectangle 3"/>
          <p:cNvSpPr>
            <a:spLocks noChangeArrowheads="1"/>
          </p:cNvSpPr>
          <p:nvPr/>
        </p:nvSpPr>
        <p:spPr bwMode="auto">
          <a:xfrm>
            <a:off x="999719" y="1236619"/>
            <a:ext cx="870326" cy="457375"/>
          </a:xfrm>
          <a:prstGeom prst="rect">
            <a:avLst/>
          </a:prstGeom>
          <a:noFill/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Rectangle 4"/>
          <p:cNvSpPr>
            <a:spLocks noChangeArrowheads="1"/>
          </p:cNvSpPr>
          <p:nvPr/>
        </p:nvSpPr>
        <p:spPr bwMode="auto">
          <a:xfrm>
            <a:off x="3722271" y="1172908"/>
            <a:ext cx="595699" cy="595699"/>
          </a:xfrm>
          <a:prstGeom prst="rect">
            <a:avLst/>
          </a:prstGeom>
          <a:noFill/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AutoShape 5"/>
          <p:cNvSpPr>
            <a:spLocks noChangeArrowheads="1"/>
          </p:cNvSpPr>
          <p:nvPr/>
        </p:nvSpPr>
        <p:spPr bwMode="auto">
          <a:xfrm>
            <a:off x="4866515" y="1280355"/>
            <a:ext cx="1007639" cy="457375"/>
          </a:xfrm>
          <a:prstGeom prst="parallelogram">
            <a:avLst>
              <a:gd name="adj" fmla="val 55077"/>
            </a:avLst>
          </a:prstGeom>
          <a:noFill/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AutoShape 6"/>
          <p:cNvSpPr>
            <a:spLocks noChangeArrowheads="1"/>
          </p:cNvSpPr>
          <p:nvPr/>
        </p:nvSpPr>
        <p:spPr bwMode="auto">
          <a:xfrm>
            <a:off x="6237200" y="548608"/>
            <a:ext cx="970154" cy="1455231"/>
          </a:xfrm>
          <a:prstGeom prst="triangle">
            <a:avLst>
              <a:gd name="adj" fmla="val 50000"/>
            </a:avLst>
          </a:prstGeom>
          <a:noFill/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AutoShape 7"/>
          <p:cNvSpPr>
            <a:spLocks noChangeArrowheads="1"/>
          </p:cNvSpPr>
          <p:nvPr/>
        </p:nvSpPr>
        <p:spPr bwMode="auto">
          <a:xfrm>
            <a:off x="2616769" y="924284"/>
            <a:ext cx="550264" cy="915760"/>
          </a:xfrm>
          <a:prstGeom prst="rtTriangle">
            <a:avLst/>
          </a:prstGeom>
          <a:noFill/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AutoShape 8"/>
          <p:cNvSpPr>
            <a:spLocks noChangeArrowheads="1"/>
          </p:cNvSpPr>
          <p:nvPr/>
        </p:nvSpPr>
        <p:spPr bwMode="auto">
          <a:xfrm>
            <a:off x="901701" y="3022643"/>
            <a:ext cx="823881" cy="712819"/>
          </a:xfrm>
          <a:prstGeom prst="triangle">
            <a:avLst>
              <a:gd name="adj" fmla="val 50000"/>
            </a:avLst>
          </a:prstGeom>
          <a:noFill/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AutoShape 9"/>
          <p:cNvSpPr/>
          <p:nvPr/>
        </p:nvSpPr>
        <p:spPr bwMode="auto">
          <a:xfrm rot="10800000">
            <a:off x="5886223" y="2935849"/>
            <a:ext cx="823882" cy="686568"/>
          </a:xfrm>
          <a:custGeom>
            <a:avLst/>
            <a:gdLst>
              <a:gd name="T0" fmla="*/ 4738 w 21600"/>
              <a:gd name="T1" fmla="*/ 4738 h 21600"/>
              <a:gd name="T2" fmla="*/ 16862 w 21600"/>
              <a:gd name="T3" fmla="*/ 16862 h 21600"/>
            </a:gdLst>
            <a:ahLst/>
            <a:cxnLst>
              <a:cxn ang="0">
                <a:pos x="0" y="0"/>
              </a:cxn>
              <a:cxn ang="0">
                <a:pos x="5876" y="21600"/>
              </a:cxn>
              <a:cxn ang="0">
                <a:pos x="15724" y="21600"/>
              </a:cxn>
              <a:cxn ang="0">
                <a:pos x="21600" y="0"/>
              </a:cxn>
            </a:cxnLst>
            <a:rect l="T0" t="T1" r="T2" b="T3"/>
            <a:pathLst>
              <a:path w="21600" h="21600">
                <a:moveTo>
                  <a:pt x="0" y="0"/>
                </a:moveTo>
                <a:lnTo>
                  <a:pt x="5876" y="21600"/>
                </a:lnTo>
                <a:lnTo>
                  <a:pt x="15724" y="21600"/>
                </a:lnTo>
                <a:lnTo>
                  <a:pt x="21600" y="0"/>
                </a:lnTo>
                <a:close/>
              </a:path>
            </a:pathLst>
          </a:custGeom>
          <a:noFill/>
          <a:ln w="19050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7" name="Group 10"/>
          <p:cNvGrpSpPr/>
          <p:nvPr/>
        </p:nvGrpSpPr>
        <p:grpSpPr bwMode="auto">
          <a:xfrm>
            <a:off x="2511019" y="3053053"/>
            <a:ext cx="870326" cy="641134"/>
            <a:chOff x="0" y="0"/>
            <a:chExt cx="862" cy="635"/>
          </a:xfrm>
        </p:grpSpPr>
        <p:sp>
          <p:nvSpPr>
            <p:cNvPr id="78" name="Line 11"/>
            <p:cNvSpPr>
              <a:spLocks noChangeShapeType="1"/>
            </p:cNvSpPr>
            <p:nvPr/>
          </p:nvSpPr>
          <p:spPr bwMode="auto">
            <a:xfrm>
              <a:off x="0" y="0"/>
              <a:ext cx="408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" name="Line 12"/>
            <p:cNvSpPr>
              <a:spLocks noChangeShapeType="1"/>
            </p:cNvSpPr>
            <p:nvPr/>
          </p:nvSpPr>
          <p:spPr bwMode="auto">
            <a:xfrm>
              <a:off x="0" y="0"/>
              <a:ext cx="0" cy="635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" name="Line 13"/>
            <p:cNvSpPr>
              <a:spLocks noChangeShapeType="1"/>
            </p:cNvSpPr>
            <p:nvPr/>
          </p:nvSpPr>
          <p:spPr bwMode="auto">
            <a:xfrm>
              <a:off x="0" y="635"/>
              <a:ext cx="862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Line 14"/>
            <p:cNvSpPr>
              <a:spLocks noChangeShapeType="1"/>
            </p:cNvSpPr>
            <p:nvPr/>
          </p:nvSpPr>
          <p:spPr bwMode="auto">
            <a:xfrm>
              <a:off x="408" y="0"/>
              <a:ext cx="454" cy="635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2" name="AutoShape 15"/>
          <p:cNvSpPr>
            <a:spLocks noChangeArrowheads="1"/>
          </p:cNvSpPr>
          <p:nvPr/>
        </p:nvSpPr>
        <p:spPr bwMode="auto">
          <a:xfrm>
            <a:off x="7532600" y="1153722"/>
            <a:ext cx="847104" cy="550264"/>
          </a:xfrm>
          <a:prstGeom prst="triangle">
            <a:avLst>
              <a:gd name="adj" fmla="val 76560"/>
            </a:avLst>
          </a:prstGeom>
          <a:noFill/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3" name="Group 16"/>
          <p:cNvGrpSpPr/>
          <p:nvPr/>
        </p:nvGrpSpPr>
        <p:grpSpPr bwMode="auto">
          <a:xfrm>
            <a:off x="7375736" y="3083005"/>
            <a:ext cx="961195" cy="549254"/>
            <a:chOff x="0" y="0"/>
            <a:chExt cx="952" cy="544"/>
          </a:xfrm>
        </p:grpSpPr>
        <p:sp>
          <p:nvSpPr>
            <p:cNvPr id="84" name="Line 17"/>
            <p:cNvSpPr>
              <a:spLocks noChangeShapeType="1"/>
            </p:cNvSpPr>
            <p:nvPr/>
          </p:nvSpPr>
          <p:spPr bwMode="auto">
            <a:xfrm>
              <a:off x="362" y="0"/>
              <a:ext cx="499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" name="Line 18"/>
            <p:cNvSpPr>
              <a:spLocks noChangeShapeType="1"/>
            </p:cNvSpPr>
            <p:nvPr/>
          </p:nvSpPr>
          <p:spPr bwMode="auto">
            <a:xfrm>
              <a:off x="0" y="544"/>
              <a:ext cx="952" cy="0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" name="Line 19"/>
            <p:cNvSpPr>
              <a:spLocks noChangeShapeType="1"/>
            </p:cNvSpPr>
            <p:nvPr/>
          </p:nvSpPr>
          <p:spPr bwMode="auto">
            <a:xfrm flipV="1">
              <a:off x="0" y="0"/>
              <a:ext cx="362" cy="544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8" name="Line 20"/>
            <p:cNvSpPr>
              <a:spLocks noChangeShapeType="1"/>
            </p:cNvSpPr>
            <p:nvPr/>
          </p:nvSpPr>
          <p:spPr bwMode="auto">
            <a:xfrm flipH="1" flipV="1">
              <a:off x="861" y="0"/>
              <a:ext cx="91" cy="544"/>
            </a:xfrm>
            <a:prstGeom prst="line">
              <a:avLst/>
            </a:prstGeom>
            <a:noFill/>
            <a:ln w="19050" cmpd="sng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9" name="Rectangle 22"/>
          <p:cNvSpPr>
            <a:spLocks noChangeArrowheads="1"/>
          </p:cNvSpPr>
          <p:nvPr/>
        </p:nvSpPr>
        <p:spPr bwMode="auto">
          <a:xfrm>
            <a:off x="999719" y="1236619"/>
            <a:ext cx="870326" cy="457375"/>
          </a:xfrm>
          <a:prstGeom prst="rect">
            <a:avLst/>
          </a:prstGeom>
          <a:solidFill>
            <a:srgbClr val="66FF33"/>
          </a:solidFill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Rectangle 23"/>
          <p:cNvSpPr>
            <a:spLocks noChangeArrowheads="1"/>
          </p:cNvSpPr>
          <p:nvPr/>
        </p:nvSpPr>
        <p:spPr bwMode="auto">
          <a:xfrm>
            <a:off x="3722271" y="1172908"/>
            <a:ext cx="595699" cy="595699"/>
          </a:xfrm>
          <a:prstGeom prst="rect">
            <a:avLst/>
          </a:prstGeom>
          <a:solidFill>
            <a:srgbClr val="66FF33"/>
          </a:solidFill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AutoShape 24"/>
          <p:cNvSpPr>
            <a:spLocks noChangeArrowheads="1"/>
          </p:cNvSpPr>
          <p:nvPr/>
        </p:nvSpPr>
        <p:spPr bwMode="auto">
          <a:xfrm>
            <a:off x="6241258" y="580913"/>
            <a:ext cx="966096" cy="1422926"/>
          </a:xfrm>
          <a:prstGeom prst="triangle">
            <a:avLst>
              <a:gd name="adj" fmla="val 50000"/>
            </a:avLst>
          </a:prstGeom>
          <a:solidFill>
            <a:srgbClr val="66FF33"/>
          </a:solidFill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AutoShape 25"/>
          <p:cNvSpPr>
            <a:spLocks noChangeArrowheads="1"/>
          </p:cNvSpPr>
          <p:nvPr/>
        </p:nvSpPr>
        <p:spPr bwMode="auto">
          <a:xfrm>
            <a:off x="901701" y="3022643"/>
            <a:ext cx="823881" cy="712819"/>
          </a:xfrm>
          <a:prstGeom prst="triangle">
            <a:avLst>
              <a:gd name="adj" fmla="val 50000"/>
            </a:avLst>
          </a:prstGeom>
          <a:solidFill>
            <a:srgbClr val="66FF33"/>
          </a:solidFill>
          <a:ln w="19050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/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AutoShape 26"/>
          <p:cNvSpPr/>
          <p:nvPr/>
        </p:nvSpPr>
        <p:spPr bwMode="auto">
          <a:xfrm rot="10800000">
            <a:off x="5886223" y="2935849"/>
            <a:ext cx="823882" cy="686568"/>
          </a:xfrm>
          <a:custGeom>
            <a:avLst/>
            <a:gdLst>
              <a:gd name="T0" fmla="*/ 4738 w 21600"/>
              <a:gd name="T1" fmla="*/ 4738 h 21600"/>
              <a:gd name="T2" fmla="*/ 16862 w 21600"/>
              <a:gd name="T3" fmla="*/ 16862 h 21600"/>
            </a:gdLst>
            <a:ahLst/>
            <a:cxnLst>
              <a:cxn ang="0">
                <a:pos x="0" y="0"/>
              </a:cxn>
              <a:cxn ang="0">
                <a:pos x="5876" y="21600"/>
              </a:cxn>
              <a:cxn ang="0">
                <a:pos x="15724" y="21600"/>
              </a:cxn>
              <a:cxn ang="0">
                <a:pos x="21600" y="0"/>
              </a:cxn>
            </a:cxnLst>
            <a:rect l="T0" t="T1" r="T2" b="T3"/>
            <a:pathLst>
              <a:path w="21600" h="21600">
                <a:moveTo>
                  <a:pt x="0" y="0"/>
                </a:moveTo>
                <a:lnTo>
                  <a:pt x="5876" y="21600"/>
                </a:lnTo>
                <a:lnTo>
                  <a:pt x="15724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66FF33"/>
          </a:solidFill>
          <a:ln w="19050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Oval 27"/>
          <p:cNvSpPr>
            <a:spLocks noChangeArrowheads="1"/>
          </p:cNvSpPr>
          <p:nvPr/>
        </p:nvSpPr>
        <p:spPr bwMode="auto">
          <a:xfrm>
            <a:off x="4194372" y="2922889"/>
            <a:ext cx="915761" cy="915760"/>
          </a:xfrm>
          <a:prstGeom prst="ellipse">
            <a:avLst/>
          </a:prstGeom>
          <a:solidFill>
            <a:srgbClr val="66FF33"/>
          </a:solidFill>
          <a:ln w="19050" cmpd="sng">
            <a:solidFill>
              <a:schemeClr val="tx1"/>
            </a:solidFill>
            <a:round/>
          </a:ln>
        </p:spPr>
        <p:txBody>
          <a:bodyPr wrap="none" anchor="ctr"/>
          <a:lstStyle/>
          <a:p>
            <a:pPr algn="ctr"/>
            <a:endParaRPr lang="zh-CN" altLang="zh-CN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Line 28"/>
          <p:cNvSpPr>
            <a:spLocks noChangeShapeType="1"/>
          </p:cNvSpPr>
          <p:nvPr/>
        </p:nvSpPr>
        <p:spPr bwMode="auto">
          <a:xfrm flipH="1">
            <a:off x="1425219" y="1122554"/>
            <a:ext cx="1" cy="870326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Line 29"/>
          <p:cNvSpPr>
            <a:spLocks noChangeShapeType="1"/>
          </p:cNvSpPr>
          <p:nvPr/>
        </p:nvSpPr>
        <p:spPr bwMode="auto">
          <a:xfrm>
            <a:off x="892274" y="1453460"/>
            <a:ext cx="1044047" cy="0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Line 30"/>
          <p:cNvSpPr>
            <a:spLocks noChangeShapeType="1"/>
          </p:cNvSpPr>
          <p:nvPr/>
        </p:nvSpPr>
        <p:spPr bwMode="auto">
          <a:xfrm flipH="1">
            <a:off x="4013013" y="1073880"/>
            <a:ext cx="1" cy="870326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Line 31"/>
          <p:cNvSpPr>
            <a:spLocks noChangeShapeType="1"/>
          </p:cNvSpPr>
          <p:nvPr/>
        </p:nvSpPr>
        <p:spPr bwMode="auto">
          <a:xfrm>
            <a:off x="3714556" y="1466320"/>
            <a:ext cx="574700" cy="0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Line 32"/>
          <p:cNvSpPr>
            <a:spLocks noChangeShapeType="1"/>
          </p:cNvSpPr>
          <p:nvPr/>
        </p:nvSpPr>
        <p:spPr bwMode="auto">
          <a:xfrm>
            <a:off x="3683986" y="1133035"/>
            <a:ext cx="778447" cy="778447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Line 33"/>
          <p:cNvSpPr>
            <a:spLocks noChangeShapeType="1"/>
          </p:cNvSpPr>
          <p:nvPr/>
        </p:nvSpPr>
        <p:spPr bwMode="auto">
          <a:xfrm flipV="1">
            <a:off x="3638411" y="1071292"/>
            <a:ext cx="778447" cy="778447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Line 34"/>
          <p:cNvSpPr>
            <a:spLocks noChangeShapeType="1"/>
          </p:cNvSpPr>
          <p:nvPr/>
        </p:nvSpPr>
        <p:spPr bwMode="auto">
          <a:xfrm>
            <a:off x="6721199" y="459561"/>
            <a:ext cx="44412" cy="1721400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Line 35"/>
          <p:cNvSpPr>
            <a:spLocks noChangeShapeType="1"/>
          </p:cNvSpPr>
          <p:nvPr/>
        </p:nvSpPr>
        <p:spPr bwMode="auto">
          <a:xfrm flipH="1">
            <a:off x="1313640" y="2879022"/>
            <a:ext cx="1" cy="962205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" name="Line 36"/>
          <p:cNvSpPr>
            <a:spLocks noChangeShapeType="1"/>
          </p:cNvSpPr>
          <p:nvPr/>
        </p:nvSpPr>
        <p:spPr bwMode="auto">
          <a:xfrm flipH="1">
            <a:off x="737375" y="3289395"/>
            <a:ext cx="916770" cy="549254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Line 37"/>
          <p:cNvSpPr>
            <a:spLocks noChangeShapeType="1"/>
          </p:cNvSpPr>
          <p:nvPr/>
        </p:nvSpPr>
        <p:spPr bwMode="auto">
          <a:xfrm flipH="1" flipV="1">
            <a:off x="995141" y="3300825"/>
            <a:ext cx="823881" cy="458385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Line 38"/>
          <p:cNvSpPr>
            <a:spLocks noChangeShapeType="1"/>
          </p:cNvSpPr>
          <p:nvPr/>
        </p:nvSpPr>
        <p:spPr bwMode="auto">
          <a:xfrm flipH="1" flipV="1">
            <a:off x="4054890" y="3037066"/>
            <a:ext cx="1144953" cy="641133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Line 39"/>
          <p:cNvSpPr>
            <a:spLocks noChangeShapeType="1"/>
          </p:cNvSpPr>
          <p:nvPr/>
        </p:nvSpPr>
        <p:spPr bwMode="auto">
          <a:xfrm flipH="1">
            <a:off x="3971174" y="3357632"/>
            <a:ext cx="1144946" cy="46444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Line 40"/>
          <p:cNvSpPr>
            <a:spLocks noChangeShapeType="1"/>
          </p:cNvSpPr>
          <p:nvPr/>
        </p:nvSpPr>
        <p:spPr bwMode="auto">
          <a:xfrm flipH="1" flipV="1">
            <a:off x="4539137" y="2781201"/>
            <a:ext cx="229192" cy="1099519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0" name="Line 41"/>
          <p:cNvSpPr>
            <a:spLocks noChangeShapeType="1"/>
          </p:cNvSpPr>
          <p:nvPr/>
        </p:nvSpPr>
        <p:spPr bwMode="auto">
          <a:xfrm flipH="1">
            <a:off x="4042545" y="3160989"/>
            <a:ext cx="1144954" cy="457376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1" name="Text Box 42"/>
          <p:cNvSpPr txBox="1">
            <a:spLocks noChangeArrowheads="1"/>
          </p:cNvSpPr>
          <p:nvPr/>
        </p:nvSpPr>
        <p:spPr bwMode="auto">
          <a:xfrm>
            <a:off x="3741708" y="4371950"/>
            <a:ext cx="126669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无数条 </a:t>
            </a:r>
            <a:endParaRPr 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" name="Line 43"/>
          <p:cNvSpPr>
            <a:spLocks noChangeShapeType="1"/>
          </p:cNvSpPr>
          <p:nvPr/>
        </p:nvSpPr>
        <p:spPr bwMode="auto">
          <a:xfrm flipH="1" flipV="1">
            <a:off x="6284714" y="2741367"/>
            <a:ext cx="1" cy="1099518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3" name="Text Box 44"/>
          <p:cNvSpPr txBox="1">
            <a:spLocks noChangeArrowheads="1"/>
          </p:cNvSpPr>
          <p:nvPr/>
        </p:nvSpPr>
        <p:spPr bwMode="auto">
          <a:xfrm>
            <a:off x="1089236" y="2180962"/>
            <a:ext cx="28057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⑴</a:t>
            </a:r>
            <a:endParaRPr lang="zh-CN" altLang="zh-CN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4" name="Rectangle 45"/>
          <p:cNvSpPr>
            <a:spLocks noChangeArrowheads="1"/>
          </p:cNvSpPr>
          <p:nvPr/>
        </p:nvSpPr>
        <p:spPr bwMode="auto">
          <a:xfrm>
            <a:off x="2517996" y="2180962"/>
            <a:ext cx="28057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⑵</a:t>
            </a:r>
            <a:endParaRPr lang="zh-CN" altLang="zh-CN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5" name="Rectangle 46"/>
          <p:cNvSpPr>
            <a:spLocks noChangeArrowheads="1"/>
          </p:cNvSpPr>
          <p:nvPr/>
        </p:nvSpPr>
        <p:spPr bwMode="auto">
          <a:xfrm>
            <a:off x="3732442" y="2180962"/>
            <a:ext cx="28057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⑶</a:t>
            </a:r>
            <a:endParaRPr lang="zh-CN" altLang="zh-CN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6" name="Rectangle 47"/>
          <p:cNvSpPr>
            <a:spLocks noChangeArrowheads="1"/>
          </p:cNvSpPr>
          <p:nvPr/>
        </p:nvSpPr>
        <p:spPr bwMode="auto">
          <a:xfrm>
            <a:off x="5089764" y="2180962"/>
            <a:ext cx="28057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⑷</a:t>
            </a:r>
            <a:endParaRPr lang="zh-CN" altLang="zh-CN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7" name="Rectangle 48"/>
          <p:cNvSpPr>
            <a:spLocks noChangeArrowheads="1"/>
          </p:cNvSpPr>
          <p:nvPr/>
        </p:nvSpPr>
        <p:spPr bwMode="auto">
          <a:xfrm>
            <a:off x="6569819" y="2185599"/>
            <a:ext cx="28057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⑸</a:t>
            </a:r>
            <a:endParaRPr lang="zh-CN" altLang="zh-CN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8" name="Rectangle 49"/>
          <p:cNvSpPr>
            <a:spLocks noChangeArrowheads="1"/>
          </p:cNvSpPr>
          <p:nvPr/>
        </p:nvSpPr>
        <p:spPr bwMode="auto">
          <a:xfrm>
            <a:off x="7868368" y="2162721"/>
            <a:ext cx="28159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⑹</a:t>
            </a:r>
            <a:endParaRPr lang="zh-CN" altLang="zh-CN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9" name="Rectangle 50"/>
          <p:cNvSpPr>
            <a:spLocks noChangeArrowheads="1"/>
          </p:cNvSpPr>
          <p:nvPr/>
        </p:nvSpPr>
        <p:spPr bwMode="auto">
          <a:xfrm>
            <a:off x="1080638" y="3984848"/>
            <a:ext cx="28057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⑺</a:t>
            </a:r>
            <a:endParaRPr lang="zh-CN" altLang="zh-CN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0" name="Rectangle 51"/>
          <p:cNvSpPr>
            <a:spLocks noChangeArrowheads="1"/>
          </p:cNvSpPr>
          <p:nvPr/>
        </p:nvSpPr>
        <p:spPr bwMode="auto">
          <a:xfrm>
            <a:off x="2593526" y="3984848"/>
            <a:ext cx="28057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⑻</a:t>
            </a:r>
            <a:endParaRPr lang="zh-CN" altLang="zh-CN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1" name="Rectangle 52"/>
          <p:cNvSpPr>
            <a:spLocks noChangeArrowheads="1"/>
          </p:cNvSpPr>
          <p:nvPr/>
        </p:nvSpPr>
        <p:spPr bwMode="auto">
          <a:xfrm>
            <a:off x="4450812" y="3990046"/>
            <a:ext cx="28057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⑼</a:t>
            </a:r>
            <a:endParaRPr lang="zh-CN" altLang="zh-CN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" name="Rectangle 53"/>
          <p:cNvSpPr>
            <a:spLocks noChangeArrowheads="1"/>
          </p:cNvSpPr>
          <p:nvPr/>
        </p:nvSpPr>
        <p:spPr bwMode="auto">
          <a:xfrm>
            <a:off x="6144428" y="3984848"/>
            <a:ext cx="28057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⑽</a:t>
            </a:r>
            <a:endParaRPr lang="zh-CN" altLang="zh-CN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" name="Rectangle 54"/>
          <p:cNvSpPr>
            <a:spLocks noChangeArrowheads="1"/>
          </p:cNvSpPr>
          <p:nvPr/>
        </p:nvSpPr>
        <p:spPr bwMode="auto">
          <a:xfrm>
            <a:off x="7721143" y="3981457"/>
            <a:ext cx="28057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⑾</a:t>
            </a:r>
            <a:endParaRPr lang="zh-CN" altLang="zh-CN" sz="20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4" name="Line 40"/>
          <p:cNvSpPr>
            <a:spLocks noChangeShapeType="1"/>
          </p:cNvSpPr>
          <p:nvPr/>
        </p:nvSpPr>
        <p:spPr bwMode="auto">
          <a:xfrm flipV="1">
            <a:off x="4434780" y="2757979"/>
            <a:ext cx="454350" cy="1135874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5" name="Line 40"/>
          <p:cNvSpPr>
            <a:spLocks noChangeShapeType="1"/>
          </p:cNvSpPr>
          <p:nvPr/>
        </p:nvSpPr>
        <p:spPr bwMode="auto">
          <a:xfrm flipV="1">
            <a:off x="4606312" y="2767281"/>
            <a:ext cx="90870" cy="1135874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6" name="Line 40"/>
          <p:cNvSpPr>
            <a:spLocks noChangeShapeType="1"/>
          </p:cNvSpPr>
          <p:nvPr/>
        </p:nvSpPr>
        <p:spPr bwMode="auto">
          <a:xfrm flipH="1" flipV="1">
            <a:off x="4332590" y="2884074"/>
            <a:ext cx="681524" cy="954134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7" name="Line 40"/>
          <p:cNvSpPr>
            <a:spLocks noChangeShapeType="1"/>
          </p:cNvSpPr>
          <p:nvPr/>
        </p:nvSpPr>
        <p:spPr bwMode="auto">
          <a:xfrm flipV="1">
            <a:off x="4310436" y="2919270"/>
            <a:ext cx="726959" cy="908699"/>
          </a:xfrm>
          <a:prstGeom prst="line">
            <a:avLst/>
          </a:prstGeom>
          <a:noFill/>
          <a:ln w="28575" cmpd="sng">
            <a:solidFill>
              <a:srgbClr val="FF0000"/>
            </a:solidFill>
            <a:prstDash val="dash"/>
            <a:round/>
          </a:ln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61416" y="411510"/>
            <a:ext cx="3587842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哪些图形是轴对称图形？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526" y="6071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 autoUpdateAnimBg="0"/>
      <p:bldP spid="73" grpId="0" animBg="1" autoUpdateAnimBg="0"/>
      <p:bldP spid="82" grpId="0" animBg="1" autoUpdateAnimBg="0"/>
      <p:bldP spid="89" grpId="0" animBg="1" autoUpdateAnimBg="0"/>
      <p:bldP spid="90" grpId="0" animBg="1" autoUpdateAnimBg="0"/>
      <p:bldP spid="91" grpId="0" animBg="1" autoUpdateAnimBg="0"/>
      <p:bldP spid="92" grpId="0" animBg="1" autoUpdateAnimBg="0"/>
      <p:bldP spid="95" grpId="0" animBg="1"/>
      <p:bldP spid="96" grpId="0" animBg="1" autoUpdateAnimBg="0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utoUpdateAnimBg="0"/>
      <p:bldP spid="112" grpId="0" animBg="1"/>
      <p:bldP spid="114" grpId="0" autoUpdateAnimBg="0"/>
      <p:bldP spid="116" grpId="0" autoUpdateAnimBg="0"/>
      <p:bldP spid="118" grpId="0" autoUpdateAnimBg="0"/>
      <p:bldP spid="120" grpId="0" autoUpdateAnimBg="0"/>
      <p:bldP spid="123" grpId="0" autoUpdateAnimBg="0"/>
      <p:bldP spid="124" grpId="0" animBg="1"/>
      <p:bldP spid="125" grpId="0" animBg="1"/>
      <p:bldP spid="126" grpId="0" animBg="1"/>
      <p:bldP spid="1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323528" y="669925"/>
            <a:ext cx="8496944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奥林匹克标志 是由皮埃尔·德·顾拜旦先生于1913年构思设计的，由《奥林匹克宪章》确定的，也被称为奥运五环标志，它是世界范围内最为人们广泛认知的奥林匹克运动会标志。环从左到右互相套接，上面是蓝、黑、红环，下面是黄、绿环。整个造形为一个底部小的规则梯形。五个不同颜色的圆环代表了参加现代奥林匹克运动会的五大洲——欧洲、非洲、美洲、亚洲、大洋洲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7800" y="3034030"/>
            <a:ext cx="3227070" cy="15716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74420" y="3423285"/>
            <a:ext cx="37141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你能说一说奥运五环中的5个圆环的位置是经过怎样的运动得到的吗？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323528" y="669925"/>
            <a:ext cx="84969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我们学过哪些图形运动的知识？这些图案用到了什么数学知识？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899454" y="1347614"/>
            <a:ext cx="2765112" cy="1615225"/>
            <a:chOff x="4658565" y="1577051"/>
            <a:chExt cx="2765112" cy="1615225"/>
          </a:xfrm>
        </p:grpSpPr>
        <p:sp>
          <p:nvSpPr>
            <p:cNvPr id="53" name="云形标注 82"/>
            <p:cNvSpPr>
              <a:spLocks noChangeArrowheads="1"/>
            </p:cNvSpPr>
            <p:nvPr/>
          </p:nvSpPr>
          <p:spPr bwMode="auto">
            <a:xfrm>
              <a:off x="4658565" y="1577051"/>
              <a:ext cx="2765112" cy="1615225"/>
            </a:xfrm>
            <a:prstGeom prst="cloudCallout">
              <a:avLst>
                <a:gd name="adj1" fmla="val 47852"/>
                <a:gd name="adj2" fmla="val 47301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983502" y="1782189"/>
              <a:ext cx="228993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哪些运动不改变图形的形状和大小？哪些运动只改变图形的大小，而不改变形状？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1" name="Picture 3" descr="E:\文件\上课课件\R6数下上课课件\人六数导学案(下)\HML24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703" y="1616697"/>
            <a:ext cx="3556297" cy="20633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"/>
          <p:cNvSpPr txBox="1">
            <a:spLocks noChangeArrowheads="1"/>
          </p:cNvSpPr>
          <p:nvPr/>
        </p:nvSpPr>
        <p:spPr bwMode="auto">
          <a:xfrm>
            <a:off x="1067485" y="3736699"/>
            <a:ext cx="602479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轴对称、平移、旋转、图形的放大与缩小。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53753" y="2702276"/>
            <a:ext cx="882898" cy="126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267744" y="627534"/>
            <a:ext cx="5112568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latin typeface="宋体" panose="02010600030101010101" pitchFamily="2" charset="-122"/>
              </a:rPr>
              <a:t>图形运动之间的异同点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1460680" y="1336350"/>
          <a:ext cx="6337738" cy="3251624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289471"/>
                <a:gridCol w="2443210"/>
                <a:gridCol w="2605057"/>
              </a:tblGrid>
              <a:tr h="9133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142485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91338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 vMerge="1">
                  <a:tcPr marL="68580" marR="68580" marT="0" marB="0"/>
                </a:tc>
              </a:tr>
            </a:tbl>
          </a:graphicData>
        </a:graphic>
      </p:graphicFrame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603556" y="1550663"/>
            <a:ext cx="1285884" cy="48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名称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1371696" y="2662109"/>
            <a:ext cx="2143140" cy="481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平移、旋转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487486" y="3596570"/>
            <a:ext cx="1239112" cy="9435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图形的放大、缩小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443991" y="1550663"/>
            <a:ext cx="1285884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不同点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5868144" y="1507049"/>
            <a:ext cx="1285884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相同点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2753404" y="2211709"/>
            <a:ext cx="2714644" cy="14003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不改变图形的形状和大小，只改变图形的位置。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2815582" y="3615293"/>
            <a:ext cx="2714644" cy="964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不改变图形的形状，只改变图形的大小。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5765200" y="2917511"/>
            <a:ext cx="1615112" cy="8986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都不改变图形的形状。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455983" y="405626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</a:rPr>
              <a:t>图形的平移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aphicFrame>
        <p:nvGraphicFramePr>
          <p:cNvPr id="55" name="表格 54"/>
          <p:cNvGraphicFramePr>
            <a:graphicFrameLocks noGrp="1"/>
          </p:cNvGraphicFramePr>
          <p:nvPr/>
        </p:nvGraphicFramePr>
        <p:xfrm>
          <a:off x="1199931" y="1525835"/>
          <a:ext cx="7429553" cy="2688663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2214578"/>
                <a:gridCol w="1879257"/>
                <a:gridCol w="1667859"/>
                <a:gridCol w="1667859"/>
              </a:tblGrid>
              <a:tr h="4105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2781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6" name="Text Box 14"/>
          <p:cNvSpPr txBox="1">
            <a:spLocks noChangeArrowheads="1"/>
          </p:cNvSpPr>
          <p:nvPr/>
        </p:nvSpPr>
        <p:spPr bwMode="auto">
          <a:xfrm>
            <a:off x="1771435" y="1491630"/>
            <a:ext cx="114300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意 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14"/>
          <p:cNvSpPr txBox="1">
            <a:spLocks noChangeArrowheads="1"/>
          </p:cNvSpPr>
          <p:nvPr/>
        </p:nvSpPr>
        <p:spPr bwMode="auto">
          <a:xfrm>
            <a:off x="3843137" y="1491630"/>
            <a:ext cx="114300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特 点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14"/>
          <p:cNvSpPr txBox="1">
            <a:spLocks noChangeArrowheads="1"/>
          </p:cNvSpPr>
          <p:nvPr/>
        </p:nvSpPr>
        <p:spPr bwMode="auto">
          <a:xfrm>
            <a:off x="5629087" y="1491630"/>
            <a:ext cx="114300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要 素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14"/>
          <p:cNvSpPr txBox="1">
            <a:spLocks noChangeArrowheads="1"/>
          </p:cNvSpPr>
          <p:nvPr/>
        </p:nvSpPr>
        <p:spPr bwMode="auto">
          <a:xfrm>
            <a:off x="7272161" y="1491630"/>
            <a:ext cx="1143008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画 法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14"/>
          <p:cNvSpPr txBox="1">
            <a:spLocks noChangeArrowheads="1"/>
          </p:cNvSpPr>
          <p:nvPr/>
        </p:nvSpPr>
        <p:spPr bwMode="auto">
          <a:xfrm>
            <a:off x="1473340" y="1917213"/>
            <a:ext cx="1933044" cy="230832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在同一平面内，将一个图形沿某个方向移动一定的距离，这样的运动叫做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图形的平移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14"/>
          <p:cNvSpPr txBox="1">
            <a:spLocks noChangeArrowheads="1"/>
          </p:cNvSpPr>
          <p:nvPr/>
        </p:nvSpPr>
        <p:spPr bwMode="auto">
          <a:xfrm>
            <a:off x="3563888" y="1923678"/>
            <a:ext cx="1677737" cy="193899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平移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不改变图形的大小和形状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，只是图形的位置发生变化。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 Box 4"/>
          <p:cNvSpPr txBox="1">
            <a:spLocks noChangeArrowheads="1"/>
          </p:cNvSpPr>
          <p:nvPr/>
        </p:nvSpPr>
        <p:spPr bwMode="auto">
          <a:xfrm>
            <a:off x="5259864" y="1923678"/>
            <a:ext cx="1797951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一是移动的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，二是移动的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距离</a:t>
            </a:r>
            <a:r>
              <a:rPr 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4"/>
          <p:cNvSpPr txBox="1">
            <a:spLocks noChangeArrowheads="1"/>
          </p:cNvSpPr>
          <p:nvPr/>
        </p:nvSpPr>
        <p:spPr bwMode="auto">
          <a:xfrm>
            <a:off x="7057815" y="1923678"/>
            <a:ext cx="1474625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要先确定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，再确定平移的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距离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11665" y="4299942"/>
            <a:ext cx="5984671" cy="707886"/>
            <a:chOff x="2051720" y="3956630"/>
            <a:chExt cx="5658907" cy="707886"/>
          </a:xfrm>
        </p:grpSpPr>
        <p:sp>
          <p:nvSpPr>
            <p:cNvPr id="18" name="矩形 17"/>
            <p:cNvSpPr/>
            <p:nvPr/>
          </p:nvSpPr>
          <p:spPr>
            <a:xfrm>
              <a:off x="5977460" y="3956789"/>
              <a:ext cx="173316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②平移的方向</a:t>
              </a:r>
              <a:endPara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051720" y="3956630"/>
              <a:ext cx="413702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图形平移两个关键点：①平移的距离</a:t>
              </a:r>
              <a:endPara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39850" y="998855"/>
            <a:ext cx="6927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同桌交流：回想平移的内容，试着完成下面的表格。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62" grpId="0"/>
      <p:bldP spid="66" grpId="0"/>
      <p:bldP spid="67" grpId="0"/>
      <p:bldP spid="68" grpId="0" autoUpdateAnimBg="0" uiExpand="1" build="p"/>
      <p:bldP spid="72" grpId="0" autoUpdateAnimBg="0" uiExpand="1" build="p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131840" y="487437"/>
            <a:ext cx="269616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图形的旋转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任意多边形 28"/>
          <p:cNvSpPr/>
          <p:nvPr>
            <p:custDataLst>
              <p:tags r:id="rId1"/>
            </p:custDataLst>
          </p:nvPr>
        </p:nvSpPr>
        <p:spPr bwMode="auto">
          <a:xfrm>
            <a:off x="500066" y="-216305"/>
            <a:ext cx="554037" cy="461665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2000" b="1" noProof="1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华康海报体W12"/>
            </a:endParaRPr>
          </a:p>
        </p:txBody>
      </p:sp>
      <p:graphicFrame>
        <p:nvGraphicFramePr>
          <p:cNvPr id="33" name="表格 32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22327" y="1656305"/>
          <a:ext cx="7429553" cy="2874651"/>
        </p:xfrm>
        <a:graphic>
          <a:graphicData uri="http://schemas.openxmlformats.org/drawingml/2006/table">
            <a:tbl>
              <a:tblPr/>
              <a:tblGrid>
                <a:gridCol w="2214578"/>
                <a:gridCol w="1939151"/>
                <a:gridCol w="1607965"/>
                <a:gridCol w="1667859"/>
              </a:tblGrid>
              <a:tr h="8572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1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01739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4" name="Text Box 14"/>
          <p:cNvSpPr txBox="1">
            <a:spLocks noChangeArrowheads="1"/>
          </p:cNvSpPr>
          <p:nvPr/>
        </p:nvSpPr>
        <p:spPr bwMode="auto">
          <a:xfrm>
            <a:off x="1396744" y="1870619"/>
            <a:ext cx="1143008" cy="53553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意 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4"/>
          <p:cNvSpPr txBox="1">
            <a:spLocks noChangeArrowheads="1"/>
          </p:cNvSpPr>
          <p:nvPr/>
        </p:nvSpPr>
        <p:spPr bwMode="auto">
          <a:xfrm>
            <a:off x="3468446" y="1870619"/>
            <a:ext cx="1143008" cy="5407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特 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14"/>
          <p:cNvSpPr txBox="1">
            <a:spLocks noChangeArrowheads="1"/>
          </p:cNvSpPr>
          <p:nvPr/>
        </p:nvSpPr>
        <p:spPr bwMode="auto">
          <a:xfrm>
            <a:off x="5254396" y="1870619"/>
            <a:ext cx="1143008" cy="53553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 素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14"/>
          <p:cNvSpPr txBox="1">
            <a:spLocks noChangeArrowheads="1"/>
          </p:cNvSpPr>
          <p:nvPr/>
        </p:nvSpPr>
        <p:spPr bwMode="auto">
          <a:xfrm>
            <a:off x="6897470" y="1870619"/>
            <a:ext cx="1143008" cy="5407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 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971600" y="2584999"/>
            <a:ext cx="2286016" cy="193899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在平面内，一个图形绕一点沿一定方向转动一定角度，这样的运动叫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图形的旋转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14"/>
          <p:cNvSpPr txBox="1">
            <a:spLocks noChangeArrowheads="1"/>
          </p:cNvSpPr>
          <p:nvPr/>
        </p:nvSpPr>
        <p:spPr bwMode="auto">
          <a:xfrm>
            <a:off x="3234038" y="2594551"/>
            <a:ext cx="1831693" cy="156966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不改变图形的形状和大小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。只是图形的位置发生改变。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5065731" y="2581798"/>
            <a:ext cx="1643074" cy="15696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一是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中心点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，二是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旋转方向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，三是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旋转角度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6780243" y="2513561"/>
            <a:ext cx="1643106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先弄清楚旋转的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，然后围绕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中心点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进行旋转。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3155" y="1092200"/>
            <a:ext cx="69272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同桌交流：回想旋转的内容，试着完成下面的表格。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 autoUpdateAnimBg="0" uiExpand="1" build="p"/>
      <p:bldP spid="41" grpId="0" autoUpdateAnimBg="0" uiExpand="1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3593061" y="631453"/>
            <a:ext cx="2419099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轴对称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67" name="表格 66"/>
          <p:cNvGraphicFramePr>
            <a:graphicFrameLocks noGrp="1"/>
          </p:cNvGraphicFramePr>
          <p:nvPr/>
        </p:nvGraphicFramePr>
        <p:xfrm>
          <a:off x="1250133" y="1606426"/>
          <a:ext cx="6643734" cy="2765524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3357586"/>
                <a:gridCol w="1571636"/>
                <a:gridCol w="1714512"/>
              </a:tblGrid>
              <a:tr h="8572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190826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8" name="Text Box 14"/>
          <p:cNvSpPr txBox="1">
            <a:spLocks noChangeArrowheads="1"/>
          </p:cNvSpPr>
          <p:nvPr/>
        </p:nvSpPr>
        <p:spPr bwMode="auto">
          <a:xfrm>
            <a:off x="2309354" y="1779662"/>
            <a:ext cx="1143008" cy="5407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意 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 Box 14"/>
          <p:cNvSpPr txBox="1">
            <a:spLocks noChangeArrowheads="1"/>
          </p:cNvSpPr>
          <p:nvPr/>
        </p:nvSpPr>
        <p:spPr bwMode="auto">
          <a:xfrm>
            <a:off x="4797144" y="1779662"/>
            <a:ext cx="1143008" cy="5407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特 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14"/>
          <p:cNvSpPr txBox="1">
            <a:spLocks noChangeArrowheads="1"/>
          </p:cNvSpPr>
          <p:nvPr/>
        </p:nvSpPr>
        <p:spPr bwMode="auto">
          <a:xfrm>
            <a:off x="6453328" y="1779662"/>
            <a:ext cx="1143008" cy="5407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 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14"/>
          <p:cNvSpPr txBox="1">
            <a:spLocks noChangeArrowheads="1"/>
          </p:cNvSpPr>
          <p:nvPr/>
        </p:nvSpPr>
        <p:spPr bwMode="auto">
          <a:xfrm>
            <a:off x="1321571" y="2463682"/>
            <a:ext cx="3429024" cy="193899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一个图形，如果沿一条直线对折，直线两边的部分能够完全重合，这样的图形叫做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轴对称图形。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折痕所在的这条直线叫做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对称轴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14"/>
          <p:cNvSpPr txBox="1">
            <a:spLocks noChangeArrowheads="1"/>
          </p:cNvSpPr>
          <p:nvPr/>
        </p:nvSpPr>
        <p:spPr bwMode="auto">
          <a:xfrm>
            <a:off x="4679156" y="2499742"/>
            <a:ext cx="1549027" cy="132343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对称轴两侧相对的</a:t>
            </a:r>
            <a:r>
              <a:rPr lang="zh-CN" altLang="en-US" sz="20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点到对称轴的距离相等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 Box 4"/>
          <p:cNvSpPr txBox="1">
            <a:spLocks noChangeArrowheads="1"/>
          </p:cNvSpPr>
          <p:nvPr/>
        </p:nvSpPr>
        <p:spPr bwMode="auto">
          <a:xfrm>
            <a:off x="6322231" y="2499742"/>
            <a:ext cx="1643074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先确定各对称点的位置，再连线。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8845" y="1092200"/>
            <a:ext cx="7802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举手回答：轴对称图形的意义、特点和画法分别是什么？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69" grpId="0"/>
      <p:bldP spid="70" grpId="0"/>
      <p:bldP spid="72" grpId="0"/>
      <p:bldP spid="73" grpId="0"/>
      <p:bldP spid="75" grpId="0" autoUpdateAnimBg="0" uiExpand="1" build="p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12"/>
          <p:cNvSpPr txBox="1">
            <a:spLocks noChangeArrowheads="1"/>
          </p:cNvSpPr>
          <p:nvPr/>
        </p:nvSpPr>
        <p:spPr bwMode="auto">
          <a:xfrm>
            <a:off x="2558461" y="380370"/>
            <a:ext cx="455525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常见图形的对称轴数量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45" name="Group 2"/>
          <p:cNvGraphicFramePr>
            <a:graphicFrameLocks noGrp="1"/>
          </p:cNvGraphicFramePr>
          <p:nvPr/>
        </p:nvGraphicFramePr>
        <p:xfrm>
          <a:off x="755576" y="882438"/>
          <a:ext cx="7494202" cy="3633528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909279"/>
                <a:gridCol w="1829351"/>
                <a:gridCol w="1943100"/>
                <a:gridCol w="1812472"/>
              </a:tblGrid>
              <a:tr h="5397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图形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对称轴数量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图形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对称轴数量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  <a:tr h="517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线段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等腰梯形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角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圆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等腰三角形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环形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等边三角形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扇形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endParaRPr lang="zh-CN" altLang="en-US" sz="20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  <a:tr h="49916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长方形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半圆</a:t>
                      </a: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endParaRPr lang="zh-CN" altLang="en-US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46" name="矩形 45"/>
          <p:cNvSpPr/>
          <p:nvPr/>
        </p:nvSpPr>
        <p:spPr>
          <a:xfrm>
            <a:off x="3253225" y="1421294"/>
            <a:ext cx="6815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09999"/>
              </a:buClr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269255" y="3009258"/>
            <a:ext cx="649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09999"/>
              </a:buClr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269255" y="3507854"/>
            <a:ext cx="649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09999"/>
              </a:buClr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269255" y="4011910"/>
            <a:ext cx="649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09999"/>
              </a:buClr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877834" y="1959880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09999"/>
              </a:buClr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无数条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154441" y="4011910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1" hangingPunct="1">
              <a:spcBef>
                <a:spcPct val="20000"/>
              </a:spcBef>
              <a:buClr>
                <a:schemeClr val="hlink"/>
              </a:buClr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112974" y="4011910"/>
            <a:ext cx="8034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1" hangingPunct="1">
              <a:spcBef>
                <a:spcPct val="20000"/>
              </a:spcBef>
              <a:buClr>
                <a:schemeClr val="hlink"/>
              </a:buCl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菱形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253225" y="1967741"/>
            <a:ext cx="6815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09999"/>
              </a:buClr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253225" y="2492864"/>
            <a:ext cx="6815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09999"/>
              </a:buClr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094552" y="1459814"/>
            <a:ext cx="6815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09999"/>
              </a:buClr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877834" y="2461048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09999"/>
              </a:buClr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无数条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094552" y="3031450"/>
            <a:ext cx="6815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09999"/>
              </a:buClr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094552" y="3507854"/>
            <a:ext cx="6815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09999"/>
              </a:buClr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110582" y="4011910"/>
            <a:ext cx="6495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20000"/>
              </a:spcBef>
              <a:buClr>
                <a:srgbClr val="009999"/>
              </a:buClr>
            </a:pP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12"/>
          <p:cNvSpPr txBox="1">
            <a:spLocks noChangeArrowheads="1"/>
          </p:cNvSpPr>
          <p:nvPr/>
        </p:nvSpPr>
        <p:spPr bwMode="auto">
          <a:xfrm>
            <a:off x="2555776" y="525219"/>
            <a:ext cx="486821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prstClr val="black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</a:rPr>
              <a:t>图形的放大与缩小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40" name="表格 39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428728" y="1137582"/>
          <a:ext cx="6929486" cy="3234368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2357454"/>
                <a:gridCol w="2143140"/>
                <a:gridCol w="2428892"/>
              </a:tblGrid>
              <a:tr h="8572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  <a:tr h="237711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50" kern="100" dirty="0">
                        <a:latin typeface="Calibri" panose="020F0502020204030204"/>
                        <a:ea typeface="宋体" panose="02010600030101010101" pitchFamily="2" charset="-122"/>
                        <a:cs typeface="Times New Roman" panose="02020603050405020304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2143108" y="1304067"/>
            <a:ext cx="1143008" cy="5407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意 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14"/>
          <p:cNvSpPr txBox="1">
            <a:spLocks noChangeArrowheads="1"/>
          </p:cNvSpPr>
          <p:nvPr/>
        </p:nvSpPr>
        <p:spPr bwMode="auto">
          <a:xfrm>
            <a:off x="4286248" y="1304067"/>
            <a:ext cx="1143008" cy="5407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特 点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14"/>
          <p:cNvSpPr txBox="1">
            <a:spLocks noChangeArrowheads="1"/>
          </p:cNvSpPr>
          <p:nvPr/>
        </p:nvSpPr>
        <p:spPr bwMode="auto">
          <a:xfrm>
            <a:off x="6643702" y="1304067"/>
            <a:ext cx="1143008" cy="54072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 法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14"/>
          <p:cNvSpPr txBox="1">
            <a:spLocks noChangeArrowheads="1"/>
          </p:cNvSpPr>
          <p:nvPr/>
        </p:nvSpPr>
        <p:spPr bwMode="auto">
          <a:xfrm>
            <a:off x="1360805" y="2208879"/>
            <a:ext cx="2500330" cy="1200329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按一定比例，将一个图形放大或缩小，叫做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图形的缩放。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14"/>
          <p:cNvSpPr txBox="1">
            <a:spLocks noChangeArrowheads="1"/>
          </p:cNvSpPr>
          <p:nvPr/>
        </p:nvSpPr>
        <p:spPr bwMode="auto">
          <a:xfrm>
            <a:off x="3761977" y="2208879"/>
            <a:ext cx="2262987" cy="83099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：比值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，如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3∶1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4"/>
          <p:cNvSpPr txBox="1">
            <a:spLocks noChangeArrowheads="1"/>
          </p:cNvSpPr>
          <p:nvPr/>
        </p:nvSpPr>
        <p:spPr bwMode="auto">
          <a:xfrm>
            <a:off x="5890620" y="2160512"/>
            <a:ext cx="2503313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看比例，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放大还是缩小。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算出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放大或缩小后图形对应的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边长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出图形。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4"/>
          <p:cNvSpPr txBox="1">
            <a:spLocks noChangeArrowheads="1"/>
          </p:cNvSpPr>
          <p:nvPr/>
        </p:nvSpPr>
        <p:spPr bwMode="auto">
          <a:xfrm>
            <a:off x="3729774" y="3228915"/>
            <a:ext cx="2259471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缩小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：比值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小于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，如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1∶2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 autoUpdateAnimBg="0" build="p"/>
      <p:bldP spid="47" grpId="0" autoUpdateAnimBg="0" build="p"/>
    </p:bldLst>
  </p:timing>
</p:sld>
</file>

<file path=ppt/tags/tag1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2.xml><?xml version="1.0" encoding="utf-8"?>
<p:tagLst xmlns:p="http://schemas.openxmlformats.org/presentationml/2006/main">
  <p:tag name="KSO_WM_UNIT_TABLE_BEAUTIFY" val="smartTable{92cc2a6c-4ea9-4283-ab8d-edd7f1075766}"/>
</p:tagLst>
</file>

<file path=ppt/tags/tag3.xml><?xml version="1.0" encoding="utf-8"?>
<p:tagLst xmlns:p="http://schemas.openxmlformats.org/presentationml/2006/main">
  <p:tag name="KSO_WM_UNIT_TABLE_BEAUTIFY" val="smartTable{5ecc0426-3d81-43b1-8225-7ede03cfd092}"/>
</p:tagLst>
</file>

<file path=ppt/tags/tag4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5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1295</Words>
  <Application>WPS 演示</Application>
  <PresentationFormat>全屏显示(16:9)</PresentationFormat>
  <Paragraphs>249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黑体</vt:lpstr>
      <vt:lpstr>等线</vt:lpstr>
      <vt:lpstr>楷体</vt:lpstr>
      <vt:lpstr>Calibri</vt:lpstr>
      <vt:lpstr>Times New Roman</vt:lpstr>
      <vt:lpstr>华康海报体W12</vt:lpstr>
      <vt:lpstr>Calibri</vt:lpstr>
      <vt:lpstr>微软雅黑</vt:lpstr>
      <vt:lpstr>Arial Unicode MS</vt:lpstr>
      <vt:lpstr>Segoe Print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49</cp:revision>
  <dcterms:created xsi:type="dcterms:W3CDTF">2018-09-11T05:46:00Z</dcterms:created>
  <dcterms:modified xsi:type="dcterms:W3CDTF">2023-10-10T01:50:53Z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DCC2E616C9114469AC4A97CC2C64E62B_12</vt:lpwstr>
  </property>
</Properties>
</file>