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5" r:id="rId3"/>
    <p:sldId id="279" r:id="rId4"/>
    <p:sldId id="281" r:id="rId5"/>
    <p:sldId id="306" r:id="rId6"/>
    <p:sldId id="282" r:id="rId7"/>
    <p:sldId id="283" r:id="rId9"/>
    <p:sldId id="301" r:id="rId10"/>
    <p:sldId id="286" r:id="rId11"/>
    <p:sldId id="302" r:id="rId12"/>
    <p:sldId id="303" r:id="rId13"/>
    <p:sldId id="285" r:id="rId14"/>
    <p:sldId id="287" r:id="rId15"/>
    <p:sldId id="304" r:id="rId16"/>
    <p:sldId id="288" r:id="rId17"/>
    <p:sldId id="289" r:id="rId18"/>
    <p:sldId id="290" r:id="rId19"/>
    <p:sldId id="291" r:id="rId20"/>
    <p:sldId id="298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9966"/>
    <a:srgbClr val="0000FF"/>
    <a:srgbClr val="CCFF99"/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7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78320-088A-411A-8AEE-D428ADE2F7B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1642B-92DA-40D6-883D-7D58A5E8B7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3072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30723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indent="0" algn="r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7.png"/><Relationship Id="rId14" Type="http://schemas.openxmlformats.org/officeDocument/2006/relationships/image" Target="../media/image1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4" name="TextBox 9"/>
          <p:cNvSpPr txBox="1"/>
          <p:nvPr userDrawn="1"/>
        </p:nvSpPr>
        <p:spPr>
          <a:xfrm>
            <a:off x="6156176" y="10342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3.xml"/><Relationship Id="rId6" Type="http://schemas.microsoft.com/office/2007/relationships/hdphoto" Target="../media/image31.wdp"/><Relationship Id="rId5" Type="http://schemas.openxmlformats.org/officeDocument/2006/relationships/image" Target="../media/image30.png"/><Relationship Id="rId4" Type="http://schemas.microsoft.com/office/2007/relationships/hdphoto" Target="../media/image29.wdp"/><Relationship Id="rId3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3.xml"/><Relationship Id="rId6" Type="http://schemas.openxmlformats.org/officeDocument/2006/relationships/audio" Target="../media/audio3.wav"/><Relationship Id="rId5" Type="http://schemas.openxmlformats.org/officeDocument/2006/relationships/tags" Target="../tags/tag1.xml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openxmlformats.org/officeDocument/2006/relationships/image" Target="../media/image33.GIF"/><Relationship Id="rId1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audio" Target="../media/audio1.wav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27784" y="1990300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圆锥的认识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115616" y="1419622"/>
            <a:ext cx="2822575" cy="3152775"/>
            <a:chOff x="1029345" y="699542"/>
            <a:chExt cx="2822575" cy="3152775"/>
          </a:xfrm>
        </p:grpSpPr>
        <p:grpSp>
          <p:nvGrpSpPr>
            <p:cNvPr id="2" name="Group 56"/>
            <p:cNvGrpSpPr/>
            <p:nvPr/>
          </p:nvGrpSpPr>
          <p:grpSpPr bwMode="auto">
            <a:xfrm>
              <a:off x="1029345" y="699542"/>
              <a:ext cx="2822575" cy="3152775"/>
              <a:chOff x="1194" y="1645"/>
              <a:chExt cx="1778" cy="1986"/>
            </a:xfrm>
          </p:grpSpPr>
          <p:grpSp>
            <p:nvGrpSpPr>
              <p:cNvPr id="3" name="Group 55"/>
              <p:cNvGrpSpPr/>
              <p:nvPr/>
            </p:nvGrpSpPr>
            <p:grpSpPr bwMode="auto">
              <a:xfrm>
                <a:off x="1202" y="1645"/>
                <a:ext cx="1572" cy="1890"/>
                <a:chOff x="1202" y="1645"/>
                <a:chExt cx="1572" cy="1890"/>
              </a:xfrm>
            </p:grpSpPr>
            <p:grpSp>
              <p:nvGrpSpPr>
                <p:cNvPr id="5" name="Group 48"/>
                <p:cNvGrpSpPr/>
                <p:nvPr/>
              </p:nvGrpSpPr>
              <p:grpSpPr bwMode="auto">
                <a:xfrm>
                  <a:off x="1202" y="1645"/>
                  <a:ext cx="1572" cy="1695"/>
                  <a:chOff x="2088" y="1344"/>
                  <a:chExt cx="1572" cy="1695"/>
                </a:xfrm>
              </p:grpSpPr>
              <p:sp>
                <p:nvSpPr>
                  <p:cNvPr id="7" name="Line 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088" y="1344"/>
                    <a:ext cx="792" cy="1689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8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2875" y="1362"/>
                    <a:ext cx="785" cy="1677"/>
                  </a:xfrm>
                  <a:prstGeom prst="line">
                    <a:avLst/>
                  </a:prstGeom>
                  <a:noFill/>
                  <a:ln w="28575">
                    <a:solidFill>
                      <a:srgbClr val="00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 sz="20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6" name="Oval 9"/>
                <p:cNvSpPr>
                  <a:spLocks noChangeArrowheads="1"/>
                </p:cNvSpPr>
                <p:nvPr/>
              </p:nvSpPr>
              <p:spPr bwMode="auto">
                <a:xfrm>
                  <a:off x="1215" y="3133"/>
                  <a:ext cx="1542" cy="402"/>
                </a:xfrm>
                <a:prstGeom prst="ellipse">
                  <a:avLst/>
                </a:prstGeom>
                <a:solidFill>
                  <a:srgbClr val="FFFFFF"/>
                </a:solidFill>
                <a:ln w="12700">
                  <a:solidFill>
                    <a:srgbClr val="333300"/>
                  </a:solidFill>
                  <a:prstDash val="dash"/>
                  <a:round/>
                </a:ln>
              </p:spPr>
              <p:txBody>
                <a:bodyPr/>
                <a:lstStyle/>
                <a:p>
                  <a:pPr algn="ctr" eaLnBrk="1" hangingPunct="1"/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4" name="Picture 5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194" y="3313"/>
                <a:ext cx="1778" cy="31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9" name="Oval 13"/>
            <p:cNvSpPr>
              <a:spLocks noChangeArrowheads="1"/>
            </p:cNvSpPr>
            <p:nvPr/>
          </p:nvSpPr>
          <p:spPr bwMode="auto">
            <a:xfrm>
              <a:off x="1049971" y="3075806"/>
              <a:ext cx="2447925" cy="617538"/>
            </a:xfrm>
            <a:prstGeom prst="ellipse">
              <a:avLst/>
            </a:prstGeom>
            <a:solidFill>
              <a:srgbClr val="00B0F0"/>
            </a:solidFill>
            <a:ln w="12700">
              <a:solidFill>
                <a:srgbClr val="333300"/>
              </a:solidFill>
              <a:prstDash val="sysDot"/>
              <a:round/>
            </a:ln>
          </p:spPr>
          <p:txBody>
            <a:bodyPr/>
            <a:lstStyle/>
            <a:p>
              <a:pPr algn="ctr"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18"/>
            <p:cNvSpPr txBox="1">
              <a:spLocks noChangeArrowheads="1"/>
            </p:cNvSpPr>
            <p:nvPr/>
          </p:nvSpPr>
          <p:spPr bwMode="auto">
            <a:xfrm>
              <a:off x="1757471" y="3147814"/>
              <a:ext cx="1081087" cy="523220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6155"/>
          <p:cNvSpPr txBox="1">
            <a:spLocks noChangeArrowheads="1"/>
          </p:cNvSpPr>
          <p:nvPr/>
        </p:nvSpPr>
        <p:spPr bwMode="auto">
          <a:xfrm>
            <a:off x="827584" y="627815"/>
            <a:ext cx="5789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谁知道圆锥的高在哪里？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>
            <a:stCxn id="8" idx="0"/>
          </p:cNvCxnSpPr>
          <p:nvPr/>
        </p:nvCxnSpPr>
        <p:spPr>
          <a:xfrm>
            <a:off x="2377679" y="1448197"/>
            <a:ext cx="1214414" cy="26193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3071230" y="2643758"/>
            <a:ext cx="57194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2366210" y="1427643"/>
            <a:ext cx="0" cy="265507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2345905" y="2779316"/>
            <a:ext cx="571945" cy="504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8"/>
          <p:cNvSpPr txBox="1">
            <a:spLocks noChangeArrowheads="1"/>
          </p:cNvSpPr>
          <p:nvPr/>
        </p:nvSpPr>
        <p:spPr bwMode="auto">
          <a:xfrm>
            <a:off x="3115909" y="2547227"/>
            <a:ext cx="1080120" cy="504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母线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8"/>
          <p:cNvSpPr txBox="1">
            <a:spLocks noChangeArrowheads="1"/>
          </p:cNvSpPr>
          <p:nvPr/>
        </p:nvSpPr>
        <p:spPr bwMode="auto">
          <a:xfrm>
            <a:off x="2401853" y="2831794"/>
            <a:ext cx="522358" cy="5043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8"/>
          <p:cNvSpPr txBox="1">
            <a:spLocks noChangeArrowheads="1"/>
          </p:cNvSpPr>
          <p:nvPr/>
        </p:nvSpPr>
        <p:spPr bwMode="auto">
          <a:xfrm>
            <a:off x="4777593" y="1680143"/>
            <a:ext cx="3678126" cy="10525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从圆锥的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顶点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到底面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的距离是圆锥的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053117" y="664480"/>
            <a:ext cx="1107289" cy="3522894"/>
            <a:chOff x="2053117" y="664480"/>
            <a:chExt cx="1107289" cy="3522894"/>
          </a:xfrm>
        </p:grpSpPr>
        <p:sp>
          <p:nvSpPr>
            <p:cNvPr id="46" name="Text Box 46"/>
            <p:cNvSpPr txBox="1">
              <a:spLocks noChangeArrowheads="1"/>
            </p:cNvSpPr>
            <p:nvPr/>
          </p:nvSpPr>
          <p:spPr bwMode="auto">
            <a:xfrm>
              <a:off x="2197942" y="3787264"/>
              <a:ext cx="576262" cy="400110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O</a:t>
              </a:r>
              <a:endParaRPr lang="zh-CN" altLang="en-US" sz="2000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60"/>
            <p:cNvSpPr txBox="1">
              <a:spLocks noChangeArrowheads="1"/>
            </p:cNvSpPr>
            <p:nvPr/>
          </p:nvSpPr>
          <p:spPr bwMode="auto">
            <a:xfrm>
              <a:off x="2053117" y="664480"/>
              <a:ext cx="571504" cy="1015663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en-US" altLang="zh-CN" sz="6000" b="1" dirty="0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Rectangle 78"/>
            <p:cNvSpPr>
              <a:spLocks noChangeArrowheads="1"/>
            </p:cNvSpPr>
            <p:nvPr/>
          </p:nvSpPr>
          <p:spPr bwMode="auto">
            <a:xfrm>
              <a:off x="2088836" y="1005892"/>
              <a:ext cx="1071570" cy="400110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顶点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Text Box 8"/>
          <p:cNvSpPr txBox="1">
            <a:spLocks noChangeArrowheads="1"/>
          </p:cNvSpPr>
          <p:nvPr/>
        </p:nvSpPr>
        <p:spPr bwMode="auto">
          <a:xfrm>
            <a:off x="4788024" y="595272"/>
            <a:ext cx="2952328" cy="5730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有几条高？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5046733" y="3088067"/>
            <a:ext cx="2842708" cy="1092565"/>
            <a:chOff x="5004048" y="2415289"/>
            <a:chExt cx="2842708" cy="1092565"/>
          </a:xfrm>
        </p:grpSpPr>
        <p:sp>
          <p:nvSpPr>
            <p:cNvPr id="52" name="云形标注 68"/>
            <p:cNvSpPr/>
            <p:nvPr/>
          </p:nvSpPr>
          <p:spPr>
            <a:xfrm>
              <a:off x="5004048" y="2415289"/>
              <a:ext cx="2842708" cy="1092565"/>
            </a:xfrm>
            <a:prstGeom prst="cloudCallout">
              <a:avLst>
                <a:gd name="adj1" fmla="val -76179"/>
                <a:gd name="adj2" fmla="val 34105"/>
              </a:avLst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Rectangle 83"/>
            <p:cNvSpPr>
              <a:spLocks noChangeArrowheads="1"/>
            </p:cNvSpPr>
            <p:nvPr/>
          </p:nvSpPr>
          <p:spPr bwMode="auto">
            <a:xfrm>
              <a:off x="5220072" y="2571750"/>
              <a:ext cx="2401294" cy="646331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圆锥只有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条高。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20" grpId="0" autoUpdateAnimBg="0"/>
      <p:bldP spid="43" grpId="0" animBg="1" autoUpdateAnimBg="0"/>
      <p:bldP spid="44" grpId="0" animBg="1" autoUpdateAnimBg="0"/>
      <p:bldP spid="45" grpId="0" animBg="1" autoUpdateAnimBg="0"/>
      <p:bldP spid="50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 Box 5"/>
          <p:cNvSpPr txBox="1">
            <a:spLocks noChangeArrowheads="1"/>
          </p:cNvSpPr>
          <p:nvPr/>
        </p:nvSpPr>
        <p:spPr bwMode="auto">
          <a:xfrm>
            <a:off x="755081" y="527911"/>
            <a:ext cx="6913263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动手量一量圆锥的高并说一说你的想法。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8" name="Picture 3" descr="C:\Users\Administrator\Desktop\图片1_副本.png"/>
          <p:cNvPicPr>
            <a:picLocks noChangeAspect="1" noChangeArrowheads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6634" t="79501"/>
          <a:stretch>
            <a:fillRect/>
          </a:stretch>
        </p:blipFill>
        <p:spPr bwMode="auto">
          <a:xfrm>
            <a:off x="1102750" y="3624116"/>
            <a:ext cx="2515760" cy="664931"/>
          </a:xfrm>
          <a:prstGeom prst="rect">
            <a:avLst/>
          </a:prstGeom>
          <a:noFill/>
        </p:spPr>
      </p:pic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4716016" y="1419622"/>
            <a:ext cx="3911231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先把圆锥的底面放平。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5"/>
          <p:cNvSpPr txBox="1">
            <a:spLocks noChangeArrowheads="1"/>
          </p:cNvSpPr>
          <p:nvPr/>
        </p:nvSpPr>
        <p:spPr bwMode="auto">
          <a:xfrm>
            <a:off x="4716016" y="2008984"/>
            <a:ext cx="426070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一块三角板水平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的放在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圆锥顶端。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5"/>
          <p:cNvSpPr txBox="1">
            <a:spLocks noChangeArrowheads="1"/>
          </p:cNvSpPr>
          <p:nvPr/>
        </p:nvSpPr>
        <p:spPr bwMode="auto">
          <a:xfrm>
            <a:off x="4716016" y="2973397"/>
            <a:ext cx="426070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应另一块三角板竖直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出三角板与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之间的距离。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7618" y="990260"/>
            <a:ext cx="2697522" cy="3218432"/>
            <a:chOff x="1238223" y="772826"/>
            <a:chExt cx="3516158" cy="3719956"/>
          </a:xfrm>
        </p:grpSpPr>
        <p:grpSp>
          <p:nvGrpSpPr>
            <p:cNvPr id="53" name="组合 71"/>
            <p:cNvGrpSpPr/>
            <p:nvPr/>
          </p:nvGrpSpPr>
          <p:grpSpPr>
            <a:xfrm>
              <a:off x="2288337" y="2663986"/>
              <a:ext cx="1607355" cy="1828796"/>
              <a:chOff x="963596" y="2987672"/>
              <a:chExt cx="2822575" cy="3152775"/>
            </a:xfrm>
          </p:grpSpPr>
          <p:grpSp>
            <p:nvGrpSpPr>
              <p:cNvPr id="56" name="Group 56"/>
              <p:cNvGrpSpPr/>
              <p:nvPr/>
            </p:nvGrpSpPr>
            <p:grpSpPr bwMode="auto">
              <a:xfrm>
                <a:off x="963596" y="2987672"/>
                <a:ext cx="2822575" cy="3152775"/>
                <a:chOff x="1194" y="1645"/>
                <a:chExt cx="1778" cy="1986"/>
              </a:xfrm>
            </p:grpSpPr>
            <p:grpSp>
              <p:nvGrpSpPr>
                <p:cNvPr id="82" name="Group 55"/>
                <p:cNvGrpSpPr/>
                <p:nvPr/>
              </p:nvGrpSpPr>
              <p:grpSpPr bwMode="auto">
                <a:xfrm>
                  <a:off x="1202" y="1645"/>
                  <a:ext cx="1572" cy="1890"/>
                  <a:chOff x="1202" y="1645"/>
                  <a:chExt cx="1572" cy="1890"/>
                </a:xfrm>
              </p:grpSpPr>
              <p:grpSp>
                <p:nvGrpSpPr>
                  <p:cNvPr id="87" name="Group 48"/>
                  <p:cNvGrpSpPr/>
                  <p:nvPr/>
                </p:nvGrpSpPr>
                <p:grpSpPr bwMode="auto">
                  <a:xfrm>
                    <a:off x="1202" y="1645"/>
                    <a:ext cx="1572" cy="1695"/>
                    <a:chOff x="2088" y="1344"/>
                    <a:chExt cx="1572" cy="1695"/>
                  </a:xfrm>
                </p:grpSpPr>
                <p:sp>
                  <p:nvSpPr>
                    <p:cNvPr id="89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1344"/>
                      <a:ext cx="792" cy="168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35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90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75" y="1362"/>
                      <a:ext cx="785" cy="16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35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sp>
                <p:nvSpPr>
                  <p:cNvPr id="88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zh-CN" altLang="en-US" sz="1350">
                      <a:solidFill>
                        <a:srgbClr val="000000"/>
                      </a:solidFill>
                    </a:endParaRPr>
                  </a:p>
                </p:txBody>
              </p:sp>
            </p:grpSp>
            <p:pic>
              <p:nvPicPr>
                <p:cNvPr id="86" name="Picture 53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9" name="Oval 13"/>
              <p:cNvSpPr>
                <a:spLocks noChangeArrowheads="1"/>
              </p:cNvSpPr>
              <p:nvPr/>
            </p:nvSpPr>
            <p:spPr bwMode="auto">
              <a:xfrm>
                <a:off x="998521" y="5351459"/>
                <a:ext cx="2447925" cy="61753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5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62" name="AutoShape 79"/>
            <p:cNvSpPr>
              <a:spLocks noChangeArrowheads="1"/>
            </p:cNvSpPr>
            <p:nvPr/>
          </p:nvSpPr>
          <p:spPr bwMode="auto">
            <a:xfrm>
              <a:off x="1238223" y="772826"/>
              <a:ext cx="3516158" cy="366260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0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47" y="10905"/>
                  </a:moveTo>
                  <a:cubicBezTo>
                    <a:pt x="10832" y="10912"/>
                    <a:pt x="10816" y="10915"/>
                    <a:pt x="10800" y="10916"/>
                  </a:cubicBezTo>
                  <a:cubicBezTo>
                    <a:pt x="10783" y="10916"/>
                    <a:pt x="10767" y="10912"/>
                    <a:pt x="10752" y="10905"/>
                  </a:cubicBezTo>
                  <a:lnTo>
                    <a:pt x="6344" y="20638"/>
                  </a:lnTo>
                  <a:cubicBezTo>
                    <a:pt x="7744" y="21272"/>
                    <a:pt x="9263" y="21600"/>
                    <a:pt x="10800" y="21600"/>
                  </a:cubicBezTo>
                  <a:cubicBezTo>
                    <a:pt x="12336" y="21599"/>
                    <a:pt x="13855" y="21272"/>
                    <a:pt x="15255" y="20638"/>
                  </a:cubicBezTo>
                  <a:lnTo>
                    <a:pt x="10847" y="10905"/>
                  </a:lnTo>
                  <a:close/>
                </a:path>
              </a:pathLst>
            </a:custGeom>
            <a:solidFill>
              <a:srgbClr val="FF0000">
                <a:alpha val="18000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81" name="Picture 3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08476" y="2187927"/>
            <a:ext cx="1052786" cy="1884150"/>
          </a:xfrm>
          <a:prstGeom prst="rect">
            <a:avLst/>
          </a:prstGeom>
          <a:noFill/>
        </p:spPr>
      </p:pic>
      <p:pic>
        <p:nvPicPr>
          <p:cNvPr id="160" name="Picture 3"/>
          <p:cNvPicPr>
            <a:picLocks noChangeAspect="1" noChangeArrowheads="1"/>
          </p:cNvPicPr>
          <p:nvPr/>
        </p:nvPicPr>
        <p:blipFill>
          <a:blip r:embed="rId5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3577" y="1289788"/>
            <a:ext cx="1339351" cy="1319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7" descr="圆锥的旋转12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35896" y="1526550"/>
            <a:ext cx="288607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69"/>
          <p:cNvSpPr txBox="1">
            <a:spLocks noChangeArrowheads="1"/>
          </p:cNvSpPr>
          <p:nvPr/>
        </p:nvSpPr>
        <p:spPr bwMode="auto">
          <a:xfrm>
            <a:off x="539552" y="732641"/>
            <a:ext cx="8378460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把一张直角三角形的硬纸贴在木棒上，快速转动木棒，看看转出来的是什么形状。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5" name="Picture 7" descr="圆锥的旋转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15682" y="1503180"/>
            <a:ext cx="280831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右箭头 27"/>
          <p:cNvSpPr/>
          <p:nvPr/>
        </p:nvSpPr>
        <p:spPr>
          <a:xfrm>
            <a:off x="2707202" y="2882732"/>
            <a:ext cx="1071570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896644" y="1670566"/>
            <a:ext cx="2773009" cy="2640926"/>
            <a:chOff x="5471704" y="1343834"/>
            <a:chExt cx="2773009" cy="2640926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6767" y="2366689"/>
              <a:ext cx="1207946" cy="1618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文本框 8"/>
            <p:cNvSpPr txBox="1"/>
            <p:nvPr/>
          </p:nvSpPr>
          <p:spPr>
            <a:xfrm>
              <a:off x="5508421" y="1487133"/>
              <a:ext cx="15049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转起来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像一个圆锥。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云形标注 12"/>
            <p:cNvSpPr/>
            <p:nvPr/>
          </p:nvSpPr>
          <p:spPr>
            <a:xfrm>
              <a:off x="5471704" y="1343834"/>
              <a:ext cx="1504924" cy="972443"/>
            </a:xfrm>
            <a:prstGeom prst="cloudCallout">
              <a:avLst>
                <a:gd name="adj1" fmla="val 58806"/>
                <a:gd name="adj2" fmla="val 60430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9"/>
          <p:cNvSpPr txBox="1">
            <a:spLocks noChangeArrowheads="1"/>
          </p:cNvSpPr>
          <p:nvPr/>
        </p:nvSpPr>
        <p:spPr bwMode="auto">
          <a:xfrm>
            <a:off x="683568" y="680378"/>
            <a:ext cx="7776864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有没有转成这个形状的？说一说你发现了什么？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691680" y="1563638"/>
            <a:ext cx="2106307" cy="2655073"/>
            <a:chOff x="1297509" y="1451594"/>
            <a:chExt cx="2106307" cy="2655073"/>
          </a:xfrm>
        </p:grpSpPr>
        <p:cxnSp>
          <p:nvCxnSpPr>
            <p:cNvPr id="5" name="直接连接符 4"/>
            <p:cNvCxnSpPr/>
            <p:nvPr/>
          </p:nvCxnSpPr>
          <p:spPr>
            <a:xfrm flipH="1">
              <a:off x="2355794" y="1451594"/>
              <a:ext cx="0" cy="2655073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直角三角形 8"/>
            <p:cNvSpPr/>
            <p:nvPr/>
          </p:nvSpPr>
          <p:spPr>
            <a:xfrm rot="19571427" flipH="1">
              <a:off x="1826985" y="1581941"/>
              <a:ext cx="1072956" cy="1609435"/>
            </a:xfrm>
            <a:prstGeom prst="rtTriangle">
              <a:avLst/>
            </a:prstGeom>
            <a:gradFill flip="none" rotWithShape="1">
              <a:gsLst>
                <a:gs pos="0">
                  <a:srgbClr val="0000FF">
                    <a:tint val="66000"/>
                    <a:satMod val="160000"/>
                  </a:srgbClr>
                </a:gs>
                <a:gs pos="50000">
                  <a:srgbClr val="0000FF">
                    <a:tint val="44500"/>
                    <a:satMod val="160000"/>
                  </a:srgbClr>
                </a:gs>
                <a:gs pos="100000">
                  <a:srgbClr val="0000FF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直角三角形 5"/>
            <p:cNvSpPr/>
            <p:nvPr/>
          </p:nvSpPr>
          <p:spPr>
            <a:xfrm rot="2028573">
              <a:off x="1835696" y="1581942"/>
              <a:ext cx="1072956" cy="1609435"/>
            </a:xfrm>
            <a:prstGeom prst="rtTriangle">
              <a:avLst/>
            </a:prstGeom>
            <a:gradFill flip="none" rotWithShape="1">
              <a:gsLst>
                <a:gs pos="0">
                  <a:srgbClr val="0000FF">
                    <a:tint val="66000"/>
                    <a:satMod val="160000"/>
                  </a:srgbClr>
                </a:gs>
                <a:gs pos="50000">
                  <a:srgbClr val="0000FF">
                    <a:tint val="44500"/>
                    <a:satMod val="160000"/>
                  </a:srgbClr>
                </a:gs>
                <a:gs pos="100000">
                  <a:srgbClr val="0000FF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弧形 13"/>
            <p:cNvSpPr/>
            <p:nvPr/>
          </p:nvSpPr>
          <p:spPr>
            <a:xfrm>
              <a:off x="1297509" y="1931699"/>
              <a:ext cx="2106307" cy="1053831"/>
            </a:xfrm>
            <a:prstGeom prst="arc">
              <a:avLst>
                <a:gd name="adj1" fmla="val 1039014"/>
                <a:gd name="adj2" fmla="val 9677197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4427984" y="2283718"/>
            <a:ext cx="3600396" cy="98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直角三角形要绕着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直角边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旋转才能形成圆锥。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39552" y="699542"/>
            <a:ext cx="67687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指出下面圆锥的底面、侧面和高。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495831"/>
            <a:ext cx="3371850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60395" y="1562498"/>
            <a:ext cx="24193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7915" y="1419622"/>
            <a:ext cx="19145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5" name="Text Box 5"/>
          <p:cNvSpPr txBox="1">
            <a:spLocks noChangeArrowheads="1"/>
          </p:cNvSpPr>
          <p:nvPr/>
        </p:nvSpPr>
        <p:spPr bwMode="auto">
          <a:xfrm>
            <a:off x="1402941" y="3062696"/>
            <a:ext cx="107157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  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5"/>
          <p:cNvSpPr txBox="1">
            <a:spLocks noChangeArrowheads="1"/>
          </p:cNvSpPr>
          <p:nvPr/>
        </p:nvSpPr>
        <p:spPr bwMode="auto">
          <a:xfrm>
            <a:off x="1402941" y="2419754"/>
            <a:ext cx="107157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侧  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rot="5400000">
            <a:off x="1014953" y="2598349"/>
            <a:ext cx="1643074" cy="158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 Box 5"/>
          <p:cNvSpPr txBox="1">
            <a:spLocks noChangeArrowheads="1"/>
          </p:cNvSpPr>
          <p:nvPr/>
        </p:nvSpPr>
        <p:spPr bwMode="auto">
          <a:xfrm>
            <a:off x="1831569" y="1945744"/>
            <a:ext cx="64294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5"/>
          <p:cNvSpPr txBox="1">
            <a:spLocks noChangeArrowheads="1"/>
          </p:cNvSpPr>
          <p:nvPr/>
        </p:nvSpPr>
        <p:spPr bwMode="auto">
          <a:xfrm>
            <a:off x="3760395" y="2134002"/>
            <a:ext cx="1071570" cy="943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底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4474775" y="2919820"/>
            <a:ext cx="107157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4262049" y="2705506"/>
            <a:ext cx="1784362" cy="785818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4932040" y="2571750"/>
            <a:ext cx="64294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7046543" y="3134134"/>
            <a:ext cx="107157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底  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7046543" y="2348316"/>
            <a:ext cx="107157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侧  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6559518" y="2527308"/>
            <a:ext cx="1929620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Box 5"/>
          <p:cNvSpPr txBox="1">
            <a:spLocks noChangeArrowheads="1"/>
          </p:cNvSpPr>
          <p:nvPr/>
        </p:nvSpPr>
        <p:spPr bwMode="auto">
          <a:xfrm>
            <a:off x="7457450" y="1945744"/>
            <a:ext cx="642942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8" grpId="0"/>
      <p:bldP spid="59" grpId="0"/>
      <p:bldP spid="60" grpId="0"/>
      <p:bldP spid="62" grpId="0"/>
      <p:bldP spid="63" grpId="0"/>
      <p:bldP spid="64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565942" y="507325"/>
            <a:ext cx="83379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上排的图形以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红色线为轴快速旋转后会形成什么图形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？请与下排图连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563588"/>
            <a:ext cx="7094561" cy="30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25"/>
          <p:cNvCxnSpPr/>
          <p:nvPr/>
        </p:nvCxnSpPr>
        <p:spPr>
          <a:xfrm>
            <a:off x="1734509" y="2641264"/>
            <a:ext cx="1500198" cy="1071570"/>
          </a:xfrm>
          <a:prstGeom prst="line">
            <a:avLst/>
          </a:prstGeom>
          <a:ln w="317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4163401" y="2641264"/>
            <a:ext cx="3357586" cy="1500198"/>
          </a:xfrm>
          <a:prstGeom prst="line">
            <a:avLst/>
          </a:prstGeom>
          <a:ln w="317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10800000" flipV="1">
            <a:off x="5877913" y="2784140"/>
            <a:ext cx="1571636" cy="1143008"/>
          </a:xfrm>
          <a:prstGeom prst="line">
            <a:avLst/>
          </a:prstGeom>
          <a:ln w="317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rot="10800000" flipV="1">
            <a:off x="1948823" y="2784140"/>
            <a:ext cx="3500462" cy="1214446"/>
          </a:xfrm>
          <a:prstGeom prst="line">
            <a:avLst/>
          </a:prstGeom>
          <a:ln w="3175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6146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50"/>
          <p:cNvGrpSpPr/>
          <p:nvPr/>
        </p:nvGrpSpPr>
        <p:grpSpPr bwMode="auto">
          <a:xfrm>
            <a:off x="787282" y="1647347"/>
            <a:ext cx="1357470" cy="1745631"/>
            <a:chOff x="7143770" y="3214685"/>
            <a:chExt cx="1312509" cy="2103236"/>
          </a:xfrm>
        </p:grpSpPr>
        <p:grpSp>
          <p:nvGrpSpPr>
            <p:cNvPr id="77" name="组合 37"/>
            <p:cNvGrpSpPr/>
            <p:nvPr/>
          </p:nvGrpSpPr>
          <p:grpSpPr bwMode="auto">
            <a:xfrm>
              <a:off x="7143770" y="4643279"/>
              <a:ext cx="1312509" cy="674642"/>
              <a:chOff x="6786579" y="5214748"/>
              <a:chExt cx="1822929" cy="824563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6823559" y="5253289"/>
                <a:ext cx="1785949" cy="78602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81" name="组合 35"/>
              <p:cNvGrpSpPr/>
              <p:nvPr/>
            </p:nvGrpSpPr>
            <p:grpSpPr bwMode="auto">
              <a:xfrm>
                <a:off x="6786579" y="5214748"/>
                <a:ext cx="1796116" cy="786020"/>
                <a:chOff x="5643570" y="4857537"/>
                <a:chExt cx="2299028" cy="857476"/>
              </a:xfrm>
            </p:grpSpPr>
            <p:sp>
              <p:nvSpPr>
                <p:cNvPr id="82" name="弧形 81"/>
                <p:cNvSpPr/>
                <p:nvPr/>
              </p:nvSpPr>
              <p:spPr>
                <a:xfrm>
                  <a:off x="5643570" y="4857536"/>
                  <a:ext cx="2286015" cy="857476"/>
                </a:xfrm>
                <a:prstGeom prst="arc">
                  <a:avLst>
                    <a:gd name="adj1" fmla="val 21513170"/>
                    <a:gd name="adj2" fmla="val 10834377"/>
                  </a:avLst>
                </a:prstGeom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83" name="弧形 82"/>
                <p:cNvSpPr/>
                <p:nvPr/>
              </p:nvSpPr>
              <p:spPr>
                <a:xfrm flipV="1">
                  <a:off x="5657583" y="4857536"/>
                  <a:ext cx="2286015" cy="857476"/>
                </a:xfrm>
                <a:prstGeom prst="arc">
                  <a:avLst>
                    <a:gd name="adj1" fmla="val 21513170"/>
                    <a:gd name="adj2" fmla="val 10834377"/>
                  </a:avLst>
                </a:prstGeom>
                <a:ln w="38100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cxnSp>
          <p:nvCxnSpPr>
            <p:cNvPr id="78" name="直接连接符 77"/>
            <p:cNvCxnSpPr>
              <a:stCxn id="83" idx="2"/>
            </p:cNvCxnSpPr>
            <p:nvPr/>
          </p:nvCxnSpPr>
          <p:spPr>
            <a:xfrm rot="5400000" flipH="1" flipV="1">
              <a:off x="6594846" y="3771488"/>
              <a:ext cx="1756547" cy="64294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16200000" flipV="1">
              <a:off x="7276628" y="3757652"/>
              <a:ext cx="1695756" cy="641816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4" name="组合 50"/>
          <p:cNvGrpSpPr/>
          <p:nvPr/>
        </p:nvGrpSpPr>
        <p:grpSpPr bwMode="auto">
          <a:xfrm rot="-8059873">
            <a:off x="6782789" y="2030462"/>
            <a:ext cx="1455742" cy="1233395"/>
            <a:chOff x="7143768" y="3214686"/>
            <a:chExt cx="1285884" cy="2071702"/>
          </a:xfrm>
        </p:grpSpPr>
        <p:grpSp>
          <p:nvGrpSpPr>
            <p:cNvPr id="85" name="组合 37"/>
            <p:cNvGrpSpPr/>
            <p:nvPr/>
          </p:nvGrpSpPr>
          <p:grpSpPr bwMode="auto">
            <a:xfrm>
              <a:off x="7143768" y="4643446"/>
              <a:ext cx="1285884" cy="642942"/>
              <a:chOff x="6786578" y="5214950"/>
              <a:chExt cx="1785950" cy="785818"/>
            </a:xfrm>
          </p:grpSpPr>
          <p:sp>
            <p:nvSpPr>
              <p:cNvPr id="88" name="椭圆 87"/>
              <p:cNvSpPr/>
              <p:nvPr/>
            </p:nvSpPr>
            <p:spPr>
              <a:xfrm>
                <a:off x="6787360" y="5215618"/>
                <a:ext cx="1785950" cy="78514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>
                    <a:shade val="95000"/>
                    <a:satMod val="105000"/>
                  </a:schemeClr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89" name="组合 35"/>
              <p:cNvGrpSpPr/>
              <p:nvPr/>
            </p:nvGrpSpPr>
            <p:grpSpPr bwMode="auto">
              <a:xfrm>
                <a:off x="6786578" y="5214950"/>
                <a:ext cx="1785950" cy="785818"/>
                <a:chOff x="5643570" y="4857760"/>
                <a:chExt cx="2286016" cy="857256"/>
              </a:xfrm>
            </p:grpSpPr>
            <p:sp>
              <p:nvSpPr>
                <p:cNvPr id="90" name="弧形 89"/>
                <p:cNvSpPr/>
                <p:nvPr/>
              </p:nvSpPr>
              <p:spPr>
                <a:xfrm>
                  <a:off x="5644571" y="4858488"/>
                  <a:ext cx="2286016" cy="856518"/>
                </a:xfrm>
                <a:prstGeom prst="arc">
                  <a:avLst>
                    <a:gd name="adj1" fmla="val 21513170"/>
                    <a:gd name="adj2" fmla="val 10834377"/>
                  </a:avLst>
                </a:prstGeom>
                <a:ln w="254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91" name="弧形 90"/>
                <p:cNvSpPr/>
                <p:nvPr/>
              </p:nvSpPr>
              <p:spPr>
                <a:xfrm flipV="1">
                  <a:off x="5644571" y="4858488"/>
                  <a:ext cx="2286016" cy="856518"/>
                </a:xfrm>
                <a:prstGeom prst="arc">
                  <a:avLst>
                    <a:gd name="adj1" fmla="val 21513170"/>
                    <a:gd name="adj2" fmla="val 10834377"/>
                  </a:avLst>
                </a:prstGeom>
                <a:ln w="25400">
                  <a:solidFill>
                    <a:schemeClr val="accent1">
                      <a:lumMod val="75000"/>
                    </a:schemeClr>
                  </a:solidFill>
                  <a:prstDash val="sys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cxnSp>
          <p:nvCxnSpPr>
            <p:cNvPr id="86" name="直接连接符 85"/>
            <p:cNvCxnSpPr>
              <a:stCxn id="91" idx="2"/>
            </p:cNvCxnSpPr>
            <p:nvPr/>
          </p:nvCxnSpPr>
          <p:spPr>
            <a:xfrm rot="5400000" flipH="1" flipV="1">
              <a:off x="6587089" y="3771318"/>
              <a:ext cx="1757391" cy="642942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16200000" flipV="1">
              <a:off x="7270038" y="3744892"/>
              <a:ext cx="1695446" cy="641701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>
            <a:off x="2915816" y="1635646"/>
            <a:ext cx="1277003" cy="1834696"/>
            <a:chOff x="2980630" y="1397001"/>
            <a:chExt cx="1657350" cy="2530475"/>
          </a:xfrm>
        </p:grpSpPr>
        <p:cxnSp>
          <p:nvCxnSpPr>
            <p:cNvPr id="92" name="直接连接符 91"/>
            <p:cNvCxnSpPr/>
            <p:nvPr/>
          </p:nvCxnSpPr>
          <p:spPr>
            <a:xfrm flipH="1">
              <a:off x="2982217" y="1397001"/>
              <a:ext cx="792163" cy="1497012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 flipV="1">
              <a:off x="3774380" y="1397001"/>
              <a:ext cx="863600" cy="1497012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3774380" y="1397001"/>
              <a:ext cx="0" cy="2530475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 flipV="1">
              <a:off x="2982217" y="2894013"/>
              <a:ext cx="792163" cy="1033463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H="1">
              <a:off x="3795017" y="2894013"/>
              <a:ext cx="842963" cy="1033463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H="1">
              <a:off x="2980630" y="2894013"/>
              <a:ext cx="163671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文本框 46"/>
          <p:cNvSpPr txBox="1">
            <a:spLocks noChangeArrowheads="1"/>
          </p:cNvSpPr>
          <p:nvPr/>
        </p:nvSpPr>
        <p:spPr bwMode="auto">
          <a:xfrm>
            <a:off x="442807" y="627534"/>
            <a:ext cx="77221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下面图形中，是圆锥的画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，不是圆锥的画○。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文本框 47"/>
          <p:cNvSpPr txBox="1">
            <a:spLocks noChangeArrowheads="1"/>
          </p:cNvSpPr>
          <p:nvPr/>
        </p:nvSpPr>
        <p:spPr bwMode="auto">
          <a:xfrm>
            <a:off x="753888" y="3538094"/>
            <a:ext cx="16970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" name="矩形 48"/>
          <p:cNvSpPr>
            <a:spLocks noChangeArrowheads="1"/>
          </p:cNvSpPr>
          <p:nvPr/>
        </p:nvSpPr>
        <p:spPr bwMode="auto">
          <a:xfrm>
            <a:off x="2911815" y="3459472"/>
            <a:ext cx="1416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4" name="矩形 49"/>
          <p:cNvSpPr>
            <a:spLocks noChangeArrowheads="1"/>
          </p:cNvSpPr>
          <p:nvPr/>
        </p:nvSpPr>
        <p:spPr bwMode="auto">
          <a:xfrm>
            <a:off x="5015822" y="3477768"/>
            <a:ext cx="1414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5" name="矩形 50"/>
          <p:cNvSpPr>
            <a:spLocks noChangeArrowheads="1"/>
          </p:cNvSpPr>
          <p:nvPr/>
        </p:nvSpPr>
        <p:spPr bwMode="auto">
          <a:xfrm>
            <a:off x="7028192" y="3424364"/>
            <a:ext cx="1416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（    ）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6" name="文本框 105"/>
          <p:cNvSpPr txBox="1">
            <a:spLocks noChangeArrowheads="1"/>
          </p:cNvSpPr>
          <p:nvPr/>
        </p:nvSpPr>
        <p:spPr bwMode="auto">
          <a:xfrm>
            <a:off x="1159676" y="3458685"/>
            <a:ext cx="72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□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7" name="文本框 106"/>
          <p:cNvSpPr txBox="1">
            <a:spLocks noChangeArrowheads="1"/>
          </p:cNvSpPr>
          <p:nvPr/>
        </p:nvSpPr>
        <p:spPr bwMode="auto">
          <a:xfrm>
            <a:off x="7444190" y="3371877"/>
            <a:ext cx="720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□</a:t>
            </a:r>
            <a:endParaRPr lang="zh-CN" altLang="en-US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8" name="文本框 107"/>
          <p:cNvSpPr txBox="1">
            <a:spLocks noChangeArrowheads="1"/>
          </p:cNvSpPr>
          <p:nvPr/>
        </p:nvSpPr>
        <p:spPr bwMode="auto">
          <a:xfrm>
            <a:off x="3335174" y="3415856"/>
            <a:ext cx="75585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○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9" name="文本框 108"/>
          <p:cNvSpPr txBox="1">
            <a:spLocks noChangeArrowheads="1"/>
          </p:cNvSpPr>
          <p:nvPr/>
        </p:nvSpPr>
        <p:spPr bwMode="auto">
          <a:xfrm>
            <a:off x="5487076" y="3415855"/>
            <a:ext cx="680566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○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4860032" y="1766255"/>
            <a:ext cx="1426878" cy="1625692"/>
            <a:chOff x="4914897" y="1724027"/>
            <a:chExt cx="2151066" cy="2252662"/>
          </a:xfrm>
        </p:grpSpPr>
        <p:sp>
          <p:nvSpPr>
            <p:cNvPr id="98" name="椭圆 97"/>
            <p:cNvSpPr/>
            <p:nvPr/>
          </p:nvSpPr>
          <p:spPr>
            <a:xfrm>
              <a:off x="5345110" y="1724027"/>
              <a:ext cx="1512887" cy="344487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/>
            </a:p>
          </p:txBody>
        </p:sp>
        <p:cxnSp>
          <p:nvCxnSpPr>
            <p:cNvPr id="99" name="直接连接符 98"/>
            <p:cNvCxnSpPr/>
            <p:nvPr/>
          </p:nvCxnSpPr>
          <p:spPr>
            <a:xfrm flipH="1">
              <a:off x="4992685" y="1897064"/>
              <a:ext cx="344487" cy="165735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>
              <a:off x="6859585" y="1868489"/>
              <a:ext cx="190500" cy="1735138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弧形 109"/>
            <p:cNvSpPr/>
            <p:nvPr/>
          </p:nvSpPr>
          <p:spPr>
            <a:xfrm rot="10800000">
              <a:off x="4992688" y="3238500"/>
              <a:ext cx="2073275" cy="579438"/>
            </a:xfrm>
            <a:prstGeom prst="arc">
              <a:avLst>
                <a:gd name="adj1" fmla="val 10974809"/>
                <a:gd name="adj2" fmla="val 21590147"/>
              </a:avLst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1" name="弧形 110"/>
            <p:cNvSpPr/>
            <p:nvPr/>
          </p:nvSpPr>
          <p:spPr>
            <a:xfrm>
              <a:off x="4914897" y="3363914"/>
              <a:ext cx="2138363" cy="612775"/>
            </a:xfrm>
            <a:prstGeom prst="arc">
              <a:avLst>
                <a:gd name="adj1" fmla="val 11296611"/>
                <a:gd name="adj2" fmla="val 21409382"/>
              </a:avLst>
            </a:prstGeom>
            <a:ln w="38100">
              <a:solidFill>
                <a:schemeClr val="accent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49" y="8336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6" grpId="0"/>
      <p:bldP spid="107" grpId="0"/>
      <p:bldP spid="108" grpId="0"/>
      <p:bldP spid="10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80577" y="555526"/>
            <a:ext cx="23137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判断对错。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438390" y="1252646"/>
            <a:ext cx="83557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圆锥的高有无数条。           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1"/>
          <p:cNvSpPr txBox="1">
            <a:spLocks noChangeArrowheads="1"/>
          </p:cNvSpPr>
          <p:nvPr/>
        </p:nvSpPr>
        <p:spPr bwMode="auto">
          <a:xfrm>
            <a:off x="395536" y="2139702"/>
            <a:ext cx="83820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圆锥的底面是圆形的。         （   ）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 Box 12"/>
          <p:cNvSpPr txBox="1">
            <a:spLocks noChangeArrowheads="1"/>
          </p:cNvSpPr>
          <p:nvPr/>
        </p:nvSpPr>
        <p:spPr bwMode="auto">
          <a:xfrm>
            <a:off x="438390" y="3003798"/>
            <a:ext cx="86106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柱的侧面展开是长方形，圆锥的侧面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展开也是长方形。               （   ）    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/>
              <p:cNvSpPr txBox="1"/>
              <p:nvPr/>
            </p:nvSpPr>
            <p:spPr>
              <a:xfrm>
                <a:off x="7308304" y="1131590"/>
                <a:ext cx="504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文本框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1131590"/>
                <a:ext cx="504056" cy="707886"/>
              </a:xfrm>
              <a:prstGeom prst="rect">
                <a:avLst/>
              </a:prstGeom>
              <a:blipFill rotWithShape="1">
                <a:blip r:embed="rId1"/>
                <a:stretch>
                  <a:fillRect l="-18" t="-3" r="117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/>
              <p:cNvSpPr txBox="1"/>
              <p:nvPr/>
            </p:nvSpPr>
            <p:spPr>
              <a:xfrm>
                <a:off x="7308304" y="2139702"/>
                <a:ext cx="576064" cy="6876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3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√</m:t>
                      </m:r>
                    </m:oMath>
                  </m:oMathPara>
                </a14:m>
                <a:endParaRPr lang="zh-CN" altLang="en-US" sz="36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文本框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2139702"/>
                <a:ext cx="576064" cy="687689"/>
              </a:xfrm>
              <a:prstGeom prst="rect">
                <a:avLst/>
              </a:prstGeom>
              <a:blipFill rotWithShape="1">
                <a:blip r:embed="rId2"/>
                <a:stretch>
                  <a:fillRect l="-15" t="-56" r="36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9" name="文本框 28"/>
              <p:cNvSpPr txBox="1"/>
              <p:nvPr/>
            </p:nvSpPr>
            <p:spPr>
              <a:xfrm>
                <a:off x="7308304" y="3651870"/>
                <a:ext cx="50405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zh-CN" altLang="en-US" sz="40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9" name="文本框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8304" y="3651870"/>
                <a:ext cx="504056" cy="707886"/>
              </a:xfrm>
              <a:prstGeom prst="rect">
                <a:avLst/>
              </a:prstGeom>
              <a:blipFill rotWithShape="1">
                <a:blip r:embed="rId1"/>
                <a:stretch>
                  <a:fillRect l="-18" t="-88" r="117" b="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7736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552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76211" y="1299236"/>
            <a:ext cx="172819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认识圆锥</a:t>
            </a:r>
            <a:endParaRPr lang="zh-CN" altLang="en-US" sz="28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982211" y="2494306"/>
            <a:ext cx="5367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AutoShape 5"/>
          <p:cNvSpPr/>
          <p:nvPr/>
        </p:nvSpPr>
        <p:spPr bwMode="auto">
          <a:xfrm>
            <a:off x="1518994" y="2331024"/>
            <a:ext cx="324937" cy="938967"/>
          </a:xfrm>
          <a:prstGeom prst="leftBrace">
            <a:avLst>
              <a:gd name="adj1" fmla="val 23578"/>
              <a:gd name="adj2" fmla="val 45403"/>
            </a:avLst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806757" y="2036103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1843932" y="2930537"/>
            <a:ext cx="90601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2393845" y="1989937"/>
            <a:ext cx="3121784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个，圆形。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448973" y="2955971"/>
            <a:ext cx="4427283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个，曲面（展开是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扇形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735556" y="3853847"/>
            <a:ext cx="20616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高只有</a:t>
            </a:r>
            <a:r>
              <a:rPr lang="en-US" altLang="zh-CN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6256" y="1877528"/>
            <a:ext cx="1893438" cy="21060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15" grpId="0" animBg="1"/>
      <p:bldP spid="16" grpId="0" autoUpdateAnimBg="0"/>
      <p:bldP spid="17" grpId="0" autoUpdateAnimBg="0"/>
      <p:bldP spid="18" grpId="0" autoUpdateAnimBg="0"/>
      <p:bldP spid="19" grpId="0" autoUpdateAnimBg="0"/>
      <p:bldP spid="2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12763"/>
            <a:ext cx="7104063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2651126" y="382259"/>
            <a:ext cx="5089226" cy="1276918"/>
            <a:chOff x="2500394" y="261805"/>
            <a:chExt cx="5089226" cy="1276918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31537" y="378061"/>
              <a:ext cx="1158083" cy="11606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云形标注 5"/>
            <p:cNvSpPr>
              <a:spLocks noChangeArrowheads="1"/>
            </p:cNvSpPr>
            <p:nvPr/>
          </p:nvSpPr>
          <p:spPr bwMode="auto">
            <a:xfrm>
              <a:off x="2500394" y="261805"/>
              <a:ext cx="3448008" cy="960134"/>
            </a:xfrm>
            <a:prstGeom prst="cloudCallout">
              <a:avLst>
                <a:gd name="adj1" fmla="val 60663"/>
                <a:gd name="adj2" fmla="val 22932"/>
              </a:avLst>
            </a:prstGeom>
            <a:noFill/>
            <a:ln w="19050" algn="ctr">
              <a:solidFill>
                <a:srgbClr val="00B0F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007807" y="316000"/>
              <a:ext cx="243317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这些物体的形状有什么共同特点？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1030005" y="3878291"/>
            <a:ext cx="7358419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上面这些物体的形状都是圆锥体，简称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16" descr="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6353" y="2031694"/>
            <a:ext cx="1440160" cy="1404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8" descr="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3690361" y="1737415"/>
            <a:ext cx="1219051" cy="847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7" descr="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25" y="1923099"/>
            <a:ext cx="2378615" cy="1621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755576" y="4003199"/>
            <a:ext cx="7534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：你还见过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哪些圆锥形的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物体？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53" y="771550"/>
            <a:ext cx="8307518" cy="3080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308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91" t="21260" r="64005" b="27251"/>
          <a:stretch>
            <a:fillRect/>
          </a:stretch>
        </p:blipFill>
        <p:spPr bwMode="auto">
          <a:xfrm>
            <a:off x="4367165" y="1137711"/>
            <a:ext cx="1106962" cy="1270623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39439">
            <a:off x="1385020" y="1184453"/>
            <a:ext cx="1472279" cy="19626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noFill/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70649">
            <a:off x="3884407" y="2842928"/>
            <a:ext cx="965517" cy="1419362"/>
          </a:xfrm>
          <a:prstGeom prst="rect">
            <a:avLst/>
          </a:prstGeom>
        </p:spPr>
      </p:pic>
      <p:pic>
        <p:nvPicPr>
          <p:cNvPr id="24" name="内容占位符 3" descr="d21b45499abd4020a173d8be809b54ba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385148">
            <a:off x="6297782" y="1868072"/>
            <a:ext cx="1764484" cy="1143963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395535" y="738216"/>
            <a:ext cx="86108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小组活动：拿一个圆锥形的物体，观察它有哪些特征。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2812343" y="3251383"/>
            <a:ext cx="2981153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圆锥周围的面，你发现了什么？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7247" y="3246197"/>
            <a:ext cx="1542669" cy="592518"/>
            <a:chOff x="1543242" y="3187075"/>
            <a:chExt cx="1542669" cy="592518"/>
          </a:xfrm>
        </p:grpSpPr>
        <p:sp>
          <p:nvSpPr>
            <p:cNvPr id="17" name="KSO_Shape"/>
            <p:cNvSpPr/>
            <p:nvPr/>
          </p:nvSpPr>
          <p:spPr>
            <a:xfrm>
              <a:off x="1832684" y="3187075"/>
              <a:ext cx="1253227" cy="592518"/>
            </a:xfrm>
            <a:prstGeom prst="ellipse">
              <a:avLst/>
            </a:prstGeom>
            <a:solidFill>
              <a:srgbClr val="CC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1543242" y="3215568"/>
              <a:ext cx="149893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r" eaLnBrk="1" hangingPunct="1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摸一摸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Rectangle 15"/>
          <p:cNvSpPr>
            <a:spLocks noChangeArrowheads="1"/>
          </p:cNvSpPr>
          <p:nvPr/>
        </p:nvSpPr>
        <p:spPr bwMode="auto">
          <a:xfrm>
            <a:off x="2812343" y="1973620"/>
            <a:ext cx="276812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圆锥一共有几个面？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是哪几个面？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8031" y="1972708"/>
            <a:ext cx="1338430" cy="592518"/>
            <a:chOff x="1319727" y="1922766"/>
            <a:chExt cx="1338430" cy="592518"/>
          </a:xfrm>
        </p:grpSpPr>
        <p:sp>
          <p:nvSpPr>
            <p:cNvPr id="15" name="KSO_Shape"/>
            <p:cNvSpPr/>
            <p:nvPr/>
          </p:nvSpPr>
          <p:spPr>
            <a:xfrm>
              <a:off x="1362329" y="1922766"/>
              <a:ext cx="1253227" cy="592518"/>
            </a:xfrm>
            <a:prstGeom prst="ellipse">
              <a:avLst/>
            </a:prstGeom>
            <a:solidFill>
              <a:srgbClr val="CC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2" name="Rectangle 15"/>
            <p:cNvSpPr>
              <a:spLocks noChangeArrowheads="1"/>
            </p:cNvSpPr>
            <p:nvPr/>
          </p:nvSpPr>
          <p:spPr bwMode="auto">
            <a:xfrm>
              <a:off x="1319727" y="1994836"/>
              <a:ext cx="1338430" cy="498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10000"/>
                </a:lnSpc>
              </a:pP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说一说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88262" y="306985"/>
            <a:ext cx="3673867" cy="3923963"/>
            <a:chOff x="-857288" y="0"/>
            <a:chExt cx="6143668" cy="6140447"/>
          </a:xfrm>
        </p:grpSpPr>
        <p:grpSp>
          <p:nvGrpSpPr>
            <p:cNvPr id="22" name="组合 21"/>
            <p:cNvGrpSpPr/>
            <p:nvPr/>
          </p:nvGrpSpPr>
          <p:grpSpPr>
            <a:xfrm>
              <a:off x="963596" y="2987672"/>
              <a:ext cx="2822575" cy="3152775"/>
              <a:chOff x="963596" y="2987672"/>
              <a:chExt cx="2822575" cy="3152775"/>
            </a:xfrm>
          </p:grpSpPr>
          <p:grpSp>
            <p:nvGrpSpPr>
              <p:cNvPr id="24" name="Group 56"/>
              <p:cNvGrpSpPr/>
              <p:nvPr/>
            </p:nvGrpSpPr>
            <p:grpSpPr bwMode="auto">
              <a:xfrm>
                <a:off x="963596" y="2987672"/>
                <a:ext cx="2822575" cy="3152775"/>
                <a:chOff x="1194" y="1645"/>
                <a:chExt cx="1778" cy="1986"/>
              </a:xfrm>
            </p:grpSpPr>
            <p:grpSp>
              <p:nvGrpSpPr>
                <p:cNvPr id="27" name="Group 55"/>
                <p:cNvGrpSpPr/>
                <p:nvPr/>
              </p:nvGrpSpPr>
              <p:grpSpPr bwMode="auto">
                <a:xfrm>
                  <a:off x="1202" y="1645"/>
                  <a:ext cx="1572" cy="1890"/>
                  <a:chOff x="1202" y="1645"/>
                  <a:chExt cx="1572" cy="1890"/>
                </a:xfrm>
              </p:grpSpPr>
              <p:grpSp>
                <p:nvGrpSpPr>
                  <p:cNvPr id="34" name="Group 48"/>
                  <p:cNvGrpSpPr/>
                  <p:nvPr/>
                </p:nvGrpSpPr>
                <p:grpSpPr bwMode="auto">
                  <a:xfrm>
                    <a:off x="1202" y="1645"/>
                    <a:ext cx="1572" cy="1695"/>
                    <a:chOff x="2088" y="1344"/>
                    <a:chExt cx="1572" cy="1695"/>
                  </a:xfrm>
                </p:grpSpPr>
                <p:sp>
                  <p:nvSpPr>
                    <p:cNvPr id="36" name="Line 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088" y="1344"/>
                      <a:ext cx="792" cy="168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7" name="Line 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875" y="1362"/>
                      <a:ext cx="785" cy="1677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000000"/>
                      </a:solidFill>
                      <a:round/>
                    </a:ln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5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215" y="3133"/>
                    <a:ext cx="1542" cy="402"/>
                  </a:xfrm>
                  <a:prstGeom prst="ellipse">
                    <a:avLst/>
                  </a:prstGeom>
                  <a:solidFill>
                    <a:srgbClr val="FFFFFF"/>
                  </a:solidFill>
                  <a:ln w="12700">
                    <a:solidFill>
                      <a:srgbClr val="333300"/>
                    </a:solidFill>
                    <a:prstDash val="dash"/>
                    <a:round/>
                  </a:ln>
                </p:spPr>
                <p:txBody>
                  <a:bodyPr/>
                  <a:lstStyle/>
                  <a:p>
                    <a:pPr algn="ctr" eaLnBrk="1" hangingPunct="1"/>
                    <a:endParaRPr lang="zh-CN" altLang="en-US"/>
                  </a:p>
                </p:txBody>
              </p:sp>
            </p:grpSp>
            <p:pic>
              <p:nvPicPr>
                <p:cNvPr id="33" name="Picture 5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1194" y="3313"/>
                  <a:ext cx="1778" cy="31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998521" y="5351459"/>
                <a:ext cx="2447925" cy="617538"/>
              </a:xfrm>
              <a:prstGeom prst="ellipse">
                <a:avLst/>
              </a:prstGeom>
              <a:solidFill>
                <a:schemeClr val="accent1"/>
              </a:solidFill>
              <a:ln w="12700">
                <a:solidFill>
                  <a:srgbClr val="333300"/>
                </a:solidFill>
                <a:prstDash val="sysDot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/>
              </a:p>
            </p:txBody>
          </p:sp>
        </p:grpSp>
        <p:sp>
          <p:nvSpPr>
            <p:cNvPr id="23" name="AutoShape 79"/>
            <p:cNvSpPr>
              <a:spLocks noChangeArrowheads="1"/>
            </p:cNvSpPr>
            <p:nvPr/>
          </p:nvSpPr>
          <p:spPr bwMode="auto">
            <a:xfrm>
              <a:off x="-857288" y="0"/>
              <a:ext cx="6143668" cy="6002338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05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47" y="10905"/>
                  </a:moveTo>
                  <a:cubicBezTo>
                    <a:pt x="10832" y="10912"/>
                    <a:pt x="10816" y="10915"/>
                    <a:pt x="10800" y="10916"/>
                  </a:cubicBezTo>
                  <a:cubicBezTo>
                    <a:pt x="10783" y="10916"/>
                    <a:pt x="10767" y="10912"/>
                    <a:pt x="10752" y="10905"/>
                  </a:cubicBezTo>
                  <a:lnTo>
                    <a:pt x="6344" y="20638"/>
                  </a:lnTo>
                  <a:cubicBezTo>
                    <a:pt x="7744" y="21272"/>
                    <a:pt x="9263" y="21600"/>
                    <a:pt x="10800" y="21600"/>
                  </a:cubicBezTo>
                  <a:cubicBezTo>
                    <a:pt x="12336" y="21599"/>
                    <a:pt x="13855" y="21272"/>
                    <a:pt x="15255" y="20638"/>
                  </a:cubicBezTo>
                  <a:lnTo>
                    <a:pt x="10847" y="10905"/>
                  </a:lnTo>
                  <a:close/>
                </a:path>
              </a:pathLst>
            </a:custGeom>
            <a:solidFill>
              <a:srgbClr val="0070C0">
                <a:alpha val="18000"/>
              </a:srgbClr>
            </a:solidFill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56"/>
          <p:cNvGrpSpPr/>
          <p:nvPr/>
        </p:nvGrpSpPr>
        <p:grpSpPr bwMode="auto">
          <a:xfrm>
            <a:off x="1029345" y="805253"/>
            <a:ext cx="2822575" cy="3152775"/>
            <a:chOff x="1194" y="1645"/>
            <a:chExt cx="1778" cy="1986"/>
          </a:xfrm>
        </p:grpSpPr>
        <p:grpSp>
          <p:nvGrpSpPr>
            <p:cNvPr id="62" name="Group 55"/>
            <p:cNvGrpSpPr/>
            <p:nvPr/>
          </p:nvGrpSpPr>
          <p:grpSpPr bwMode="auto">
            <a:xfrm>
              <a:off x="1202" y="1645"/>
              <a:ext cx="1572" cy="1890"/>
              <a:chOff x="1202" y="1645"/>
              <a:chExt cx="1572" cy="1890"/>
            </a:xfrm>
          </p:grpSpPr>
          <p:grpSp>
            <p:nvGrpSpPr>
              <p:cNvPr id="64" name="Group 48"/>
              <p:cNvGrpSpPr/>
              <p:nvPr/>
            </p:nvGrpSpPr>
            <p:grpSpPr bwMode="auto">
              <a:xfrm>
                <a:off x="1202" y="1645"/>
                <a:ext cx="1572" cy="1695"/>
                <a:chOff x="2088" y="1344"/>
                <a:chExt cx="1572" cy="1695"/>
              </a:xfrm>
            </p:grpSpPr>
            <p:sp>
              <p:nvSpPr>
                <p:cNvPr id="66" name="Line 7"/>
                <p:cNvSpPr>
                  <a:spLocks noChangeShapeType="1"/>
                </p:cNvSpPr>
                <p:nvPr/>
              </p:nvSpPr>
              <p:spPr bwMode="auto">
                <a:xfrm flipH="1">
                  <a:off x="2088" y="1344"/>
                  <a:ext cx="792" cy="1689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7" name="Line 8"/>
                <p:cNvSpPr>
                  <a:spLocks noChangeShapeType="1"/>
                </p:cNvSpPr>
                <p:nvPr/>
              </p:nvSpPr>
              <p:spPr bwMode="auto">
                <a:xfrm>
                  <a:off x="2875" y="1362"/>
                  <a:ext cx="785" cy="1677"/>
                </a:xfrm>
                <a:prstGeom prst="line">
                  <a:avLst/>
                </a:prstGeom>
                <a:noFill/>
                <a:ln w="28575">
                  <a:solidFill>
                    <a:srgbClr val="00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00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65" name="Oval 9"/>
              <p:cNvSpPr>
                <a:spLocks noChangeArrowheads="1"/>
              </p:cNvSpPr>
              <p:nvPr/>
            </p:nvSpPr>
            <p:spPr bwMode="auto">
              <a:xfrm>
                <a:off x="1215" y="3133"/>
                <a:ext cx="1542" cy="402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333300"/>
                </a:solidFill>
                <a:prstDash val="dash"/>
                <a:round/>
              </a:ln>
            </p:spPr>
            <p:txBody>
              <a:bodyPr/>
              <a:lstStyle/>
              <a:p>
                <a:pPr algn="ctr" eaLnBrk="1" hangingPunct="1"/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63" name="Picture 5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1194" y="3313"/>
              <a:ext cx="1778" cy="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8" name="Oval 13"/>
          <p:cNvSpPr>
            <a:spLocks noChangeArrowheads="1"/>
          </p:cNvSpPr>
          <p:nvPr/>
        </p:nvSpPr>
        <p:spPr bwMode="auto">
          <a:xfrm>
            <a:off x="1049971" y="3181517"/>
            <a:ext cx="2447925" cy="617538"/>
          </a:xfrm>
          <a:prstGeom prst="ellipse">
            <a:avLst/>
          </a:prstGeom>
          <a:solidFill>
            <a:srgbClr val="00B0F0"/>
          </a:solidFill>
          <a:ln w="12700">
            <a:solidFill>
              <a:srgbClr val="333300"/>
            </a:solidFill>
            <a:prstDash val="sysDot"/>
            <a:round/>
          </a:ln>
        </p:spPr>
        <p:txBody>
          <a:bodyPr/>
          <a:lstStyle/>
          <a:p>
            <a:pPr algn="ctr"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8"/>
          <p:cNvSpPr txBox="1">
            <a:spLocks noChangeArrowheads="1"/>
          </p:cNvSpPr>
          <p:nvPr/>
        </p:nvSpPr>
        <p:spPr bwMode="auto">
          <a:xfrm>
            <a:off x="1757471" y="3253525"/>
            <a:ext cx="1081087" cy="523220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4"/>
          <p:cNvSpPr txBox="1">
            <a:spLocks noChangeArrowheads="1"/>
          </p:cNvSpPr>
          <p:nvPr/>
        </p:nvSpPr>
        <p:spPr bwMode="auto">
          <a:xfrm>
            <a:off x="4124149" y="1713833"/>
            <a:ext cx="5367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圆锥的面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AutoShape 5"/>
          <p:cNvSpPr/>
          <p:nvPr/>
        </p:nvSpPr>
        <p:spPr bwMode="auto">
          <a:xfrm>
            <a:off x="4700213" y="1833851"/>
            <a:ext cx="152353" cy="1320142"/>
          </a:xfrm>
          <a:prstGeom prst="leftBrace">
            <a:avLst>
              <a:gd name="adj1" fmla="val 23578"/>
              <a:gd name="adj2" fmla="val 45403"/>
            </a:avLst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6"/>
          <p:cNvSpPr txBox="1">
            <a:spLocks noChangeArrowheads="1"/>
          </p:cNvSpPr>
          <p:nvPr/>
        </p:nvSpPr>
        <p:spPr bwMode="auto">
          <a:xfrm>
            <a:off x="5037099" y="1643507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7"/>
          <p:cNvSpPr txBox="1">
            <a:spLocks noChangeArrowheads="1"/>
          </p:cNvSpPr>
          <p:nvPr/>
        </p:nvSpPr>
        <p:spPr bwMode="auto">
          <a:xfrm>
            <a:off x="4988245" y="2793953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 Box 8"/>
          <p:cNvSpPr txBox="1">
            <a:spLocks noChangeArrowheads="1"/>
          </p:cNvSpPr>
          <p:nvPr/>
        </p:nvSpPr>
        <p:spPr bwMode="auto">
          <a:xfrm>
            <a:off x="5624187" y="1597341"/>
            <a:ext cx="3121784" cy="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个，圆形。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9"/>
          <p:cNvSpPr txBox="1">
            <a:spLocks noChangeArrowheads="1"/>
          </p:cNvSpPr>
          <p:nvPr/>
        </p:nvSpPr>
        <p:spPr bwMode="auto">
          <a:xfrm>
            <a:off x="5593287" y="2819387"/>
            <a:ext cx="3121784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个，曲面。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AutoShape 79"/>
          <p:cNvSpPr>
            <a:spLocks noChangeArrowheads="1"/>
          </p:cNvSpPr>
          <p:nvPr/>
        </p:nvSpPr>
        <p:spPr bwMode="auto">
          <a:xfrm>
            <a:off x="-828600" y="-2186356"/>
            <a:ext cx="6215106" cy="600233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5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47" y="10905"/>
                </a:moveTo>
                <a:cubicBezTo>
                  <a:pt x="10832" y="10912"/>
                  <a:pt x="10816" y="10915"/>
                  <a:pt x="10800" y="10916"/>
                </a:cubicBezTo>
                <a:cubicBezTo>
                  <a:pt x="10783" y="10916"/>
                  <a:pt x="10767" y="10912"/>
                  <a:pt x="10752" y="10905"/>
                </a:cubicBezTo>
                <a:lnTo>
                  <a:pt x="6344" y="20638"/>
                </a:lnTo>
                <a:cubicBezTo>
                  <a:pt x="7744" y="21272"/>
                  <a:pt x="9263" y="21600"/>
                  <a:pt x="10800" y="21600"/>
                </a:cubicBezTo>
                <a:cubicBezTo>
                  <a:pt x="12336" y="21599"/>
                  <a:pt x="13855" y="21272"/>
                  <a:pt x="15255" y="20638"/>
                </a:cubicBezTo>
                <a:lnTo>
                  <a:pt x="10847" y="10905"/>
                </a:lnTo>
                <a:close/>
              </a:path>
            </a:pathLst>
          </a:custGeom>
          <a:solidFill>
            <a:srgbClr val="FF0000">
              <a:alpha val="18000"/>
            </a:srgbClr>
          </a:soli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1936912" y="2455050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8" grpId="1" animBg="1"/>
      <p:bldP spid="69" grpId="0"/>
      <p:bldP spid="90" grpId="0" autoUpdateAnimBg="0"/>
      <p:bldP spid="91" grpId="0" animBg="1"/>
      <p:bldP spid="92" grpId="0" autoUpdateAnimBg="0"/>
      <p:bldP spid="93" grpId="0" autoUpdateAnimBg="0"/>
      <p:bldP spid="94" grpId="0" autoUpdateAnimBg="0"/>
      <p:bldP spid="95" grpId="0" autoUpdateAnimBg="0"/>
      <p:bldP spid="40" grpId="0" animBg="1"/>
      <p:bldP spid="2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779912" y="2067694"/>
            <a:ext cx="1357313" cy="1737122"/>
            <a:chOff x="2261" y="1586"/>
            <a:chExt cx="1140" cy="1459"/>
          </a:xfrm>
          <a:solidFill>
            <a:srgbClr val="00B050"/>
          </a:solidFill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>
              <a:off x="2267" y="1586"/>
              <a:ext cx="1134" cy="1451"/>
            </a:xfrm>
            <a:prstGeom prst="can">
              <a:avLst>
                <a:gd name="adj" fmla="val 31989"/>
              </a:avLst>
            </a:prstGeom>
            <a:grpFill/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" name="Oval 4"/>
            <p:cNvSpPr>
              <a:spLocks noChangeAspect="1" noChangeArrowheads="1"/>
            </p:cNvSpPr>
            <p:nvPr/>
          </p:nvSpPr>
          <p:spPr bwMode="auto">
            <a:xfrm>
              <a:off x="2261" y="2654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7"/>
          <p:cNvGrpSpPr/>
          <p:nvPr/>
        </p:nvGrpSpPr>
        <p:grpSpPr bwMode="auto">
          <a:xfrm>
            <a:off x="3782295" y="2067692"/>
            <a:ext cx="1350169" cy="1743075"/>
            <a:chOff x="4014" y="1298"/>
            <a:chExt cx="1134" cy="1480"/>
          </a:xfrm>
          <a:solidFill>
            <a:srgbClr val="00B050"/>
          </a:solidFill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 flipV="1">
              <a:off x="4014" y="1480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286 w 21600"/>
                <a:gd name="T13" fmla="*/ 2283 h 21600"/>
                <a:gd name="T14" fmla="*/ 19314 w 21600"/>
                <a:gd name="T15" fmla="*/ 1931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71" y="21600"/>
                  </a:lnTo>
                  <a:lnTo>
                    <a:pt x="2062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7" name="Oval 9"/>
            <p:cNvSpPr>
              <a:spLocks noChangeAspect="1" noChangeArrowheads="1"/>
            </p:cNvSpPr>
            <p:nvPr/>
          </p:nvSpPr>
          <p:spPr bwMode="auto">
            <a:xfrm>
              <a:off x="4014" y="2387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8" name="Oval 10"/>
            <p:cNvSpPr>
              <a:spLocks noChangeAspect="1" noChangeArrowheads="1"/>
            </p:cNvSpPr>
            <p:nvPr/>
          </p:nvSpPr>
          <p:spPr bwMode="auto">
            <a:xfrm>
              <a:off x="4067" y="1298"/>
              <a:ext cx="1031" cy="386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11"/>
          <p:cNvGrpSpPr/>
          <p:nvPr/>
        </p:nvGrpSpPr>
        <p:grpSpPr bwMode="auto">
          <a:xfrm>
            <a:off x="3782295" y="2090314"/>
            <a:ext cx="1350169" cy="1718072"/>
            <a:chOff x="3878" y="1602"/>
            <a:chExt cx="1134" cy="1494"/>
          </a:xfrm>
          <a:solidFill>
            <a:srgbClr val="00B050"/>
          </a:solidFill>
        </p:grpSpPr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 flipV="1">
              <a:off x="3878" y="17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876 w 21600"/>
                <a:gd name="T13" fmla="*/ 2879 h 21600"/>
                <a:gd name="T14" fmla="*/ 18724 w 21600"/>
                <a:gd name="T15" fmla="*/ 1872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152" y="21600"/>
                  </a:lnTo>
                  <a:lnTo>
                    <a:pt x="19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1" name="Oval 13"/>
            <p:cNvSpPr>
              <a:spLocks noChangeAspect="1" noChangeArrowheads="1"/>
            </p:cNvSpPr>
            <p:nvPr/>
          </p:nvSpPr>
          <p:spPr bwMode="auto">
            <a:xfrm>
              <a:off x="3878" y="2705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2" name="Oval 14"/>
            <p:cNvSpPr>
              <a:spLocks noChangeAspect="1" noChangeArrowheads="1"/>
            </p:cNvSpPr>
            <p:nvPr/>
          </p:nvSpPr>
          <p:spPr bwMode="auto">
            <a:xfrm>
              <a:off x="3991" y="1602"/>
              <a:ext cx="907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Group 15"/>
          <p:cNvGrpSpPr/>
          <p:nvPr/>
        </p:nvGrpSpPr>
        <p:grpSpPr bwMode="auto">
          <a:xfrm>
            <a:off x="3788247" y="2122462"/>
            <a:ext cx="1350169" cy="1689497"/>
            <a:chOff x="3923" y="1695"/>
            <a:chExt cx="1134" cy="1505"/>
          </a:xfrm>
          <a:solidFill>
            <a:srgbClr val="00B050"/>
          </a:solidFill>
        </p:grpSpPr>
        <p:sp>
          <p:nvSpPr>
            <p:cNvPr id="14" name="AutoShape 16"/>
            <p:cNvSpPr>
              <a:spLocks noChangeArrowheads="1"/>
            </p:cNvSpPr>
            <p:nvPr/>
          </p:nvSpPr>
          <p:spPr bwMode="auto">
            <a:xfrm flipV="1">
              <a:off x="3923" y="1902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371 w 21600"/>
                <a:gd name="T13" fmla="*/ 3375 h 21600"/>
                <a:gd name="T14" fmla="*/ 18229 w 21600"/>
                <a:gd name="T15" fmla="*/ 182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142" y="21600"/>
                  </a:lnTo>
                  <a:lnTo>
                    <a:pt x="184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5" name="Oval 17"/>
            <p:cNvSpPr>
              <a:spLocks noChangeAspect="1" noChangeArrowheads="1"/>
            </p:cNvSpPr>
            <p:nvPr/>
          </p:nvSpPr>
          <p:spPr bwMode="auto">
            <a:xfrm>
              <a:off x="3923" y="2809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6" name="Oval 18"/>
            <p:cNvSpPr>
              <a:spLocks noChangeAspect="1" noChangeArrowheads="1"/>
            </p:cNvSpPr>
            <p:nvPr/>
          </p:nvSpPr>
          <p:spPr bwMode="auto">
            <a:xfrm>
              <a:off x="4091" y="1695"/>
              <a:ext cx="800" cy="405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Group 19"/>
          <p:cNvGrpSpPr/>
          <p:nvPr/>
        </p:nvGrpSpPr>
        <p:grpSpPr bwMode="auto">
          <a:xfrm>
            <a:off x="3782295" y="2153417"/>
            <a:ext cx="1350169" cy="1652588"/>
            <a:chOff x="4105" y="1735"/>
            <a:chExt cx="1134" cy="1476"/>
          </a:xfrm>
          <a:solidFill>
            <a:srgbClr val="00B050"/>
          </a:solidFill>
        </p:grpSpPr>
        <p:sp>
          <p:nvSpPr>
            <p:cNvPr id="18" name="AutoShape 20"/>
            <p:cNvSpPr>
              <a:spLocks noChangeArrowheads="1"/>
            </p:cNvSpPr>
            <p:nvPr/>
          </p:nvSpPr>
          <p:spPr bwMode="auto">
            <a:xfrm flipV="1">
              <a:off x="4105" y="19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867 w 21600"/>
                <a:gd name="T13" fmla="*/ 3871 h 21600"/>
                <a:gd name="T14" fmla="*/ 17733 w 21600"/>
                <a:gd name="T15" fmla="*/ 1772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152" y="21600"/>
                  </a:lnTo>
                  <a:lnTo>
                    <a:pt x="1744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19" name="Oval 21"/>
            <p:cNvSpPr>
              <a:spLocks noChangeAspect="1" noChangeArrowheads="1"/>
            </p:cNvSpPr>
            <p:nvPr/>
          </p:nvSpPr>
          <p:spPr bwMode="auto">
            <a:xfrm>
              <a:off x="4105" y="2820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" name="Oval 22"/>
            <p:cNvSpPr>
              <a:spLocks noChangeAspect="1" noChangeArrowheads="1"/>
            </p:cNvSpPr>
            <p:nvPr/>
          </p:nvSpPr>
          <p:spPr bwMode="auto">
            <a:xfrm>
              <a:off x="4324" y="1735"/>
              <a:ext cx="696" cy="352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Group 23"/>
          <p:cNvGrpSpPr/>
          <p:nvPr/>
        </p:nvGrpSpPr>
        <p:grpSpPr bwMode="auto">
          <a:xfrm>
            <a:off x="3788247" y="2178421"/>
            <a:ext cx="1350169" cy="1633538"/>
            <a:chOff x="3696" y="1416"/>
            <a:chExt cx="1134" cy="1449"/>
          </a:xfrm>
          <a:solidFill>
            <a:srgbClr val="00B050"/>
          </a:solidFill>
        </p:grpSpPr>
        <p:sp>
          <p:nvSpPr>
            <p:cNvPr id="22" name="AutoShape 24"/>
            <p:cNvSpPr>
              <a:spLocks noChangeArrowheads="1"/>
            </p:cNvSpPr>
            <p:nvPr/>
          </p:nvSpPr>
          <p:spPr bwMode="auto">
            <a:xfrm flipV="1">
              <a:off x="3696" y="15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5 w 21600"/>
                <a:gd name="T13" fmla="*/ 4487 h 21600"/>
                <a:gd name="T14" fmla="*/ 17105 w 21600"/>
                <a:gd name="T15" fmla="*/ 171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390" y="21600"/>
                  </a:lnTo>
                  <a:lnTo>
                    <a:pt x="1621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3" name="Oval 25"/>
            <p:cNvSpPr>
              <a:spLocks noChangeAspect="1" noChangeArrowheads="1"/>
            </p:cNvSpPr>
            <p:nvPr/>
          </p:nvSpPr>
          <p:spPr bwMode="auto">
            <a:xfrm>
              <a:off x="3696" y="2474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4" name="Oval 26"/>
            <p:cNvSpPr>
              <a:spLocks noChangeAspect="1" noChangeArrowheads="1"/>
            </p:cNvSpPr>
            <p:nvPr/>
          </p:nvSpPr>
          <p:spPr bwMode="auto">
            <a:xfrm>
              <a:off x="3984" y="1416"/>
              <a:ext cx="559" cy="283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Group 27"/>
          <p:cNvGrpSpPr/>
          <p:nvPr/>
        </p:nvGrpSpPr>
        <p:grpSpPr bwMode="auto">
          <a:xfrm>
            <a:off x="3782295" y="2204616"/>
            <a:ext cx="1350169" cy="1607344"/>
            <a:chOff x="3606" y="1657"/>
            <a:chExt cx="1134" cy="1408"/>
          </a:xfrm>
          <a:solidFill>
            <a:srgbClr val="00B050"/>
          </a:solidFill>
        </p:grpSpPr>
        <p:sp>
          <p:nvSpPr>
            <p:cNvPr id="26" name="AutoShape 28"/>
            <p:cNvSpPr>
              <a:spLocks noChangeArrowheads="1"/>
            </p:cNvSpPr>
            <p:nvPr/>
          </p:nvSpPr>
          <p:spPr bwMode="auto">
            <a:xfrm flipV="1">
              <a:off x="3606" y="1767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162 w 21600"/>
                <a:gd name="T13" fmla="*/ 5162 h 21600"/>
                <a:gd name="T14" fmla="*/ 16438 w 21600"/>
                <a:gd name="T15" fmla="*/ 1643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6742" y="21600"/>
                  </a:lnTo>
                  <a:lnTo>
                    <a:pt x="1485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7" name="Oval 29"/>
            <p:cNvSpPr>
              <a:spLocks noChangeAspect="1" noChangeArrowheads="1"/>
            </p:cNvSpPr>
            <p:nvPr/>
          </p:nvSpPr>
          <p:spPr bwMode="auto">
            <a:xfrm>
              <a:off x="3606" y="2674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8" name="Oval 30"/>
            <p:cNvSpPr>
              <a:spLocks noChangeAspect="1" noChangeArrowheads="1"/>
            </p:cNvSpPr>
            <p:nvPr/>
          </p:nvSpPr>
          <p:spPr bwMode="auto">
            <a:xfrm>
              <a:off x="3963" y="1657"/>
              <a:ext cx="419" cy="212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Group 31"/>
          <p:cNvGrpSpPr/>
          <p:nvPr/>
        </p:nvGrpSpPr>
        <p:grpSpPr bwMode="auto">
          <a:xfrm>
            <a:off x="3785866" y="2227237"/>
            <a:ext cx="1350169" cy="1584722"/>
            <a:chOff x="3969" y="1698"/>
            <a:chExt cx="1134" cy="1371"/>
          </a:xfrm>
          <a:solidFill>
            <a:srgbClr val="00B050"/>
          </a:solidFill>
        </p:grpSpPr>
        <p:sp>
          <p:nvSpPr>
            <p:cNvPr id="30" name="AutoShape 32"/>
            <p:cNvSpPr>
              <a:spLocks noChangeArrowheads="1"/>
            </p:cNvSpPr>
            <p:nvPr/>
          </p:nvSpPr>
          <p:spPr bwMode="auto">
            <a:xfrm flipV="1">
              <a:off x="3969" y="177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5924 w 21600"/>
                <a:gd name="T13" fmla="*/ 5916 h 21600"/>
                <a:gd name="T14" fmla="*/ 15676 w 21600"/>
                <a:gd name="T15" fmla="*/ 1568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8247" y="21600"/>
                  </a:lnTo>
                  <a:lnTo>
                    <a:pt x="1335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1" name="Oval 33"/>
            <p:cNvSpPr>
              <a:spLocks noChangeAspect="1" noChangeArrowheads="1"/>
            </p:cNvSpPr>
            <p:nvPr/>
          </p:nvSpPr>
          <p:spPr bwMode="auto">
            <a:xfrm>
              <a:off x="3969" y="2678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2" name="Oval 34"/>
            <p:cNvSpPr>
              <a:spLocks noChangeAspect="1" noChangeArrowheads="1"/>
            </p:cNvSpPr>
            <p:nvPr/>
          </p:nvSpPr>
          <p:spPr bwMode="auto">
            <a:xfrm>
              <a:off x="4404" y="1698"/>
              <a:ext cx="265" cy="134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Group 35"/>
          <p:cNvGrpSpPr/>
          <p:nvPr/>
        </p:nvGrpSpPr>
        <p:grpSpPr bwMode="auto">
          <a:xfrm>
            <a:off x="3785866" y="2252241"/>
            <a:ext cx="1350169" cy="1559719"/>
            <a:chOff x="3651" y="1555"/>
            <a:chExt cx="1134" cy="1341"/>
          </a:xfrm>
          <a:solidFill>
            <a:srgbClr val="00B050"/>
          </a:solidFill>
        </p:grpSpPr>
        <p:sp>
          <p:nvSpPr>
            <p:cNvPr id="34" name="AutoShape 36"/>
            <p:cNvSpPr>
              <a:spLocks noChangeArrowheads="1"/>
            </p:cNvSpPr>
            <p:nvPr/>
          </p:nvSpPr>
          <p:spPr bwMode="auto">
            <a:xfrm flipV="1">
              <a:off x="3651" y="1598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457 w 21600"/>
                <a:gd name="T13" fmla="*/ 6452 h 21600"/>
                <a:gd name="T14" fmla="*/ 15143 w 21600"/>
                <a:gd name="T15" fmla="*/ 1514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9295" y="21600"/>
                  </a:lnTo>
                  <a:lnTo>
                    <a:pt x="1230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5" name="Oval 37"/>
            <p:cNvSpPr>
              <a:spLocks noChangeAspect="1" noChangeArrowheads="1"/>
            </p:cNvSpPr>
            <p:nvPr/>
          </p:nvSpPr>
          <p:spPr bwMode="auto">
            <a:xfrm>
              <a:off x="3651" y="2505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6" name="Oval 38"/>
            <p:cNvSpPr>
              <a:spLocks noChangeAspect="1" noChangeArrowheads="1"/>
            </p:cNvSpPr>
            <p:nvPr/>
          </p:nvSpPr>
          <p:spPr bwMode="auto">
            <a:xfrm>
              <a:off x="4140" y="1555"/>
              <a:ext cx="156" cy="79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39"/>
          <p:cNvGrpSpPr/>
          <p:nvPr/>
        </p:nvGrpSpPr>
        <p:grpSpPr bwMode="auto">
          <a:xfrm>
            <a:off x="3782295" y="2278435"/>
            <a:ext cx="1350169" cy="1535906"/>
            <a:chOff x="3651" y="1588"/>
            <a:chExt cx="1134" cy="1323"/>
          </a:xfrm>
          <a:solidFill>
            <a:srgbClr val="00B050"/>
          </a:solidFill>
        </p:grpSpPr>
        <p:sp>
          <p:nvSpPr>
            <p:cNvPr id="38" name="AutoShape 40"/>
            <p:cNvSpPr>
              <a:spLocks noChangeArrowheads="1"/>
            </p:cNvSpPr>
            <p:nvPr/>
          </p:nvSpPr>
          <p:spPr bwMode="auto">
            <a:xfrm flipV="1">
              <a:off x="3651" y="1613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6819 w 21600"/>
                <a:gd name="T13" fmla="*/ 6810 h 21600"/>
                <a:gd name="T14" fmla="*/ 14781 w 21600"/>
                <a:gd name="T15" fmla="*/ 1479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038" y="21600"/>
                  </a:lnTo>
                  <a:lnTo>
                    <a:pt x="11562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39" name="Oval 41"/>
            <p:cNvSpPr>
              <a:spLocks noChangeAspect="1" noChangeArrowheads="1"/>
            </p:cNvSpPr>
            <p:nvPr/>
          </p:nvSpPr>
          <p:spPr bwMode="auto">
            <a:xfrm>
              <a:off x="3651" y="2520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0" name="Oval 42"/>
            <p:cNvSpPr>
              <a:spLocks noChangeAspect="1" noChangeArrowheads="1"/>
            </p:cNvSpPr>
            <p:nvPr/>
          </p:nvSpPr>
          <p:spPr bwMode="auto">
            <a:xfrm>
              <a:off x="4180" y="1588"/>
              <a:ext cx="79" cy="40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Group 43"/>
          <p:cNvGrpSpPr/>
          <p:nvPr/>
        </p:nvGrpSpPr>
        <p:grpSpPr bwMode="auto">
          <a:xfrm>
            <a:off x="3785866" y="2301055"/>
            <a:ext cx="1350169" cy="1519238"/>
            <a:chOff x="3515" y="1661"/>
            <a:chExt cx="1134" cy="1298"/>
          </a:xfrm>
          <a:solidFill>
            <a:srgbClr val="00B050"/>
          </a:solidFill>
        </p:grpSpPr>
        <p:sp>
          <p:nvSpPr>
            <p:cNvPr id="42" name="AutoShape 44"/>
            <p:cNvSpPr>
              <a:spLocks noChangeArrowheads="1"/>
            </p:cNvSpPr>
            <p:nvPr/>
          </p:nvSpPr>
          <p:spPr bwMode="auto">
            <a:xfrm flipV="1">
              <a:off x="3515" y="1661"/>
              <a:ext cx="1134" cy="10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181 w 21600"/>
                <a:gd name="T13" fmla="*/ 7187 h 21600"/>
                <a:gd name="T14" fmla="*/ 14419 w 21600"/>
                <a:gd name="T15" fmla="*/ 144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61" y="21600"/>
                  </a:lnTo>
                  <a:lnTo>
                    <a:pt x="1083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2225" algn="ctr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43" name="Oval 45"/>
            <p:cNvSpPr>
              <a:spLocks noChangeAspect="1" noChangeArrowheads="1"/>
            </p:cNvSpPr>
            <p:nvPr/>
          </p:nvSpPr>
          <p:spPr bwMode="auto">
            <a:xfrm>
              <a:off x="3515" y="2568"/>
              <a:ext cx="1134" cy="391"/>
            </a:xfrm>
            <a:prstGeom prst="ellipse">
              <a:avLst/>
            </a:prstGeom>
            <a:grpFill/>
            <a:ln w="22225" algn="ctr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1350" b="1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99639" y="806889"/>
            <a:ext cx="7639330" cy="540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说一说：从外形上看，圆锥与圆柱有什么不同。</a:t>
            </a:r>
            <a:endParaRPr lang="zh-CN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"/>
                            </p:stCondLst>
                            <p:childTnLst>
                              <p:par>
                                <p:cTn id="35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4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4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"/>
                            </p:stCondLst>
                            <p:childTnLst>
                              <p:par>
                                <p:cTn id="59" presetID="1" presetClass="exit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8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.CX-20150203FSON\Desktop\图片1_副本.jp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20434" r="40557"/>
          <a:stretch>
            <a:fillRect/>
          </a:stretch>
        </p:blipFill>
        <p:spPr bwMode="auto">
          <a:xfrm>
            <a:off x="2803934" y="1506640"/>
            <a:ext cx="2418248" cy="2463013"/>
          </a:xfrm>
          <a:prstGeom prst="rect">
            <a:avLst/>
          </a:prstGeom>
          <a:noFill/>
        </p:spPr>
      </p:pic>
      <p:pic>
        <p:nvPicPr>
          <p:cNvPr id="9" name="Picture 2" descr="C:\Users\Administrator.CX-20150203FSON\Desktop\图片1_副本.jp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72136"/>
          <a:stretch>
            <a:fillRect/>
          </a:stretch>
        </p:blipFill>
        <p:spPr bwMode="auto">
          <a:xfrm>
            <a:off x="1143000" y="1131590"/>
            <a:ext cx="1727321" cy="2463014"/>
          </a:xfrm>
          <a:prstGeom prst="rect">
            <a:avLst/>
          </a:prstGeom>
          <a:noFill/>
        </p:spPr>
      </p:pic>
      <p:pic>
        <p:nvPicPr>
          <p:cNvPr id="10" name="Picture 2" descr="C:\Users\Administrator.CX-20150203FSON\Desktop\图片1_副本.jpg"/>
          <p:cNvPicPr>
            <a:picLocks noChangeAspect="1" noChangeArrowheads="1"/>
          </p:cNvPicPr>
          <p:nvPr/>
        </p:nvPicPr>
        <p:blipFill>
          <a:blip r:embed="rId1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l="58514"/>
          <a:stretch>
            <a:fillRect/>
          </a:stretch>
        </p:blipFill>
        <p:spPr bwMode="auto">
          <a:xfrm>
            <a:off x="5322123" y="1506640"/>
            <a:ext cx="2571744" cy="2463013"/>
          </a:xfrm>
          <a:prstGeom prst="rect">
            <a:avLst/>
          </a:prstGeom>
          <a:noFill/>
        </p:spPr>
      </p:pic>
      <p:grpSp>
        <p:nvGrpSpPr>
          <p:cNvPr id="15" name="组合 14"/>
          <p:cNvGrpSpPr/>
          <p:nvPr/>
        </p:nvGrpSpPr>
        <p:grpSpPr>
          <a:xfrm>
            <a:off x="1893099" y="2846103"/>
            <a:ext cx="539134" cy="810992"/>
            <a:chOff x="3786182" y="5357826"/>
            <a:chExt cx="718845" cy="1081323"/>
          </a:xfrm>
        </p:grpSpPr>
        <p:sp>
          <p:nvSpPr>
            <p:cNvPr id="16" name="Freeform 72"/>
            <p:cNvSpPr/>
            <p:nvPr/>
          </p:nvSpPr>
          <p:spPr bwMode="auto">
            <a:xfrm>
              <a:off x="3786182" y="5357826"/>
              <a:ext cx="559597" cy="1081323"/>
            </a:xfrm>
            <a:custGeom>
              <a:avLst/>
              <a:gdLst>
                <a:gd name="T0" fmla="*/ 187 w 376"/>
                <a:gd name="T1" fmla="*/ 342 h 756"/>
                <a:gd name="T2" fmla="*/ 214 w 376"/>
                <a:gd name="T3" fmla="*/ 288 h 756"/>
                <a:gd name="T4" fmla="*/ 274 w 376"/>
                <a:gd name="T5" fmla="*/ 180 h 756"/>
                <a:gd name="T6" fmla="*/ 301 w 376"/>
                <a:gd name="T7" fmla="*/ 126 h 756"/>
                <a:gd name="T8" fmla="*/ 313 w 376"/>
                <a:gd name="T9" fmla="*/ 99 h 756"/>
                <a:gd name="T10" fmla="*/ 376 w 376"/>
                <a:gd name="T11" fmla="*/ 0 h 756"/>
                <a:gd name="T12" fmla="*/ 325 w 376"/>
                <a:gd name="T13" fmla="*/ 183 h 756"/>
                <a:gd name="T14" fmla="*/ 304 w 376"/>
                <a:gd name="T15" fmla="*/ 252 h 756"/>
                <a:gd name="T16" fmla="*/ 280 w 376"/>
                <a:gd name="T17" fmla="*/ 297 h 756"/>
                <a:gd name="T18" fmla="*/ 238 w 376"/>
                <a:gd name="T19" fmla="*/ 369 h 756"/>
                <a:gd name="T20" fmla="*/ 277 w 376"/>
                <a:gd name="T21" fmla="*/ 534 h 756"/>
                <a:gd name="T22" fmla="*/ 232 w 376"/>
                <a:gd name="T23" fmla="*/ 690 h 756"/>
                <a:gd name="T24" fmla="*/ 211 w 376"/>
                <a:gd name="T25" fmla="*/ 711 h 756"/>
                <a:gd name="T26" fmla="*/ 85 w 376"/>
                <a:gd name="T27" fmla="*/ 756 h 756"/>
                <a:gd name="T28" fmla="*/ 49 w 376"/>
                <a:gd name="T29" fmla="*/ 747 h 756"/>
                <a:gd name="T30" fmla="*/ 40 w 376"/>
                <a:gd name="T31" fmla="*/ 744 h 756"/>
                <a:gd name="T32" fmla="*/ 13 w 376"/>
                <a:gd name="T33" fmla="*/ 687 h 756"/>
                <a:gd name="T34" fmla="*/ 4 w 376"/>
                <a:gd name="T35" fmla="*/ 660 h 756"/>
                <a:gd name="T36" fmla="*/ 1 w 376"/>
                <a:gd name="T37" fmla="*/ 651 h 756"/>
                <a:gd name="T38" fmla="*/ 49 w 376"/>
                <a:gd name="T39" fmla="*/ 468 h 756"/>
                <a:gd name="T40" fmla="*/ 124 w 376"/>
                <a:gd name="T41" fmla="*/ 423 h 756"/>
                <a:gd name="T42" fmla="*/ 151 w 376"/>
                <a:gd name="T43" fmla="*/ 405 h 756"/>
                <a:gd name="T44" fmla="*/ 160 w 376"/>
                <a:gd name="T45" fmla="*/ 399 h 756"/>
                <a:gd name="T46" fmla="*/ 178 w 376"/>
                <a:gd name="T47" fmla="*/ 411 h 756"/>
                <a:gd name="T48" fmla="*/ 184 w 376"/>
                <a:gd name="T49" fmla="*/ 429 h 756"/>
                <a:gd name="T50" fmla="*/ 157 w 376"/>
                <a:gd name="T51" fmla="*/ 462 h 756"/>
                <a:gd name="T52" fmla="*/ 127 w 376"/>
                <a:gd name="T53" fmla="*/ 492 h 756"/>
                <a:gd name="T54" fmla="*/ 118 w 376"/>
                <a:gd name="T55" fmla="*/ 498 h 756"/>
                <a:gd name="T56" fmla="*/ 88 w 376"/>
                <a:gd name="T57" fmla="*/ 531 h 756"/>
                <a:gd name="T58" fmla="*/ 61 w 376"/>
                <a:gd name="T59" fmla="*/ 591 h 756"/>
                <a:gd name="T60" fmla="*/ 103 w 376"/>
                <a:gd name="T61" fmla="*/ 675 h 756"/>
                <a:gd name="T62" fmla="*/ 121 w 376"/>
                <a:gd name="T63" fmla="*/ 672 h 756"/>
                <a:gd name="T64" fmla="*/ 139 w 376"/>
                <a:gd name="T65" fmla="*/ 666 h 756"/>
                <a:gd name="T66" fmla="*/ 172 w 376"/>
                <a:gd name="T67" fmla="*/ 636 h 756"/>
                <a:gd name="T68" fmla="*/ 223 w 376"/>
                <a:gd name="T69" fmla="*/ 504 h 756"/>
                <a:gd name="T70" fmla="*/ 193 w 376"/>
                <a:gd name="T71" fmla="*/ 408 h 756"/>
                <a:gd name="T72" fmla="*/ 184 w 376"/>
                <a:gd name="T73" fmla="*/ 381 h 756"/>
                <a:gd name="T74" fmla="*/ 178 w 376"/>
                <a:gd name="T75" fmla="*/ 363 h 756"/>
                <a:gd name="T76" fmla="*/ 187 w 376"/>
                <a:gd name="T77" fmla="*/ 342 h 7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76"/>
                <a:gd name="T118" fmla="*/ 0 h 756"/>
                <a:gd name="T119" fmla="*/ 376 w 376"/>
                <a:gd name="T120" fmla="*/ 756 h 7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76" h="756">
                  <a:moveTo>
                    <a:pt x="187" y="342"/>
                  </a:moveTo>
                  <a:cubicBezTo>
                    <a:pt x="198" y="325"/>
                    <a:pt x="204" y="306"/>
                    <a:pt x="214" y="288"/>
                  </a:cubicBezTo>
                  <a:cubicBezTo>
                    <a:pt x="234" y="252"/>
                    <a:pt x="251" y="214"/>
                    <a:pt x="274" y="180"/>
                  </a:cubicBezTo>
                  <a:cubicBezTo>
                    <a:pt x="285" y="163"/>
                    <a:pt x="289" y="143"/>
                    <a:pt x="301" y="126"/>
                  </a:cubicBezTo>
                  <a:cubicBezTo>
                    <a:pt x="306" y="118"/>
                    <a:pt x="309" y="107"/>
                    <a:pt x="313" y="99"/>
                  </a:cubicBezTo>
                  <a:cubicBezTo>
                    <a:pt x="330" y="65"/>
                    <a:pt x="349" y="27"/>
                    <a:pt x="376" y="0"/>
                  </a:cubicBezTo>
                  <a:cubicBezTo>
                    <a:pt x="356" y="60"/>
                    <a:pt x="345" y="123"/>
                    <a:pt x="325" y="183"/>
                  </a:cubicBezTo>
                  <a:cubicBezTo>
                    <a:pt x="318" y="204"/>
                    <a:pt x="316" y="233"/>
                    <a:pt x="304" y="252"/>
                  </a:cubicBezTo>
                  <a:cubicBezTo>
                    <a:pt x="295" y="266"/>
                    <a:pt x="287" y="282"/>
                    <a:pt x="280" y="297"/>
                  </a:cubicBezTo>
                  <a:cubicBezTo>
                    <a:pt x="268" y="324"/>
                    <a:pt x="259" y="348"/>
                    <a:pt x="238" y="369"/>
                  </a:cubicBezTo>
                  <a:cubicBezTo>
                    <a:pt x="249" y="425"/>
                    <a:pt x="269" y="478"/>
                    <a:pt x="277" y="534"/>
                  </a:cubicBezTo>
                  <a:cubicBezTo>
                    <a:pt x="275" y="575"/>
                    <a:pt x="274" y="662"/>
                    <a:pt x="232" y="690"/>
                  </a:cubicBezTo>
                  <a:cubicBezTo>
                    <a:pt x="229" y="699"/>
                    <a:pt x="211" y="711"/>
                    <a:pt x="211" y="711"/>
                  </a:cubicBezTo>
                  <a:cubicBezTo>
                    <a:pt x="188" y="745"/>
                    <a:pt x="123" y="753"/>
                    <a:pt x="85" y="756"/>
                  </a:cubicBezTo>
                  <a:cubicBezTo>
                    <a:pt x="61" y="752"/>
                    <a:pt x="73" y="755"/>
                    <a:pt x="49" y="747"/>
                  </a:cubicBezTo>
                  <a:cubicBezTo>
                    <a:pt x="46" y="746"/>
                    <a:pt x="40" y="744"/>
                    <a:pt x="40" y="744"/>
                  </a:cubicBezTo>
                  <a:cubicBezTo>
                    <a:pt x="26" y="726"/>
                    <a:pt x="20" y="708"/>
                    <a:pt x="13" y="687"/>
                  </a:cubicBezTo>
                  <a:cubicBezTo>
                    <a:pt x="10" y="678"/>
                    <a:pt x="7" y="669"/>
                    <a:pt x="4" y="660"/>
                  </a:cubicBezTo>
                  <a:cubicBezTo>
                    <a:pt x="3" y="657"/>
                    <a:pt x="1" y="651"/>
                    <a:pt x="1" y="651"/>
                  </a:cubicBezTo>
                  <a:cubicBezTo>
                    <a:pt x="3" y="594"/>
                    <a:pt x="0" y="511"/>
                    <a:pt x="49" y="468"/>
                  </a:cubicBezTo>
                  <a:cubicBezTo>
                    <a:pt x="71" y="449"/>
                    <a:pt x="100" y="439"/>
                    <a:pt x="124" y="423"/>
                  </a:cubicBezTo>
                  <a:cubicBezTo>
                    <a:pt x="133" y="417"/>
                    <a:pt x="142" y="411"/>
                    <a:pt x="151" y="405"/>
                  </a:cubicBezTo>
                  <a:cubicBezTo>
                    <a:pt x="154" y="403"/>
                    <a:pt x="160" y="399"/>
                    <a:pt x="160" y="399"/>
                  </a:cubicBezTo>
                  <a:cubicBezTo>
                    <a:pt x="166" y="403"/>
                    <a:pt x="172" y="407"/>
                    <a:pt x="178" y="411"/>
                  </a:cubicBezTo>
                  <a:cubicBezTo>
                    <a:pt x="183" y="415"/>
                    <a:pt x="184" y="429"/>
                    <a:pt x="184" y="429"/>
                  </a:cubicBezTo>
                  <a:cubicBezTo>
                    <a:pt x="180" y="443"/>
                    <a:pt x="169" y="454"/>
                    <a:pt x="157" y="462"/>
                  </a:cubicBezTo>
                  <a:cubicBezTo>
                    <a:pt x="141" y="486"/>
                    <a:pt x="151" y="476"/>
                    <a:pt x="127" y="492"/>
                  </a:cubicBezTo>
                  <a:cubicBezTo>
                    <a:pt x="124" y="494"/>
                    <a:pt x="118" y="498"/>
                    <a:pt x="118" y="498"/>
                  </a:cubicBezTo>
                  <a:cubicBezTo>
                    <a:pt x="110" y="510"/>
                    <a:pt x="100" y="523"/>
                    <a:pt x="88" y="531"/>
                  </a:cubicBezTo>
                  <a:cubicBezTo>
                    <a:pt x="81" y="552"/>
                    <a:pt x="67" y="568"/>
                    <a:pt x="61" y="591"/>
                  </a:cubicBezTo>
                  <a:cubicBezTo>
                    <a:pt x="64" y="636"/>
                    <a:pt x="56" y="666"/>
                    <a:pt x="103" y="675"/>
                  </a:cubicBezTo>
                  <a:cubicBezTo>
                    <a:pt x="109" y="674"/>
                    <a:pt x="115" y="673"/>
                    <a:pt x="121" y="672"/>
                  </a:cubicBezTo>
                  <a:cubicBezTo>
                    <a:pt x="127" y="670"/>
                    <a:pt x="139" y="666"/>
                    <a:pt x="139" y="666"/>
                  </a:cubicBezTo>
                  <a:cubicBezTo>
                    <a:pt x="149" y="656"/>
                    <a:pt x="160" y="644"/>
                    <a:pt x="172" y="636"/>
                  </a:cubicBezTo>
                  <a:cubicBezTo>
                    <a:pt x="200" y="594"/>
                    <a:pt x="211" y="553"/>
                    <a:pt x="223" y="504"/>
                  </a:cubicBezTo>
                  <a:cubicBezTo>
                    <a:pt x="218" y="469"/>
                    <a:pt x="204" y="441"/>
                    <a:pt x="193" y="408"/>
                  </a:cubicBezTo>
                  <a:cubicBezTo>
                    <a:pt x="190" y="399"/>
                    <a:pt x="187" y="390"/>
                    <a:pt x="184" y="381"/>
                  </a:cubicBezTo>
                  <a:cubicBezTo>
                    <a:pt x="182" y="375"/>
                    <a:pt x="178" y="363"/>
                    <a:pt x="178" y="363"/>
                  </a:cubicBezTo>
                  <a:cubicBezTo>
                    <a:pt x="179" y="358"/>
                    <a:pt x="180" y="342"/>
                    <a:pt x="187" y="342"/>
                  </a:cubicBezTo>
                  <a:close/>
                </a:path>
              </a:pathLst>
            </a:custGeom>
            <a:solidFill>
              <a:schemeClr val="bg2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17" name="Freeform 73"/>
            <p:cNvSpPr/>
            <p:nvPr/>
          </p:nvSpPr>
          <p:spPr bwMode="auto">
            <a:xfrm>
              <a:off x="3929058" y="5643578"/>
              <a:ext cx="575969" cy="730894"/>
            </a:xfrm>
            <a:custGeom>
              <a:avLst/>
              <a:gdLst>
                <a:gd name="T0" fmla="*/ 0 w 387"/>
                <a:gd name="T1" fmla="*/ 91 h 511"/>
                <a:gd name="T2" fmla="*/ 57 w 387"/>
                <a:gd name="T3" fmla="*/ 181 h 511"/>
                <a:gd name="T4" fmla="*/ 93 w 387"/>
                <a:gd name="T5" fmla="*/ 205 h 511"/>
                <a:gd name="T6" fmla="*/ 111 w 387"/>
                <a:gd name="T7" fmla="*/ 217 h 511"/>
                <a:gd name="T8" fmla="*/ 153 w 387"/>
                <a:gd name="T9" fmla="*/ 268 h 511"/>
                <a:gd name="T10" fmla="*/ 162 w 387"/>
                <a:gd name="T11" fmla="*/ 286 h 511"/>
                <a:gd name="T12" fmla="*/ 168 w 387"/>
                <a:gd name="T13" fmla="*/ 304 h 511"/>
                <a:gd name="T14" fmla="*/ 216 w 387"/>
                <a:gd name="T15" fmla="*/ 463 h 511"/>
                <a:gd name="T16" fmla="*/ 267 w 387"/>
                <a:gd name="T17" fmla="*/ 508 h 511"/>
                <a:gd name="T18" fmla="*/ 324 w 387"/>
                <a:gd name="T19" fmla="*/ 502 h 511"/>
                <a:gd name="T20" fmla="*/ 351 w 387"/>
                <a:gd name="T21" fmla="*/ 484 h 511"/>
                <a:gd name="T22" fmla="*/ 372 w 387"/>
                <a:gd name="T23" fmla="*/ 448 h 511"/>
                <a:gd name="T24" fmla="*/ 387 w 387"/>
                <a:gd name="T25" fmla="*/ 370 h 511"/>
                <a:gd name="T26" fmla="*/ 363 w 387"/>
                <a:gd name="T27" fmla="*/ 247 h 511"/>
                <a:gd name="T28" fmla="*/ 318 w 387"/>
                <a:gd name="T29" fmla="*/ 193 h 511"/>
                <a:gd name="T30" fmla="*/ 276 w 387"/>
                <a:gd name="T31" fmla="*/ 157 h 511"/>
                <a:gd name="T32" fmla="*/ 237 w 387"/>
                <a:gd name="T33" fmla="*/ 145 h 511"/>
                <a:gd name="T34" fmla="*/ 201 w 387"/>
                <a:gd name="T35" fmla="*/ 163 h 511"/>
                <a:gd name="T36" fmla="*/ 189 w 387"/>
                <a:gd name="T37" fmla="*/ 184 h 511"/>
                <a:gd name="T38" fmla="*/ 195 w 387"/>
                <a:gd name="T39" fmla="*/ 220 h 511"/>
                <a:gd name="T40" fmla="*/ 255 w 387"/>
                <a:gd name="T41" fmla="*/ 247 h 511"/>
                <a:gd name="T42" fmla="*/ 273 w 387"/>
                <a:gd name="T43" fmla="*/ 262 h 511"/>
                <a:gd name="T44" fmla="*/ 291 w 387"/>
                <a:gd name="T45" fmla="*/ 274 h 511"/>
                <a:gd name="T46" fmla="*/ 318 w 387"/>
                <a:gd name="T47" fmla="*/ 307 h 511"/>
                <a:gd name="T48" fmla="*/ 324 w 387"/>
                <a:gd name="T49" fmla="*/ 325 h 511"/>
                <a:gd name="T50" fmla="*/ 315 w 387"/>
                <a:gd name="T51" fmla="*/ 379 h 511"/>
                <a:gd name="T52" fmla="*/ 300 w 387"/>
                <a:gd name="T53" fmla="*/ 397 h 511"/>
                <a:gd name="T54" fmla="*/ 282 w 387"/>
                <a:gd name="T55" fmla="*/ 403 h 511"/>
                <a:gd name="T56" fmla="*/ 240 w 387"/>
                <a:gd name="T57" fmla="*/ 382 h 511"/>
                <a:gd name="T58" fmla="*/ 225 w 387"/>
                <a:gd name="T59" fmla="*/ 355 h 511"/>
                <a:gd name="T60" fmla="*/ 219 w 387"/>
                <a:gd name="T61" fmla="*/ 337 h 511"/>
                <a:gd name="T62" fmla="*/ 171 w 387"/>
                <a:gd name="T63" fmla="*/ 199 h 511"/>
                <a:gd name="T64" fmla="*/ 114 w 387"/>
                <a:gd name="T65" fmla="*/ 154 h 511"/>
                <a:gd name="T66" fmla="*/ 87 w 387"/>
                <a:gd name="T67" fmla="*/ 136 h 511"/>
                <a:gd name="T68" fmla="*/ 18 w 387"/>
                <a:gd name="T69" fmla="*/ 22 h 511"/>
                <a:gd name="T70" fmla="*/ 3 w 387"/>
                <a:gd name="T71" fmla="*/ 43 h 511"/>
                <a:gd name="T72" fmla="*/ 0 w 387"/>
                <a:gd name="T73" fmla="*/ 91 h 511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87"/>
                <a:gd name="T112" fmla="*/ 0 h 511"/>
                <a:gd name="T113" fmla="*/ 387 w 387"/>
                <a:gd name="T114" fmla="*/ 511 h 511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87" h="511">
                  <a:moveTo>
                    <a:pt x="0" y="91"/>
                  </a:moveTo>
                  <a:cubicBezTo>
                    <a:pt x="18" y="118"/>
                    <a:pt x="28" y="162"/>
                    <a:pt x="57" y="181"/>
                  </a:cubicBezTo>
                  <a:cubicBezTo>
                    <a:pt x="69" y="189"/>
                    <a:pt x="81" y="197"/>
                    <a:pt x="93" y="205"/>
                  </a:cubicBezTo>
                  <a:cubicBezTo>
                    <a:pt x="99" y="209"/>
                    <a:pt x="111" y="217"/>
                    <a:pt x="111" y="217"/>
                  </a:cubicBezTo>
                  <a:cubicBezTo>
                    <a:pt x="123" y="234"/>
                    <a:pt x="140" y="248"/>
                    <a:pt x="153" y="268"/>
                  </a:cubicBezTo>
                  <a:cubicBezTo>
                    <a:pt x="157" y="274"/>
                    <a:pt x="159" y="280"/>
                    <a:pt x="162" y="286"/>
                  </a:cubicBezTo>
                  <a:cubicBezTo>
                    <a:pt x="165" y="292"/>
                    <a:pt x="168" y="304"/>
                    <a:pt x="168" y="304"/>
                  </a:cubicBezTo>
                  <a:cubicBezTo>
                    <a:pt x="176" y="359"/>
                    <a:pt x="191" y="414"/>
                    <a:pt x="216" y="463"/>
                  </a:cubicBezTo>
                  <a:cubicBezTo>
                    <a:pt x="228" y="487"/>
                    <a:pt x="240" y="503"/>
                    <a:pt x="267" y="508"/>
                  </a:cubicBezTo>
                  <a:cubicBezTo>
                    <a:pt x="286" y="507"/>
                    <a:pt x="307" y="511"/>
                    <a:pt x="324" y="502"/>
                  </a:cubicBezTo>
                  <a:cubicBezTo>
                    <a:pt x="333" y="497"/>
                    <a:pt x="351" y="484"/>
                    <a:pt x="351" y="484"/>
                  </a:cubicBezTo>
                  <a:cubicBezTo>
                    <a:pt x="356" y="470"/>
                    <a:pt x="368" y="461"/>
                    <a:pt x="372" y="448"/>
                  </a:cubicBezTo>
                  <a:cubicBezTo>
                    <a:pt x="381" y="421"/>
                    <a:pt x="384" y="400"/>
                    <a:pt x="387" y="370"/>
                  </a:cubicBezTo>
                  <a:cubicBezTo>
                    <a:pt x="385" y="335"/>
                    <a:pt x="384" y="279"/>
                    <a:pt x="363" y="247"/>
                  </a:cubicBezTo>
                  <a:cubicBezTo>
                    <a:pt x="350" y="227"/>
                    <a:pt x="331" y="212"/>
                    <a:pt x="318" y="193"/>
                  </a:cubicBezTo>
                  <a:cubicBezTo>
                    <a:pt x="310" y="181"/>
                    <a:pt x="290" y="162"/>
                    <a:pt x="276" y="157"/>
                  </a:cubicBezTo>
                  <a:cubicBezTo>
                    <a:pt x="263" y="153"/>
                    <a:pt x="250" y="149"/>
                    <a:pt x="237" y="145"/>
                  </a:cubicBezTo>
                  <a:cubicBezTo>
                    <a:pt x="224" y="149"/>
                    <a:pt x="214" y="159"/>
                    <a:pt x="201" y="163"/>
                  </a:cubicBezTo>
                  <a:cubicBezTo>
                    <a:pt x="193" y="171"/>
                    <a:pt x="189" y="172"/>
                    <a:pt x="189" y="184"/>
                  </a:cubicBezTo>
                  <a:cubicBezTo>
                    <a:pt x="189" y="196"/>
                    <a:pt x="188" y="210"/>
                    <a:pt x="195" y="220"/>
                  </a:cubicBezTo>
                  <a:cubicBezTo>
                    <a:pt x="207" y="237"/>
                    <a:pt x="239" y="236"/>
                    <a:pt x="255" y="247"/>
                  </a:cubicBezTo>
                  <a:cubicBezTo>
                    <a:pt x="287" y="268"/>
                    <a:pt x="238" y="235"/>
                    <a:pt x="273" y="262"/>
                  </a:cubicBezTo>
                  <a:cubicBezTo>
                    <a:pt x="279" y="266"/>
                    <a:pt x="291" y="274"/>
                    <a:pt x="291" y="274"/>
                  </a:cubicBezTo>
                  <a:cubicBezTo>
                    <a:pt x="299" y="287"/>
                    <a:pt x="313" y="291"/>
                    <a:pt x="318" y="307"/>
                  </a:cubicBezTo>
                  <a:cubicBezTo>
                    <a:pt x="320" y="313"/>
                    <a:pt x="324" y="325"/>
                    <a:pt x="324" y="325"/>
                  </a:cubicBezTo>
                  <a:cubicBezTo>
                    <a:pt x="320" y="367"/>
                    <a:pt x="325" y="350"/>
                    <a:pt x="315" y="379"/>
                  </a:cubicBezTo>
                  <a:cubicBezTo>
                    <a:pt x="313" y="386"/>
                    <a:pt x="307" y="393"/>
                    <a:pt x="300" y="397"/>
                  </a:cubicBezTo>
                  <a:cubicBezTo>
                    <a:pt x="295" y="400"/>
                    <a:pt x="282" y="403"/>
                    <a:pt x="282" y="403"/>
                  </a:cubicBezTo>
                  <a:cubicBezTo>
                    <a:pt x="256" y="396"/>
                    <a:pt x="260" y="395"/>
                    <a:pt x="240" y="382"/>
                  </a:cubicBezTo>
                  <a:cubicBezTo>
                    <a:pt x="235" y="374"/>
                    <a:pt x="229" y="364"/>
                    <a:pt x="225" y="355"/>
                  </a:cubicBezTo>
                  <a:cubicBezTo>
                    <a:pt x="222" y="349"/>
                    <a:pt x="219" y="337"/>
                    <a:pt x="219" y="337"/>
                  </a:cubicBezTo>
                  <a:cubicBezTo>
                    <a:pt x="216" y="291"/>
                    <a:pt x="210" y="232"/>
                    <a:pt x="171" y="199"/>
                  </a:cubicBezTo>
                  <a:cubicBezTo>
                    <a:pt x="153" y="184"/>
                    <a:pt x="133" y="169"/>
                    <a:pt x="114" y="154"/>
                  </a:cubicBezTo>
                  <a:cubicBezTo>
                    <a:pt x="105" y="147"/>
                    <a:pt x="87" y="136"/>
                    <a:pt x="87" y="136"/>
                  </a:cubicBezTo>
                  <a:cubicBezTo>
                    <a:pt x="67" y="106"/>
                    <a:pt x="45" y="40"/>
                    <a:pt x="18" y="22"/>
                  </a:cubicBezTo>
                  <a:cubicBezTo>
                    <a:pt x="11" y="0"/>
                    <a:pt x="5" y="36"/>
                    <a:pt x="3" y="43"/>
                  </a:cubicBezTo>
                  <a:cubicBezTo>
                    <a:pt x="0" y="85"/>
                    <a:pt x="0" y="69"/>
                    <a:pt x="0" y="91"/>
                  </a:cubicBezTo>
                  <a:close/>
                </a:path>
              </a:pathLst>
            </a:custGeom>
            <a:solidFill>
              <a:schemeClr val="bg2"/>
            </a:solidFill>
            <a:ln w="28575">
              <a:solidFill>
                <a:schemeClr val="tx1"/>
              </a:solidFill>
              <a:miter lim="800000"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cxnSp>
        <p:nvCxnSpPr>
          <p:cNvPr id="19" name="直接连接符 18"/>
          <p:cNvCxnSpPr/>
          <p:nvPr/>
        </p:nvCxnSpPr>
        <p:spPr>
          <a:xfrm rot="16200000" flipH="1">
            <a:off x="1384103" y="2444263"/>
            <a:ext cx="1232306" cy="214314"/>
          </a:xfrm>
          <a:prstGeom prst="line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右箭头 22"/>
          <p:cNvSpPr/>
          <p:nvPr/>
        </p:nvSpPr>
        <p:spPr>
          <a:xfrm>
            <a:off x="2589619" y="2524631"/>
            <a:ext cx="696521" cy="375050"/>
          </a:xfrm>
          <a:prstGeom prst="rightArrow">
            <a:avLst/>
          </a:prstGeom>
          <a:solidFill>
            <a:srgbClr val="0099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4" name="右箭头 23"/>
          <p:cNvSpPr/>
          <p:nvPr/>
        </p:nvSpPr>
        <p:spPr>
          <a:xfrm>
            <a:off x="5000628" y="2578209"/>
            <a:ext cx="696521" cy="375050"/>
          </a:xfrm>
          <a:prstGeom prst="rightArrow">
            <a:avLst/>
          </a:prstGeom>
          <a:solidFill>
            <a:srgbClr val="0099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6112834" y="1851670"/>
            <a:ext cx="1339486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</a:t>
            </a:r>
            <a:endParaRPr lang="zh-CN" altLang="en-US" sz="28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6156176" y="2787774"/>
            <a:ext cx="80367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35696" y="3867894"/>
            <a:ext cx="4982824" cy="720080"/>
            <a:chOff x="2080588" y="4059351"/>
            <a:chExt cx="4982824" cy="720080"/>
          </a:xfrm>
        </p:grpSpPr>
        <p:sp>
          <p:nvSpPr>
            <p:cNvPr id="3" name="横卷形 2"/>
            <p:cNvSpPr/>
            <p:nvPr/>
          </p:nvSpPr>
          <p:spPr>
            <a:xfrm>
              <a:off x="2080588" y="4059351"/>
              <a:ext cx="4982824" cy="720080"/>
            </a:xfrm>
            <a:prstGeom prst="horizontalScroll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6155"/>
            <p:cNvSpPr txBox="1">
              <a:spLocks noChangeArrowheads="1"/>
            </p:cNvSpPr>
            <p:nvPr/>
          </p:nvSpPr>
          <p:spPr bwMode="auto">
            <a:xfrm>
              <a:off x="2137992" y="4206933"/>
              <a:ext cx="484509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圆锥的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展开后是一个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扇形。</a:t>
              </a:r>
              <a:endParaRPr lang="zh-CN" alt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65857" y="722039"/>
            <a:ext cx="7350559" cy="697583"/>
            <a:chOff x="3175138" y="389333"/>
            <a:chExt cx="7350559" cy="697583"/>
          </a:xfrm>
        </p:grpSpPr>
        <p:sp>
          <p:nvSpPr>
            <p:cNvPr id="13" name="文本框 6155"/>
            <p:cNvSpPr txBox="1">
              <a:spLocks noChangeArrowheads="1"/>
            </p:cNvSpPr>
            <p:nvPr/>
          </p:nvSpPr>
          <p:spPr bwMode="auto">
            <a:xfrm>
              <a:off x="4736625" y="563696"/>
              <a:ext cx="578907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把圆锥的侧面展开是什么图形？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175138" y="389333"/>
              <a:ext cx="1338430" cy="628985"/>
              <a:chOff x="1307218" y="1922766"/>
              <a:chExt cx="1338430" cy="628985"/>
            </a:xfrm>
          </p:grpSpPr>
          <p:sp>
            <p:nvSpPr>
              <p:cNvPr id="35" name="KSO_Shape"/>
              <p:cNvSpPr/>
              <p:nvPr/>
            </p:nvSpPr>
            <p:spPr>
              <a:xfrm>
                <a:off x="1362329" y="1922766"/>
                <a:ext cx="1253227" cy="592518"/>
              </a:xfrm>
              <a:custGeom>
                <a:avLst/>
                <a:gdLst>
                  <a:gd name="connsiteX0" fmla="*/ 1846300 w 4171682"/>
                  <a:gd name="connsiteY0" fmla="*/ 0 h 3589654"/>
                  <a:gd name="connsiteX1" fmla="*/ 2325378 w 4171682"/>
                  <a:gd name="connsiteY1" fmla="*/ 0 h 3589654"/>
                  <a:gd name="connsiteX2" fmla="*/ 4171682 w 4171682"/>
                  <a:gd name="connsiteY2" fmla="*/ 3183284 h 3589654"/>
                  <a:gd name="connsiteX3" fmla="*/ 3937064 w 4171682"/>
                  <a:gd name="connsiteY3" fmla="*/ 3589654 h 3589654"/>
                  <a:gd name="connsiteX4" fmla="*/ 234622 w 4171682"/>
                  <a:gd name="connsiteY4" fmla="*/ 3589654 h 3589654"/>
                  <a:gd name="connsiteX5" fmla="*/ 0 w 4171682"/>
                  <a:gd name="connsiteY5" fmla="*/ 3183277 h 35896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171682" h="3589654">
                    <a:moveTo>
                      <a:pt x="1846300" y="0"/>
                    </a:moveTo>
                    <a:lnTo>
                      <a:pt x="2325378" y="0"/>
                    </a:lnTo>
                    <a:lnTo>
                      <a:pt x="4171682" y="3183284"/>
                    </a:lnTo>
                    <a:lnTo>
                      <a:pt x="3937064" y="3589654"/>
                    </a:lnTo>
                    <a:lnTo>
                      <a:pt x="234622" y="3589654"/>
                    </a:lnTo>
                    <a:lnTo>
                      <a:pt x="0" y="318327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" name="Rectangle 15"/>
              <p:cNvSpPr>
                <a:spLocks noChangeArrowheads="1"/>
              </p:cNvSpPr>
              <p:nvPr/>
            </p:nvSpPr>
            <p:spPr bwMode="auto">
              <a:xfrm>
                <a:off x="1307218" y="2102782"/>
                <a:ext cx="1338430" cy="448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8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10000"/>
                  </a:lnSpc>
                </a:pPr>
                <a:r>
                  <a: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剪一剪</a:t>
                </a:r>
                <a:endPara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23457E-6 L -0.04202 -0.25556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1" y="-1277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5"/>
          <p:cNvSpPr txBox="1">
            <a:spLocks noChangeArrowheads="1"/>
          </p:cNvSpPr>
          <p:nvPr/>
        </p:nvSpPr>
        <p:spPr bwMode="auto">
          <a:xfrm>
            <a:off x="1187624" y="699542"/>
            <a:ext cx="578907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通过剪，你还发现了什么？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79821" y="1635646"/>
            <a:ext cx="2571744" cy="2463013"/>
            <a:chOff x="5322123" y="1506640"/>
            <a:chExt cx="2571744" cy="2463013"/>
          </a:xfrm>
        </p:grpSpPr>
        <p:pic>
          <p:nvPicPr>
            <p:cNvPr id="3" name="Picture 2" descr="C:\Users\Administrator.CX-20150203FSON\Desktop\图片1_副本.jpg"/>
            <p:cNvPicPr>
              <a:picLocks noChangeAspect="1" noChangeArrowheads="1"/>
            </p:cNvPicPr>
            <p:nvPr/>
          </p:nvPicPr>
          <p:blipFill>
            <a:blip r:embed="rId1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58514"/>
            <a:stretch>
              <a:fillRect/>
            </a:stretch>
          </p:blipFill>
          <p:spPr bwMode="auto">
            <a:xfrm>
              <a:off x="5322123" y="1506640"/>
              <a:ext cx="2571744" cy="2463013"/>
            </a:xfrm>
            <a:prstGeom prst="rect">
              <a:avLst/>
            </a:prstGeom>
            <a:noFill/>
          </p:spPr>
        </p:pic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6112834" y="1851670"/>
              <a:ext cx="1339486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侧面</a:t>
              </a:r>
              <a:endParaRPr lang="zh-CN" alt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6156176" y="2787774"/>
              <a:ext cx="803678" cy="559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底面</a:t>
              </a:r>
              <a:endPara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弧形 7"/>
          <p:cNvSpPr/>
          <p:nvPr/>
        </p:nvSpPr>
        <p:spPr>
          <a:xfrm>
            <a:off x="1286291" y="679650"/>
            <a:ext cx="2309319" cy="2309319"/>
          </a:xfrm>
          <a:prstGeom prst="arc">
            <a:avLst>
              <a:gd name="adj1" fmla="val 1421314"/>
              <a:gd name="adj2" fmla="val 9728022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70533" y="3033251"/>
            <a:ext cx="945284" cy="8767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144071" y="2528882"/>
            <a:ext cx="3524273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扇形的弧就是底面圆周。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utoUpdateAnimBg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185048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758</Words>
  <Application>WPS 演示</Application>
  <PresentationFormat>全屏显示(16:9)</PresentationFormat>
  <Paragraphs>172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Calibri</vt:lpstr>
      <vt:lpstr>Times New Roman</vt:lpstr>
      <vt:lpstr>微软雅黑</vt:lpstr>
      <vt:lpstr>Arial Unicode MS</vt:lpstr>
      <vt:lpstr>Cambria Math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119</cp:revision>
  <dcterms:created xsi:type="dcterms:W3CDTF">2018-09-11T05:46:00Z</dcterms:created>
  <dcterms:modified xsi:type="dcterms:W3CDTF">2023-10-10T01:43:22Z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8181192B5C334543B90F6699B126C41A_12</vt:lpwstr>
  </property>
  <property fmtid="{D5CDD505-2E9C-101B-9397-08002B2CF9AE}" pid="3" name="KSOProductBuildVer">
    <vt:lpwstr>2052-12.1.0.15398</vt:lpwstr>
  </property>
</Properties>
</file>