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78" r:id="rId4"/>
    <p:sldId id="279" r:id="rId5"/>
    <p:sldId id="280" r:id="rId6"/>
    <p:sldId id="281" r:id="rId8"/>
    <p:sldId id="282" r:id="rId9"/>
    <p:sldId id="283" r:id="rId10"/>
    <p:sldId id="284" r:id="rId11"/>
    <p:sldId id="285" r:id="rId12"/>
    <p:sldId id="286" r:id="rId13"/>
    <p:sldId id="287" r:id="rId14"/>
  </p:sldIdLst>
  <p:sldSz cx="9144000" cy="5143500" type="screen16x9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7" autoAdjust="0"/>
    <p:restoredTop sz="99852" autoAdjust="0"/>
  </p:normalViewPr>
  <p:slideViewPr>
    <p:cSldViewPr showGuides="1">
      <p:cViewPr varScale="1">
        <p:scale>
          <a:sx n="114" d="100"/>
          <a:sy n="114" d="100"/>
        </p:scale>
        <p:origin x="120" y="21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02EEB-8359-40E1-A00F-7D1BC17DD0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8BA6A2-078A-4EE6-91C9-4721AA3F183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E8C5B0-A4D4-456F-98AC-9723718397C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2"/>
          <p:cNvSpPr txBox="1"/>
          <p:nvPr userDrawn="1"/>
        </p:nvSpPr>
        <p:spPr>
          <a:xfrm>
            <a:off x="311304" y="103521"/>
            <a:ext cx="22621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kumimoji="1" lang="zh-CN" altLang="en-US" sz="1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人教版  数学  六年级  下册</a:t>
            </a:r>
            <a:endParaRPr kumimoji="1"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8" name="直线连接符 4"/>
          <p:cNvCxnSpPr/>
          <p:nvPr userDrawn="1"/>
        </p:nvCxnSpPr>
        <p:spPr>
          <a:xfrm flipV="1">
            <a:off x="231783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">
                  <a:schemeClr val="accent1">
                    <a:lumMod val="0"/>
                    <a:lumOff val="100000"/>
                  </a:schemeClr>
                </a:gs>
                <a:gs pos="65000">
                  <a:schemeClr val="accent1">
                    <a:lumMod val="100000"/>
                  </a:schemeClr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52536" y="9623"/>
            <a:ext cx="3240360" cy="692300"/>
            <a:chOff x="-252536" y="9623"/>
            <a:chExt cx="3240360" cy="692300"/>
          </a:xfrm>
        </p:grpSpPr>
        <p:sp>
          <p:nvSpPr>
            <p:cNvPr id="8" name="文本框 14"/>
            <p:cNvSpPr txBox="1"/>
            <p:nvPr userDrawn="1"/>
          </p:nvSpPr>
          <p:spPr>
            <a:xfrm>
              <a:off x="455780" y="9623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情境导入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67567"/>
              <a:ext cx="3240360" cy="634356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11" name="组合 10"/>
          <p:cNvGrpSpPr/>
          <p:nvPr userDrawn="1"/>
        </p:nvGrpSpPr>
        <p:grpSpPr>
          <a:xfrm>
            <a:off x="-252536" y="0"/>
            <a:ext cx="3274666" cy="694923"/>
            <a:chOff x="-252536" y="0"/>
            <a:chExt cx="3274666" cy="694923"/>
          </a:xfrm>
        </p:grpSpPr>
        <p:pic>
          <p:nvPicPr>
            <p:cNvPr id="13" name="图片 12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52536" y="53851"/>
              <a:ext cx="3274666" cy="641072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 userDrawn="1"/>
          </p:nvSpPr>
          <p:spPr>
            <a:xfrm>
              <a:off x="467544" y="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活动探究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底图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grpSp>
        <p:nvGrpSpPr>
          <p:cNvPr id="7" name="组合 6"/>
          <p:cNvGrpSpPr/>
          <p:nvPr userDrawn="1"/>
        </p:nvGrpSpPr>
        <p:grpSpPr>
          <a:xfrm>
            <a:off x="-240896" y="22840"/>
            <a:ext cx="3264092" cy="679083"/>
            <a:chOff x="-240896" y="22840"/>
            <a:chExt cx="3264092" cy="679083"/>
          </a:xfrm>
        </p:grpSpPr>
        <p:pic>
          <p:nvPicPr>
            <p:cNvPr id="9" name="图片 8" descr="未标题-1.png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40896" y="62921"/>
              <a:ext cx="3264092" cy="639002"/>
            </a:xfrm>
            <a:prstGeom prst="rect">
              <a:avLst/>
            </a:prstGeom>
          </p:spPr>
        </p:pic>
        <p:sp>
          <p:nvSpPr>
            <p:cNvPr id="8" name="文本框 14"/>
            <p:cNvSpPr txBox="1"/>
            <p:nvPr userDrawn="1"/>
          </p:nvSpPr>
          <p:spPr>
            <a:xfrm>
              <a:off x="467544" y="22840"/>
              <a:ext cx="1847212" cy="50013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457200"/>
              <a:r>
                <a:rPr lang="zh-CN" altLang="en-US" sz="2800" b="1" dirty="0">
                  <a:solidFill>
                    <a:srgbClr val="44546A">
                      <a:lumMod val="50000"/>
                    </a:srgbClr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拓展延伸</a:t>
              </a:r>
              <a:endPara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未标题-1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536" y="62921"/>
            <a:ext cx="3264091" cy="639002"/>
          </a:xfrm>
          <a:prstGeom prst="rect">
            <a:avLst/>
          </a:prstGeom>
        </p:spPr>
      </p:pic>
      <p:pic>
        <p:nvPicPr>
          <p:cNvPr id="32" name="图片 31" descr="底图2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59999"/>
            <a:ext cx="9144000" cy="58826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pic>
        <p:nvPicPr>
          <p:cNvPr id="10" name="图片 9" descr="七彩课堂4个字.pn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9" name="文本框 14"/>
          <p:cNvSpPr txBox="1"/>
          <p:nvPr userDrawn="1"/>
        </p:nvSpPr>
        <p:spPr>
          <a:xfrm>
            <a:off x="452876" y="9623"/>
            <a:ext cx="1847212" cy="50013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457200"/>
            <a:r>
              <a:rPr lang="zh-CN" altLang="en-US" sz="2800" b="1" dirty="0">
                <a:solidFill>
                  <a:srgbClr val="44546A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课外活动</a:t>
            </a:r>
            <a:endParaRPr lang="zh-CN" altLang="en-US" sz="2800" b="1" dirty="0">
              <a:solidFill>
                <a:srgbClr val="44546A">
                  <a:lumMod val="50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结束页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0" y="0"/>
            <a:ext cx="9135541" cy="51402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" cstate="print">
            <a:alphaModFix amt="7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4618">
            <a:off x="7567239" y="494503"/>
            <a:ext cx="722742" cy="9433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>
            <a:alphaModFix amt="7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84629">
            <a:off x="7223546" y="1124885"/>
            <a:ext cx="456460" cy="59580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7.png"/><Relationship Id="rId12" Type="http://schemas.openxmlformats.org/officeDocument/2006/relationships/image" Target="../media/image1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七彩课堂4个字.png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8666" y="125859"/>
            <a:ext cx="962317" cy="377672"/>
          </a:xfrm>
          <a:prstGeom prst="rect">
            <a:avLst/>
          </a:prstGeom>
        </p:spPr>
      </p:pic>
      <p:sp>
        <p:nvSpPr>
          <p:cNvPr id="3" name="TextBox 9"/>
          <p:cNvSpPr txBox="1"/>
          <p:nvPr userDrawn="1"/>
        </p:nvSpPr>
        <p:spPr>
          <a:xfrm>
            <a:off x="5292080" y="8340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457200"/>
            <a:r>
              <a:rPr lang="zh-CN" altLang="en-US" sz="2000" b="1" dirty="0" smtClean="0">
                <a:solidFill>
                  <a:srgbClr val="8064A2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2000" b="1" dirty="0">
              <a:solidFill>
                <a:srgbClr val="8064A2">
                  <a:lumMod val="7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image" Target="../media/image15.jpeg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5.tiff"/><Relationship Id="rId1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2852210" y="1939211"/>
            <a:ext cx="3229089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绿色出行</a:t>
            </a:r>
            <a:endParaRPr lang="zh-CN" altLang="en-US" sz="6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19703"/>
            <a:ext cx="2711320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整理和复习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 Box 27"/>
          <p:cNvSpPr txBox="1">
            <a:spLocks noChangeArrowheads="1"/>
          </p:cNvSpPr>
          <p:nvPr/>
        </p:nvSpPr>
        <p:spPr bwMode="auto">
          <a:xfrm>
            <a:off x="1930755" y="2140678"/>
            <a:ext cx="6028229" cy="435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ct val="1300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根据上面的信息，你能发现什么？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2" name="表格 71"/>
          <p:cNvGraphicFramePr>
            <a:graphicFrameLocks noGrp="1"/>
          </p:cNvGraphicFramePr>
          <p:nvPr/>
        </p:nvGraphicFramePr>
        <p:xfrm>
          <a:off x="1900236" y="893556"/>
          <a:ext cx="5343528" cy="11887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335882"/>
                <a:gridCol w="1335882"/>
                <a:gridCol w="1335882"/>
                <a:gridCol w="1335882"/>
              </a:tblGrid>
              <a:tr h="262542"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交通工具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往返平均速度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单程所用时间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2625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爸爸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私家车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千米</a:t>
                      </a: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分钟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2625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妈妈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地铁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千米</a:t>
                      </a: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分钟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2625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小明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步行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分钟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449142" y="374789"/>
            <a:ext cx="6048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4 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</a:rPr>
              <a:t>  解决实际问题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39552" y="2641564"/>
            <a:ext cx="3691930" cy="566644"/>
            <a:chOff x="539552" y="2367662"/>
            <a:chExt cx="3691930" cy="566644"/>
          </a:xfrm>
        </p:grpSpPr>
        <p:sp>
          <p:nvSpPr>
            <p:cNvPr id="78" name="矩形 77"/>
            <p:cNvSpPr/>
            <p:nvPr/>
          </p:nvSpPr>
          <p:spPr>
            <a:xfrm>
              <a:off x="653451" y="2367662"/>
              <a:ext cx="3370018" cy="566644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outerShdw dist="25400" dir="16200000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39552" y="2472890"/>
              <a:ext cx="36919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小明的出行方式最环保，最健康。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39552" y="3571979"/>
            <a:ext cx="4109271" cy="923330"/>
            <a:chOff x="653451" y="3170926"/>
            <a:chExt cx="3471805" cy="923330"/>
          </a:xfrm>
        </p:grpSpPr>
        <p:sp>
          <p:nvSpPr>
            <p:cNvPr id="79" name="矩形 78"/>
            <p:cNvSpPr/>
            <p:nvPr/>
          </p:nvSpPr>
          <p:spPr>
            <a:xfrm>
              <a:off x="653451" y="3217094"/>
              <a:ext cx="3370018" cy="566644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outerShdw dist="25400" dir="16200000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668872" y="3170926"/>
              <a:ext cx="345638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小明妈妈乘坐地铁是公共交通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小明妈妈有较强的“绿色出行” 意识。</a:t>
              </a:r>
              <a:b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703364" y="2601894"/>
            <a:ext cx="3445596" cy="646331"/>
            <a:chOff x="4317018" y="2775911"/>
            <a:chExt cx="3445596" cy="646331"/>
          </a:xfrm>
        </p:grpSpPr>
        <p:sp>
          <p:nvSpPr>
            <p:cNvPr id="81" name="矩形 80"/>
            <p:cNvSpPr/>
            <p:nvPr/>
          </p:nvSpPr>
          <p:spPr>
            <a:xfrm>
              <a:off x="4317018" y="2820746"/>
              <a:ext cx="3370018" cy="566644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/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path path="circle">
                <a:fillToRect l="50000" t="50000" r="50000" b="50000"/>
              </a:path>
              <a:tileRect/>
            </a:gradFill>
            <a:ln w="25400" cap="flat" cmpd="sng" algn="ctr">
              <a:noFill/>
              <a:prstDash val="solid"/>
            </a:ln>
            <a:effectLst>
              <a:outerShdw dist="25400" dir="16200000" rotWithShape="0">
                <a:prstClr val="black">
                  <a:alpha val="26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450246" y="2775911"/>
              <a:ext cx="331236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小明的爸爸如果也能乘坐地铁，就更快也更环保了。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716016" y="3381922"/>
            <a:ext cx="2970676" cy="1246370"/>
            <a:chOff x="4716016" y="3108020"/>
            <a:chExt cx="2970676" cy="1246370"/>
          </a:xfrm>
        </p:grpSpPr>
        <p:grpSp>
          <p:nvGrpSpPr>
            <p:cNvPr id="7" name="组合 6"/>
            <p:cNvGrpSpPr/>
            <p:nvPr/>
          </p:nvGrpSpPr>
          <p:grpSpPr>
            <a:xfrm>
              <a:off x="4716016" y="3108020"/>
              <a:ext cx="2970676" cy="1246370"/>
              <a:chOff x="2880173" y="3024307"/>
              <a:chExt cx="4129393" cy="1626089"/>
            </a:xfrm>
          </p:grpSpPr>
          <p:sp>
            <p:nvSpPr>
              <p:cNvPr id="115" name="椭圆 9"/>
              <p:cNvSpPr/>
              <p:nvPr/>
            </p:nvSpPr>
            <p:spPr>
              <a:xfrm flipH="1">
                <a:off x="2880173" y="3024307"/>
                <a:ext cx="4129393" cy="1626089"/>
              </a:xfrm>
              <a:custGeom>
                <a:avLst/>
                <a:gdLst/>
                <a:ahLst/>
                <a:cxnLst/>
                <a:rect l="l" t="t" r="r" b="b"/>
                <a:pathLst>
                  <a:path w="5166653" h="2369443">
                    <a:moveTo>
                      <a:pt x="1350229" y="0"/>
                    </a:moveTo>
                    <a:lnTo>
                      <a:pt x="5166653" y="0"/>
                    </a:lnTo>
                    <a:lnTo>
                      <a:pt x="5166653" y="2369443"/>
                    </a:lnTo>
                    <a:lnTo>
                      <a:pt x="1350229" y="2369443"/>
                    </a:lnTo>
                    <a:lnTo>
                      <a:pt x="1350229" y="2153255"/>
                    </a:lnTo>
                    <a:cubicBezTo>
                      <a:pt x="1247686" y="2188856"/>
                      <a:pt x="1137525" y="2207687"/>
                      <a:pt x="1022966" y="2207687"/>
                    </a:cubicBezTo>
                    <a:cubicBezTo>
                      <a:pt x="457997" y="2207687"/>
                      <a:pt x="0" y="1749690"/>
                      <a:pt x="0" y="1184721"/>
                    </a:cubicBezTo>
                    <a:cubicBezTo>
                      <a:pt x="0" y="619752"/>
                      <a:pt x="457997" y="161755"/>
                      <a:pt x="1022966" y="161755"/>
                    </a:cubicBezTo>
                    <a:cubicBezTo>
                      <a:pt x="1137525" y="161755"/>
                      <a:pt x="1247686" y="180586"/>
                      <a:pt x="1350229" y="21618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solidFill>
                  <a:schemeClr val="accent3"/>
                </a:solidFill>
              </a:ln>
              <a:effectLst>
                <a:outerShdw blurRad="38100" dist="63500" dir="5400000" algn="t" rotWithShape="0">
                  <a:schemeClr val="accent3">
                    <a:lumMod val="5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 b="1"/>
              </a:p>
            </p:txBody>
          </p:sp>
          <p:sp>
            <p:nvSpPr>
              <p:cNvPr id="116" name="椭圆 115"/>
              <p:cNvSpPr/>
              <p:nvPr/>
            </p:nvSpPr>
            <p:spPr bwMode="auto">
              <a:xfrm rot="20332796" flipH="1">
                <a:off x="5829872" y="3283555"/>
                <a:ext cx="1179694" cy="1179695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000" b="1"/>
              </a:p>
            </p:txBody>
          </p:sp>
          <p:sp>
            <p:nvSpPr>
              <p:cNvPr id="117" name="椭圆 116"/>
              <p:cNvSpPr/>
              <p:nvPr/>
            </p:nvSpPr>
            <p:spPr>
              <a:xfrm rot="20332796" flipH="1">
                <a:off x="5968720" y="3410104"/>
                <a:ext cx="906492" cy="9064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 b="1"/>
              </a:p>
            </p:txBody>
          </p:sp>
        </p:grpSp>
        <p:sp>
          <p:nvSpPr>
            <p:cNvPr id="82" name="文本框 81"/>
            <p:cNvSpPr txBox="1">
              <a:spLocks noChangeArrowheads="1"/>
            </p:cNvSpPr>
            <p:nvPr/>
          </p:nvSpPr>
          <p:spPr bwMode="auto">
            <a:xfrm>
              <a:off x="4762722" y="3184563"/>
              <a:ext cx="2156220" cy="1151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少开车，多骑车，多步行，尽量乘坐公共交通工具。</a:t>
              </a:r>
              <a:endPara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3832275" y="483518"/>
            <a:ext cx="1296144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小知识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14779" y="1053545"/>
            <a:ext cx="3587671" cy="3550825"/>
            <a:chOff x="900507" y="1080437"/>
            <a:chExt cx="3587671" cy="3550825"/>
          </a:xfrm>
        </p:grpSpPr>
        <p:sp>
          <p:nvSpPr>
            <p:cNvPr id="8" name="文本框 7"/>
            <p:cNvSpPr txBox="1"/>
            <p:nvPr/>
          </p:nvSpPr>
          <p:spPr>
            <a:xfrm>
              <a:off x="900507" y="1080437"/>
              <a:ext cx="3587671" cy="23177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绿色出行绿色出行是指相对环保的出行方式，即节约能源、提高能效、减少污染、有益于健康、兼顾效率的出行方式。例如，乘坐公共汽车、地铁等公共交通工具，骑自行车等。通过碳减排实现资源的可持续利用，促进环境保护，减少环境污染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958396" y="3580833"/>
              <a:ext cx="3253564" cy="1050429"/>
              <a:chOff x="4732616" y="3288090"/>
              <a:chExt cx="3253564" cy="1050429"/>
            </a:xfrm>
          </p:grpSpPr>
          <p:sp>
            <p:nvSpPr>
              <p:cNvPr id="20" name="MH_SubTitle_3"/>
              <p:cNvSpPr/>
              <p:nvPr>
                <p:custDataLst>
                  <p:tags r:id="rId1"/>
                </p:custDataLst>
              </p:nvPr>
            </p:nvSpPr>
            <p:spPr bwMode="auto">
              <a:xfrm>
                <a:off x="6234563" y="3385397"/>
                <a:ext cx="625370" cy="625372"/>
              </a:xfrm>
              <a:prstGeom prst="ellipse">
                <a:avLst/>
              </a:prstGeom>
              <a:gradFill flip="none" rotWithShape="1">
                <a:gsLst>
                  <a:gs pos="0">
                    <a:srgbClr val="BAE6F4"/>
                  </a:gs>
                  <a:gs pos="44000">
                    <a:srgbClr val="72AAE8"/>
                  </a:gs>
                  <a:gs pos="82000">
                    <a:srgbClr val="1947A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600" b="1">
                    <a:solidFill>
                      <a:srgbClr val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绿色出行</a:t>
                </a:r>
                <a:endParaRPr lang="zh-CN" altLang="en-US" sz="1600" b="1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1" name="MH_Other_7"/>
              <p:cNvSpPr/>
              <p:nvPr>
                <p:custDataLst>
                  <p:tags r:id="rId2"/>
                </p:custDataLst>
              </p:nvPr>
            </p:nvSpPr>
            <p:spPr>
              <a:xfrm>
                <a:off x="5969956" y="3762985"/>
                <a:ext cx="1151066" cy="575534"/>
              </a:xfrm>
              <a:custGeom>
                <a:avLst/>
                <a:gdLst/>
                <a:ahLst/>
                <a:cxnLst/>
                <a:rect l="l" t="t" r="r" b="b"/>
                <a:pathLst>
                  <a:path w="3240360" h="1620180">
                    <a:moveTo>
                      <a:pt x="0" y="0"/>
                    </a:moveTo>
                    <a:lnTo>
                      <a:pt x="671900" y="0"/>
                    </a:lnTo>
                    <a:cubicBezTo>
                      <a:pt x="671900" y="523721"/>
                      <a:pt x="1096459" y="948280"/>
                      <a:pt x="1620180" y="948280"/>
                    </a:cubicBezTo>
                    <a:cubicBezTo>
                      <a:pt x="2143901" y="948280"/>
                      <a:pt x="2568460" y="523721"/>
                      <a:pt x="2568460" y="0"/>
                    </a:cubicBezTo>
                    <a:lnTo>
                      <a:pt x="3240360" y="0"/>
                    </a:lnTo>
                    <a:cubicBezTo>
                      <a:pt x="3240360" y="894801"/>
                      <a:pt x="2514981" y="1620180"/>
                      <a:pt x="1620180" y="1620180"/>
                    </a:cubicBezTo>
                    <a:cubicBezTo>
                      <a:pt x="725379" y="1620180"/>
                      <a:pt x="0" y="894801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AE6F4"/>
                  </a:gs>
                  <a:gs pos="44000">
                    <a:srgbClr val="72AAE8"/>
                  </a:gs>
                  <a:gs pos="82000">
                    <a:srgbClr val="1947AF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5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22" name="MH_Other_8"/>
              <p:cNvCxnSpPr/>
              <p:nvPr>
                <p:custDataLst>
                  <p:tags r:id="rId3"/>
                </p:custDataLst>
              </p:nvPr>
            </p:nvCxnSpPr>
            <p:spPr>
              <a:xfrm>
                <a:off x="4732616" y="3288090"/>
                <a:ext cx="3253564" cy="0"/>
              </a:xfrm>
              <a:prstGeom prst="line">
                <a:avLst/>
              </a:prstGeom>
              <a:ln w="25400">
                <a:solidFill>
                  <a:srgbClr val="87B0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MH_Other_9"/>
              <p:cNvCxnSpPr/>
              <p:nvPr>
                <p:custDataLst>
                  <p:tags r:id="rId4"/>
                </p:custDataLst>
              </p:nvPr>
            </p:nvCxnSpPr>
            <p:spPr>
              <a:xfrm>
                <a:off x="6545512" y="3288090"/>
                <a:ext cx="0" cy="84535"/>
              </a:xfrm>
              <a:prstGeom prst="line">
                <a:avLst/>
              </a:prstGeom>
              <a:ln w="25400">
                <a:solidFill>
                  <a:srgbClr val="87B0D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组合 38"/>
          <p:cNvGrpSpPr/>
          <p:nvPr/>
        </p:nvGrpSpPr>
        <p:grpSpPr>
          <a:xfrm>
            <a:off x="4480347" y="1142898"/>
            <a:ext cx="4041336" cy="3812707"/>
            <a:chOff x="4588696" y="1612863"/>
            <a:chExt cx="4041336" cy="3812707"/>
          </a:xfrm>
        </p:grpSpPr>
        <p:sp>
          <p:nvSpPr>
            <p:cNvPr id="9" name="文本框 8"/>
            <p:cNvSpPr txBox="1"/>
            <p:nvPr/>
          </p:nvSpPr>
          <p:spPr>
            <a:xfrm>
              <a:off x="4588696" y="2825691"/>
              <a:ext cx="4041336" cy="25998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00"/>
                </a:lnSpc>
              </a:pP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同比和环比在统计中 表示数据增长幅度时，如果是本期发展水平与去年同期发展水平相比，就是同比。例如，上页提到的一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些数据的对比就是同比。如果是报告期水平与前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-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时期水平相比，就是环比。例如，计算一年内各月 与前一个月食品价格的对比，如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月比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月增长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1.0%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，可以称为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月环比增长</a:t>
              </a:r>
              <a:r>
                <a:rPr lang="en-US" altLang="zh-CN" b="1">
                  <a:latin typeface="楷体" panose="02010609060101010101" pitchFamily="49" charset="-122"/>
                  <a:ea typeface="楷体" panose="02010609060101010101" pitchFamily="49" charset="-122"/>
                </a:rPr>
                <a:t>1.0 %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，说明逐月的增减幅度。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4986922" y="1612863"/>
              <a:ext cx="3019784" cy="1246919"/>
              <a:chOff x="3084825" y="1443363"/>
              <a:chExt cx="3019784" cy="1246919"/>
            </a:xfrm>
          </p:grpSpPr>
          <p:sp>
            <p:nvSpPr>
              <p:cNvPr id="29" name="MH_Other_4"/>
              <p:cNvSpPr/>
              <p:nvPr>
                <p:custDataLst>
                  <p:tags r:id="rId5"/>
                </p:custDataLst>
              </p:nvPr>
            </p:nvSpPr>
            <p:spPr>
              <a:xfrm>
                <a:off x="4012541" y="1835118"/>
                <a:ext cx="1151066" cy="575534"/>
              </a:xfrm>
              <a:custGeom>
                <a:avLst/>
                <a:gdLst/>
                <a:ahLst/>
                <a:cxnLst/>
                <a:rect l="l" t="t" r="r" b="b"/>
                <a:pathLst>
                  <a:path w="3240360" h="1620180">
                    <a:moveTo>
                      <a:pt x="0" y="0"/>
                    </a:moveTo>
                    <a:lnTo>
                      <a:pt x="671900" y="0"/>
                    </a:lnTo>
                    <a:cubicBezTo>
                      <a:pt x="671900" y="523721"/>
                      <a:pt x="1096459" y="948280"/>
                      <a:pt x="1620180" y="948280"/>
                    </a:cubicBezTo>
                    <a:cubicBezTo>
                      <a:pt x="2143901" y="948280"/>
                      <a:pt x="2568460" y="523721"/>
                      <a:pt x="2568460" y="0"/>
                    </a:cubicBezTo>
                    <a:lnTo>
                      <a:pt x="3240360" y="0"/>
                    </a:lnTo>
                    <a:cubicBezTo>
                      <a:pt x="3240360" y="894801"/>
                      <a:pt x="2514981" y="1620180"/>
                      <a:pt x="1620180" y="1620180"/>
                    </a:cubicBezTo>
                    <a:cubicBezTo>
                      <a:pt x="725379" y="1620180"/>
                      <a:pt x="0" y="894801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noFill/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15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MH_SubTitle_2"/>
              <p:cNvSpPr/>
              <p:nvPr>
                <p:custDataLst>
                  <p:tags r:id="rId6"/>
                </p:custDataLst>
              </p:nvPr>
            </p:nvSpPr>
            <p:spPr bwMode="auto">
              <a:xfrm>
                <a:off x="4290438" y="1443363"/>
                <a:ext cx="595272" cy="595273"/>
              </a:xfrm>
              <a:prstGeom prst="ellipse">
                <a:avLst/>
              </a:prstGeom>
              <a:gradFill flip="none" rotWithShape="1">
                <a:gsLst>
                  <a:gs pos="0">
                    <a:srgbClr val="DAED23"/>
                  </a:gs>
                  <a:gs pos="47000">
                    <a:srgbClr val="C1D31B"/>
                  </a:gs>
                  <a:gs pos="82000">
                    <a:srgbClr val="809B1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Autofit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100">
                    <a:solidFill>
                      <a:srgbClr val="FFFFFF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同比和环比</a:t>
                </a:r>
                <a:endParaRPr lang="zh-CN" altLang="en-US" sz="1100" dirty="0">
                  <a:solidFill>
                    <a:srgbClr val="FFFF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1" name="MH_Other_5"/>
              <p:cNvCxnSpPr/>
              <p:nvPr>
                <p:custDataLst>
                  <p:tags r:id="rId7"/>
                </p:custDataLst>
              </p:nvPr>
            </p:nvCxnSpPr>
            <p:spPr>
              <a:xfrm>
                <a:off x="3084825" y="2690282"/>
                <a:ext cx="3019784" cy="0"/>
              </a:xfrm>
              <a:prstGeom prst="line">
                <a:avLst/>
              </a:prstGeom>
              <a:ln w="25400">
                <a:solidFill>
                  <a:srgbClr val="809B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MH_Other_6"/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4591145" y="2430726"/>
                <a:ext cx="7144" cy="259556"/>
              </a:xfrm>
              <a:prstGeom prst="line">
                <a:avLst/>
              </a:prstGeom>
              <a:ln w="25400">
                <a:solidFill>
                  <a:srgbClr val="809B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491880" y="754231"/>
            <a:ext cx="5163358" cy="1619614"/>
            <a:chOff x="3491880" y="411510"/>
            <a:chExt cx="5163358" cy="1619614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63920" y1="36889" x2="58352" y2="45778"/>
                          <a14:foregroundMark x1="42094" y1="33111" x2="34744" y2="34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29223" y="601933"/>
              <a:ext cx="1426015" cy="14291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9" name="组合 8"/>
            <p:cNvGrpSpPr/>
            <p:nvPr/>
          </p:nvGrpSpPr>
          <p:grpSpPr>
            <a:xfrm>
              <a:off x="3491880" y="411510"/>
              <a:ext cx="3737343" cy="1008112"/>
              <a:chOff x="996732" y="1634173"/>
              <a:chExt cx="3737343" cy="1008112"/>
            </a:xfrm>
            <a:solidFill>
              <a:schemeClr val="accent6">
                <a:lumMod val="40000"/>
                <a:lumOff val="60000"/>
              </a:schemeClr>
            </a:solidFill>
          </p:grpSpPr>
          <p:sp>
            <p:nvSpPr>
              <p:cNvPr id="10" name="云形标注 5"/>
              <p:cNvSpPr>
                <a:spLocks noChangeArrowheads="1"/>
              </p:cNvSpPr>
              <p:nvPr/>
            </p:nvSpPr>
            <p:spPr bwMode="auto">
              <a:xfrm>
                <a:off x="996732" y="1634173"/>
                <a:ext cx="3737343" cy="1008112"/>
              </a:xfrm>
              <a:prstGeom prst="cloudCallout">
                <a:avLst>
                  <a:gd name="adj1" fmla="val 49942"/>
                  <a:gd name="adj2" fmla="val 20615"/>
                </a:avLst>
              </a:prstGeom>
              <a:grpFill/>
              <a:ln w="19050" algn="ctr">
                <a:solidFill>
                  <a:srgbClr val="8BB408"/>
                </a:solidFill>
                <a:round/>
              </a:ln>
            </p:spPr>
            <p:txBody>
              <a:bodyPr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1" name="矩形 4"/>
              <p:cNvSpPr>
                <a:spLocks noChangeArrowheads="1"/>
              </p:cNvSpPr>
              <p:nvPr/>
            </p:nvSpPr>
            <p:spPr bwMode="auto">
              <a:xfrm>
                <a:off x="1240205" y="1797393"/>
                <a:ext cx="3344341" cy="707886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等线" panose="02010600030101010101" pitchFamily="2" charset="-122"/>
                    <a:ea typeface="等线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你知道雾霾的形成与什么有关吗？说一说。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pic>
        <p:nvPicPr>
          <p:cNvPr id="28" name="图片 27" descr="20150301222435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7" r="19106"/>
          <a:stretch>
            <a:fillRect/>
          </a:stretch>
        </p:blipFill>
        <p:spPr bwMode="auto">
          <a:xfrm>
            <a:off x="544352" y="1592726"/>
            <a:ext cx="2679139" cy="2038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 descr="14411645I-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8" r="16258" b="2237"/>
          <a:stretch>
            <a:fillRect/>
          </a:stretch>
        </p:blipFill>
        <p:spPr bwMode="auto">
          <a:xfrm>
            <a:off x="3268101" y="2083751"/>
            <a:ext cx="2672051" cy="203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图片 29" descr="11104114345595_21d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312"/>
          <a:stretch>
            <a:fillRect/>
          </a:stretch>
        </p:blipFill>
        <p:spPr bwMode="auto">
          <a:xfrm>
            <a:off x="6012160" y="2397039"/>
            <a:ext cx="2689062" cy="2046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277871" y="627534"/>
            <a:ext cx="8542601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据统计，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2021 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年年末全国民用汽车保有量为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30151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万辆，同比增长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7.35 %,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其中新能源汽车保有量达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784</a:t>
            </a:r>
            <a:r>
              <a:rPr lang="zh-CN" altLang="en-US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万辆，占汽车总量的</a:t>
            </a:r>
            <a:r>
              <a:rPr lang="en-US" altLang="zh-CN"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2.60 %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3155" y="2211710"/>
            <a:ext cx="4352032" cy="24480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17743" y="1907460"/>
            <a:ext cx="5019048" cy="2952381"/>
          </a:xfrm>
          <a:prstGeom prst="rect">
            <a:avLst/>
          </a:prstGeom>
        </p:spPr>
      </p:pic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95536" y="483518"/>
            <a:ext cx="8318126" cy="138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just" fontAlgn="base">
              <a:spcBef>
                <a:spcPct val="50000"/>
              </a:spcBef>
              <a:spcAft>
                <a:spcPct val="0"/>
              </a:spcAft>
              <a:defRPr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en-US" altLang="zh-CN"/>
              <a:t>2021</a:t>
            </a:r>
            <a:r>
              <a:rPr lang="zh-CN" altLang="en-US"/>
              <a:t>年，某市公共交通客运量为</a:t>
            </a:r>
            <a:r>
              <a:rPr lang="en-US" altLang="zh-CN"/>
              <a:t>53.8</a:t>
            </a:r>
            <a:r>
              <a:rPr lang="zh-CN" altLang="en-US"/>
              <a:t>亿人次，同比增长</a:t>
            </a:r>
            <a:r>
              <a:rPr lang="en-US" altLang="zh-CN"/>
              <a:t>30.6 %;</a:t>
            </a:r>
            <a:r>
              <a:rPr lang="zh-CN" altLang="en-US"/>
              <a:t>共享单车骑行量为</a:t>
            </a:r>
            <a:r>
              <a:rPr lang="en-US" altLang="zh-CN"/>
              <a:t>9.5</a:t>
            </a:r>
            <a:r>
              <a:rPr lang="zh-CN" altLang="en-US"/>
              <a:t>亿次，同比增长</a:t>
            </a:r>
            <a:r>
              <a:rPr lang="en-US" altLang="zh-CN"/>
              <a:t>37.6%</a:t>
            </a:r>
            <a:r>
              <a:rPr lang="zh-CN" altLang="en-US"/>
              <a:t>。市民的“绿色出行”意识不断增强。</a:t>
            </a:r>
            <a:endParaRPr lang="zh-CN" altLang="en-US" dirty="0"/>
          </a:p>
        </p:txBody>
      </p:sp>
      <p:sp>
        <p:nvSpPr>
          <p:cNvPr id="2" name="圆角矩形标注 1"/>
          <p:cNvSpPr/>
          <p:nvPr/>
        </p:nvSpPr>
        <p:spPr>
          <a:xfrm>
            <a:off x="1729158" y="2169520"/>
            <a:ext cx="2825441" cy="359627"/>
          </a:xfrm>
          <a:prstGeom prst="wedgeRoundRectCallout">
            <a:avLst>
              <a:gd name="adj1" fmla="val 37196"/>
              <a:gd name="adj2" fmla="val 95058"/>
              <a:gd name="adj3" fmla="val 16667"/>
            </a:avLst>
          </a:prstGeom>
          <a:solidFill>
            <a:schemeClr val="bg1"/>
          </a:solidFill>
          <a:ln w="254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3" name="文本框 2"/>
          <p:cNvSpPr txBox="1"/>
          <p:nvPr/>
        </p:nvSpPr>
        <p:spPr>
          <a:xfrm>
            <a:off x="1815343" y="2165297"/>
            <a:ext cx="26530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公交车</a:t>
            </a:r>
            <a:r>
              <a:rPr lang="zh-CN" altLang="en-US" sz="1600" b="1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zh-CN" altLang="en-US" sz="1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专用道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，真快呀！</a:t>
            </a:r>
            <a:endParaRPr lang="zh-CN" altLang="en-US" sz="1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339483" y="453853"/>
            <a:ext cx="6048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latin typeface="宋体" panose="02010600030101010101" pitchFamily="2" charset="-122"/>
              </a:rPr>
              <a:t>1 </a:t>
            </a:r>
            <a:r>
              <a:rPr lang="zh-CN" altLang="en-US" sz="2400" b="1" dirty="0">
                <a:latin typeface="宋体" panose="02010600030101010101" pitchFamily="2" charset="-122"/>
              </a:rPr>
              <a:t>  调查绿色出行的方式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grpSp>
        <p:nvGrpSpPr>
          <p:cNvPr id="36" name="Group 4"/>
          <p:cNvGrpSpPr/>
          <p:nvPr/>
        </p:nvGrpSpPr>
        <p:grpSpPr bwMode="auto">
          <a:xfrm>
            <a:off x="2368317" y="1157870"/>
            <a:ext cx="1119841" cy="1880401"/>
            <a:chOff x="623" y="1153"/>
            <a:chExt cx="520" cy="1278"/>
          </a:xfrm>
        </p:grpSpPr>
        <p:pic>
          <p:nvPicPr>
            <p:cNvPr id="37" name="Picture 5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623" y="1153"/>
              <a:ext cx="520" cy="837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Text Box 6"/>
            <p:cNvSpPr txBox="1">
              <a:spLocks noChangeArrowheads="1"/>
            </p:cNvSpPr>
            <p:nvPr/>
          </p:nvSpPr>
          <p:spPr bwMode="auto">
            <a:xfrm>
              <a:off x="697" y="2117"/>
              <a:ext cx="373" cy="3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步行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Group 7"/>
          <p:cNvGrpSpPr/>
          <p:nvPr/>
        </p:nvGrpSpPr>
        <p:grpSpPr bwMode="auto">
          <a:xfrm>
            <a:off x="5580529" y="1141166"/>
            <a:ext cx="1778862" cy="1923639"/>
            <a:chOff x="2152" y="1190"/>
            <a:chExt cx="1098" cy="1105"/>
          </a:xfrm>
        </p:grpSpPr>
        <p:pic>
          <p:nvPicPr>
            <p:cNvPr id="40" name="Picture 8" descr="T01047~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2" y="1190"/>
              <a:ext cx="1098" cy="778"/>
            </a:xfrm>
            <a:prstGeom prst="snip2Diag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88900" algn="tl" rotWithShape="0">
                <a:srgbClr val="000000">
                  <a:alpha val="45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1" name="Text Box 9"/>
            <p:cNvSpPr txBox="1">
              <a:spLocks noChangeArrowheads="1"/>
            </p:cNvSpPr>
            <p:nvPr/>
          </p:nvSpPr>
          <p:spPr bwMode="auto">
            <a:xfrm>
              <a:off x="2372" y="2030"/>
              <a:ext cx="878" cy="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骑自行车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Group 13"/>
          <p:cNvGrpSpPr/>
          <p:nvPr/>
        </p:nvGrpSpPr>
        <p:grpSpPr bwMode="auto">
          <a:xfrm>
            <a:off x="1979712" y="3291451"/>
            <a:ext cx="1801501" cy="1512777"/>
            <a:chOff x="432" y="2874"/>
            <a:chExt cx="1079" cy="730"/>
          </a:xfrm>
        </p:grpSpPr>
        <p:pic>
          <p:nvPicPr>
            <p:cNvPr id="43" name="Picture 14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217" t="46056" r="32272" b="41336"/>
            <a:stretch>
              <a:fillRect/>
            </a:stretch>
          </p:blipFill>
          <p:spPr bwMode="auto">
            <a:xfrm>
              <a:off x="432" y="2874"/>
              <a:ext cx="1079" cy="56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4" name="Text Box 15"/>
            <p:cNvSpPr txBox="1">
              <a:spLocks noChangeArrowheads="1"/>
            </p:cNvSpPr>
            <p:nvPr/>
          </p:nvSpPr>
          <p:spPr bwMode="auto">
            <a:xfrm>
              <a:off x="659" y="3381"/>
              <a:ext cx="667" cy="2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乘公交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5" name="Group 19"/>
          <p:cNvGrpSpPr/>
          <p:nvPr/>
        </p:nvGrpSpPr>
        <p:grpSpPr bwMode="auto">
          <a:xfrm>
            <a:off x="5723907" y="3190765"/>
            <a:ext cx="1698327" cy="1667135"/>
            <a:chOff x="4088" y="2758"/>
            <a:chExt cx="1240" cy="925"/>
          </a:xfrm>
        </p:grpSpPr>
        <p:pic>
          <p:nvPicPr>
            <p:cNvPr id="46" name="Picture 2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073" t="57663" r="50227" b="25316"/>
            <a:stretch>
              <a:fillRect/>
            </a:stretch>
          </p:blipFill>
          <p:spPr bwMode="auto">
            <a:xfrm>
              <a:off x="4088" y="2758"/>
              <a:ext cx="1240" cy="72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47" name="Text Box 21"/>
            <p:cNvSpPr txBox="1">
              <a:spLocks noChangeArrowheads="1"/>
            </p:cNvSpPr>
            <p:nvPr/>
          </p:nvSpPr>
          <p:spPr bwMode="auto">
            <a:xfrm>
              <a:off x="4302" y="3427"/>
              <a:ext cx="812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坐地铁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1704885" y="560778"/>
            <a:ext cx="6048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latin typeface="宋体" panose="02010600030101010101" pitchFamily="2" charset="-122"/>
              </a:rPr>
              <a:t>2 </a:t>
            </a:r>
            <a:r>
              <a:rPr lang="zh-CN" altLang="en-US" sz="2400" b="1" dirty="0">
                <a:latin typeface="宋体" panose="02010600030101010101" pitchFamily="2" charset="-122"/>
              </a:rPr>
              <a:t>  调查一辆汽车每年的平均行驶量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22" name="文本框 2"/>
          <p:cNvSpPr txBox="1">
            <a:spLocks noChangeArrowheads="1"/>
          </p:cNvSpPr>
          <p:nvPr/>
        </p:nvSpPr>
        <p:spPr bwMode="auto">
          <a:xfrm>
            <a:off x="899592" y="2504419"/>
            <a:ext cx="2744547" cy="14219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这里有调查数据，北京一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辆汽车平均每年行驶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15000km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圆角矩形标注 5132"/>
          <p:cNvSpPr>
            <a:spLocks noChangeArrowheads="1"/>
          </p:cNvSpPr>
          <p:nvPr/>
        </p:nvSpPr>
        <p:spPr bwMode="auto">
          <a:xfrm>
            <a:off x="4369181" y="3315756"/>
            <a:ext cx="3506788" cy="782638"/>
          </a:xfrm>
          <a:prstGeom prst="wedgeRoundRectCallout">
            <a:avLst>
              <a:gd name="adj1" fmla="val -63616"/>
              <a:gd name="adj2" fmla="val 21764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1C1C1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以这个数据为标准，自己算一算！</a:t>
            </a:r>
            <a:endParaRPr lang="zh-CN" altLang="en-US" sz="2000" b="1" dirty="0">
              <a:solidFill>
                <a:srgbClr val="1C1C1C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73037" y="1035327"/>
            <a:ext cx="3744416" cy="1469092"/>
            <a:chOff x="3131840" y="856442"/>
            <a:chExt cx="3744416" cy="1469092"/>
          </a:xfrm>
        </p:grpSpPr>
        <p:sp>
          <p:nvSpPr>
            <p:cNvPr id="19" name="云形标注 82"/>
            <p:cNvSpPr>
              <a:spLocks noChangeArrowheads="1"/>
            </p:cNvSpPr>
            <p:nvPr/>
          </p:nvSpPr>
          <p:spPr bwMode="auto">
            <a:xfrm>
              <a:off x="3131840" y="856442"/>
              <a:ext cx="3605067" cy="1469092"/>
            </a:xfrm>
            <a:prstGeom prst="cloudCallout">
              <a:avLst>
                <a:gd name="adj1" fmla="val 71081"/>
                <a:gd name="adj2" fmla="val 21190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65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3491880" y="1011381"/>
              <a:ext cx="3384376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每</a:t>
              </a:r>
              <a:r>
                <a:rPr lang="zh-CN" altLang="en-US" sz="1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辆</a:t>
              </a:r>
              <a:r>
                <a:rPr lang="zh-CN" altLang="en-US" b="1">
                  <a:latin typeface="楷体" panose="02010609060101010101" pitchFamily="49" charset="-122"/>
                  <a:ea typeface="楷体" panose="02010609060101010101" pitchFamily="49" charset="-122"/>
                </a:rPr>
                <a:t>燃油</a:t>
              </a:r>
              <a:r>
                <a:rPr lang="zh-CN" altLang="en-US" sz="18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汽车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平均每千米排放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160g</a:t>
              </a: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二氧化碳。一辆汽车一年排放的二氧化碳多少千克？合多少吨</a:t>
              </a:r>
              <a:r>
                <a:rPr lang="en-US" altLang="zh-CN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?</a:t>
              </a:r>
              <a:endParaRPr lang="zh-CN" altLang="en-US" sz="1800" b="1" dirty="0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77959" y="1411617"/>
            <a:ext cx="1056287" cy="158216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05076" y="3483148"/>
            <a:ext cx="758952" cy="14374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  <p:bldP spid="2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691680" y="597917"/>
            <a:ext cx="6048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latin typeface="宋体" panose="02010600030101010101" pitchFamily="2" charset="-122"/>
              </a:rPr>
              <a:t>3 </a:t>
            </a:r>
            <a:r>
              <a:rPr lang="zh-CN" altLang="en-US" sz="2400" b="1" dirty="0">
                <a:latin typeface="宋体" panose="02010600030101010101" pitchFamily="2" charset="-122"/>
              </a:rPr>
              <a:t>  算一算汽车每年排放的二氧化碳量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10" name="Text Box 31"/>
          <p:cNvSpPr txBox="1">
            <a:spLocks noChangeArrowheads="1"/>
          </p:cNvSpPr>
          <p:nvPr/>
        </p:nvSpPr>
        <p:spPr bwMode="auto">
          <a:xfrm>
            <a:off x="539552" y="1077445"/>
            <a:ext cx="7871897" cy="1123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lnSpc>
                <a:spcPts val="2800"/>
              </a:lnSpc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每辆燃油汽车平均每千米排放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160 g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二氧化碳。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辆燃油汽车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-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年平均排放二氧化碳多少千克，合多少吨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全国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2021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年年末保有的民用汽车中的燃油汽车，在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2022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年大约排放多少吨二氧化碳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1817295" y="2368362"/>
            <a:ext cx="391004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160×15000=2400000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（克）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1775438" y="2771433"/>
            <a:ext cx="461645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2400000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=2400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=2.4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21"/>
          <p:cNvSpPr txBox="1">
            <a:spLocks noChangeArrowheads="1"/>
          </p:cNvSpPr>
          <p:nvPr/>
        </p:nvSpPr>
        <p:spPr bwMode="auto">
          <a:xfrm>
            <a:off x="1005503" y="3675041"/>
            <a:ext cx="800100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答：一辆汽车一年排放二氧化碳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千克，合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2.4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19"/>
          <p:cNvSpPr txBox="1">
            <a:spLocks noChangeArrowheads="1"/>
          </p:cNvSpPr>
          <p:nvPr/>
        </p:nvSpPr>
        <p:spPr bwMode="auto">
          <a:xfrm>
            <a:off x="1748674" y="3233098"/>
            <a:ext cx="484299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2.4×301510000=723624000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吨）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 Box 20"/>
          <p:cNvSpPr txBox="1">
            <a:spLocks noChangeArrowheads="1"/>
          </p:cNvSpPr>
          <p:nvPr/>
        </p:nvSpPr>
        <p:spPr bwMode="auto">
          <a:xfrm>
            <a:off x="1221527" y="4126309"/>
            <a:ext cx="4368504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共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排放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</a:rPr>
              <a:t>723624000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二氧化碳。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726914" y="2263150"/>
            <a:ext cx="1739688" cy="1092320"/>
            <a:chOff x="5544132" y="1929089"/>
            <a:chExt cx="1739688" cy="1092320"/>
          </a:xfrm>
        </p:grpSpPr>
        <p:sp>
          <p:nvSpPr>
            <p:cNvPr id="23" name="AutoShape 27"/>
            <p:cNvSpPr>
              <a:spLocks noChangeArrowheads="1"/>
            </p:cNvSpPr>
            <p:nvPr/>
          </p:nvSpPr>
          <p:spPr bwMode="auto">
            <a:xfrm>
              <a:off x="5544132" y="1929089"/>
              <a:ext cx="1739688" cy="1092320"/>
            </a:xfrm>
            <a:prstGeom prst="cloudCallout">
              <a:avLst>
                <a:gd name="adj1" fmla="val 64070"/>
                <a:gd name="adj2" fmla="val -14898"/>
              </a:avLst>
            </a:prstGeom>
            <a:noFill/>
            <a:ln w="19050">
              <a:solidFill>
                <a:srgbClr val="00B050"/>
              </a:solidFill>
              <a:miter lim="800000"/>
            </a:ln>
          </p:spPr>
          <p:txBody>
            <a:bodyPr lIns="91440" tIns="45720" rIns="91440" bIns="45720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719742" y="1996182"/>
              <a:ext cx="144652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zh-CN" altLang="en-US" sz="1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每人都吸入大量的汽车尾气哦！</a:t>
              </a:r>
              <a:endPara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7" y="2111308"/>
            <a:ext cx="758952" cy="1437437"/>
          </a:xfrm>
          <a:prstGeom prst="rect">
            <a:avLst/>
          </a:prstGeom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74495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627784" y="371061"/>
            <a:ext cx="6048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latin typeface="宋体" panose="02010600030101010101" pitchFamily="2" charset="-122"/>
              </a:rPr>
              <a:t>4 </a:t>
            </a:r>
            <a:r>
              <a:rPr lang="zh-CN" altLang="en-US" sz="2400" b="1" dirty="0">
                <a:latin typeface="宋体" panose="02010600030101010101" pitchFamily="2" charset="-122"/>
              </a:rPr>
              <a:t>  解决实际问题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sp>
        <p:nvSpPr>
          <p:cNvPr id="34" name="Text Box 14"/>
          <p:cNvSpPr txBox="1">
            <a:spLocks noChangeArrowheads="1"/>
          </p:cNvSpPr>
          <p:nvPr/>
        </p:nvSpPr>
        <p:spPr bwMode="auto">
          <a:xfrm>
            <a:off x="578296" y="853581"/>
            <a:ext cx="8314184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小明的爸爸每天开车上下班，单程用时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分钟，从单位到家往返的平均速度为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时。妈妈上班乘地铁单程用时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分钟，地铁的平均速度为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时。小明每天步行上下学，单程用时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分钟，平均步行速度为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分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35" name="表格 34"/>
          <p:cNvGraphicFramePr>
            <a:graphicFrameLocks noGrp="1"/>
          </p:cNvGraphicFramePr>
          <p:nvPr/>
        </p:nvGraphicFramePr>
        <p:xfrm>
          <a:off x="1115616" y="2235681"/>
          <a:ext cx="7026544" cy="15960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756636"/>
                <a:gridCol w="1756636"/>
                <a:gridCol w="1756636"/>
                <a:gridCol w="1756636"/>
              </a:tblGrid>
              <a:tr h="407300">
                <a:tc>
                  <a:txBody>
                    <a:bodyPr/>
                    <a:lstStyle/>
                    <a:p>
                      <a:pPr algn="ctr"/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交通工具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往返平均速度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单程所用时间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40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爸爸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私家车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千米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分钟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40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妈妈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地铁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千米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分钟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402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小明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步行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分钟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467544" y="3837159"/>
            <a:ext cx="482536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爸爸的单位和妈妈的单位一样远，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 Box 15"/>
          <p:cNvSpPr txBox="1">
            <a:spLocks noChangeArrowheads="1"/>
          </p:cNvSpPr>
          <p:nvPr/>
        </p:nvSpPr>
        <p:spPr bwMode="auto">
          <a:xfrm>
            <a:off x="4932040" y="3842461"/>
            <a:ext cx="3897221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妈妈坐地铁比爸爸开车快。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 Box 15"/>
          <p:cNvSpPr txBox="1">
            <a:spLocks noChangeArrowheads="1"/>
          </p:cNvSpPr>
          <p:nvPr/>
        </p:nvSpPr>
        <p:spPr bwMode="auto">
          <a:xfrm>
            <a:off x="576059" y="4342333"/>
            <a:ext cx="358784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小明的出行方式最环保。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68" y="97532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 Box 13"/>
          <p:cNvSpPr txBox="1">
            <a:spLocks noChangeArrowheads="1"/>
          </p:cNvSpPr>
          <p:nvPr/>
        </p:nvSpPr>
        <p:spPr bwMode="auto">
          <a:xfrm>
            <a:off x="4266876" y="3124446"/>
            <a:ext cx="26324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20÷60×45=15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 Box 14"/>
          <p:cNvSpPr txBox="1">
            <a:spLocks noChangeArrowheads="1"/>
          </p:cNvSpPr>
          <p:nvPr/>
        </p:nvSpPr>
        <p:spPr bwMode="auto">
          <a:xfrm>
            <a:off x="3871174" y="3438668"/>
            <a:ext cx="327056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15×2×245=7350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（千米）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 Box 15"/>
          <p:cNvSpPr txBox="1">
            <a:spLocks noChangeArrowheads="1"/>
          </p:cNvSpPr>
          <p:nvPr/>
        </p:nvSpPr>
        <p:spPr bwMode="auto">
          <a:xfrm>
            <a:off x="251520" y="4290650"/>
            <a:ext cx="884079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答：小明爸爸从家到单位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千米，一年上下班行驶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7350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千米，排放二氧化碳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1176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千克。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 Box 20"/>
          <p:cNvSpPr txBox="1">
            <a:spLocks noChangeArrowheads="1"/>
          </p:cNvSpPr>
          <p:nvPr/>
        </p:nvSpPr>
        <p:spPr bwMode="auto">
          <a:xfrm>
            <a:off x="3851920" y="3803763"/>
            <a:ext cx="4371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7350×160=1176000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（克）</a:t>
            </a:r>
            <a:r>
              <a:rPr lang="en-US" altLang="zh-CN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=1176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 Box 27"/>
          <p:cNvSpPr txBox="1">
            <a:spLocks noChangeArrowheads="1"/>
          </p:cNvSpPr>
          <p:nvPr/>
        </p:nvSpPr>
        <p:spPr bwMode="auto">
          <a:xfrm>
            <a:off x="1043609" y="2067694"/>
            <a:ext cx="763284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小明的爸爸从家到工作地点有多远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如果全年按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245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个工作日计算，一年上下班大约行驶多少千米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他开的是燃油汽车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，一年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大约排放多少二氧化碳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72" name="表格 71"/>
          <p:cNvGraphicFramePr>
            <a:graphicFrameLocks noGrp="1"/>
          </p:cNvGraphicFramePr>
          <p:nvPr/>
        </p:nvGraphicFramePr>
        <p:xfrm>
          <a:off x="1900236" y="853238"/>
          <a:ext cx="5343528" cy="11887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335882"/>
                <a:gridCol w="1335882"/>
                <a:gridCol w="1335882"/>
                <a:gridCol w="1335882"/>
              </a:tblGrid>
              <a:tr h="262542">
                <a:tc>
                  <a:txBody>
                    <a:bodyPr/>
                    <a:lstStyle/>
                    <a:p>
                      <a:pPr algn="ctr"/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交通工具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往返平均速度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单程所用时间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2625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爸爸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私家车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千米</a:t>
                      </a: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45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分钟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2625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妈妈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地铁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千米</a:t>
                      </a: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30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分钟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  <a:tr h="262542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小明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步行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50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米</a:t>
                      </a: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15</a:t>
                      </a:r>
                      <a:r>
                        <a:rPr lang="zh-CN" altLang="en-US" sz="15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分钟</a:t>
                      </a:r>
                      <a:endParaRPr lang="zh-CN" altLang="en-US" sz="15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68580" marR="68580" marT="34290" marB="34290"/>
                </a:tc>
              </a:tr>
            </a:tbl>
          </a:graphicData>
        </a:graphic>
      </p:graphicFrame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1313121" y="3123952"/>
            <a:ext cx="297389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小明爸爸从家到单位的距离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1313121" y="3434970"/>
            <a:ext cx="25090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一年上下班行驶的路程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1317313" y="3780719"/>
            <a:ext cx="25090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一年排放的二氧化碳量</a:t>
            </a:r>
            <a:endParaRPr lang="zh-CN" altLang="en-US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2483499" y="334471"/>
            <a:ext cx="604894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>
                <a:latin typeface="宋体" panose="02010600030101010101" pitchFamily="2" charset="-122"/>
              </a:rPr>
              <a:t>活动</a:t>
            </a:r>
            <a:r>
              <a:rPr lang="en-US" altLang="zh-CN" sz="2400" b="1" dirty="0">
                <a:latin typeface="宋体" panose="02010600030101010101" pitchFamily="2" charset="-122"/>
              </a:rPr>
              <a:t>4 </a:t>
            </a:r>
            <a:r>
              <a:rPr lang="zh-CN" altLang="en-US" sz="2400" b="1" dirty="0">
                <a:latin typeface="宋体" panose="02010600030101010101" pitchFamily="2" charset="-122"/>
              </a:rPr>
              <a:t>  解决实际问题</a:t>
            </a:r>
            <a:endParaRPr lang="zh-CN" altLang="en-US" sz="2400" b="1" dirty="0">
              <a:latin typeface="宋体" panose="02010600030101010101" pitchFamily="2" charset="-122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7810">
                        <a14:foregroundMark x1="20438" y1="23684" x2="27737" y2="657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17" y="2211710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70" grpId="0"/>
      <p:bldP spid="11" grpId="0"/>
      <p:bldP spid="12" grpId="0"/>
      <p:bldP spid="13" grpId="0"/>
    </p:bldLst>
  </p:timing>
</p:sld>
</file>

<file path=ppt/tags/tag1.xml><?xml version="1.0" encoding="utf-8"?>
<p:tagLst xmlns:p="http://schemas.openxmlformats.org/presentationml/2006/main">
  <p:tag name="MH" val="20180630075617"/>
  <p:tag name="MH_LIBRARY" val="GRAPHIC"/>
  <p:tag name="MH_TYPE" val="SubTitle"/>
  <p:tag name="MH_ORDER" val="3"/>
</p:tagLst>
</file>

<file path=ppt/tags/tag2.xml><?xml version="1.0" encoding="utf-8"?>
<p:tagLst xmlns:p="http://schemas.openxmlformats.org/presentationml/2006/main">
  <p:tag name="MH" val="20180630075617"/>
  <p:tag name="MH_LIBRARY" val="GRAPHIC"/>
  <p:tag name="MH_TYPE" val="Other"/>
  <p:tag name="MH_ORDER" val="7"/>
</p:tagLst>
</file>

<file path=ppt/tags/tag3.xml><?xml version="1.0" encoding="utf-8"?>
<p:tagLst xmlns:p="http://schemas.openxmlformats.org/presentationml/2006/main">
  <p:tag name="MH" val="20180630075617"/>
  <p:tag name="MH_LIBRARY" val="GRAPHIC"/>
  <p:tag name="MH_TYPE" val="Other"/>
  <p:tag name="MH_ORDER" val="8"/>
</p:tagLst>
</file>

<file path=ppt/tags/tag4.xml><?xml version="1.0" encoding="utf-8"?>
<p:tagLst xmlns:p="http://schemas.openxmlformats.org/presentationml/2006/main">
  <p:tag name="MH" val="20180630075617"/>
  <p:tag name="MH_LIBRARY" val="GRAPHIC"/>
  <p:tag name="MH_TYPE" val="Other"/>
  <p:tag name="MH_ORDER" val="9"/>
</p:tagLst>
</file>

<file path=ppt/tags/tag5.xml><?xml version="1.0" encoding="utf-8"?>
<p:tagLst xmlns:p="http://schemas.openxmlformats.org/presentationml/2006/main">
  <p:tag name="MH" val="20180630075617"/>
  <p:tag name="MH_LIBRARY" val="GRAPHIC"/>
  <p:tag name="MH_TYPE" val="Other"/>
  <p:tag name="MH_ORDER" val="4"/>
</p:tagLst>
</file>

<file path=ppt/tags/tag6.xml><?xml version="1.0" encoding="utf-8"?>
<p:tagLst xmlns:p="http://schemas.openxmlformats.org/presentationml/2006/main">
  <p:tag name="MH" val="20180630075617"/>
  <p:tag name="MH_LIBRARY" val="GRAPHIC"/>
  <p:tag name="MH_TYPE" val="SubTitle"/>
  <p:tag name="MH_ORDER" val="2"/>
</p:tagLst>
</file>

<file path=ppt/tags/tag7.xml><?xml version="1.0" encoding="utf-8"?>
<p:tagLst xmlns:p="http://schemas.openxmlformats.org/presentationml/2006/main">
  <p:tag name="MH" val="20180630075617"/>
  <p:tag name="MH_LIBRARY" val="GRAPHIC"/>
  <p:tag name="MH_TYPE" val="Other"/>
  <p:tag name="MH_ORDER" val="5"/>
</p:tagLst>
</file>

<file path=ppt/tags/tag8.xml><?xml version="1.0" encoding="utf-8"?>
<p:tagLst xmlns:p="http://schemas.openxmlformats.org/presentationml/2006/main">
  <p:tag name="MH" val="20180630075617"/>
  <p:tag name="MH_LIBRARY" val="GRAPHIC"/>
  <p:tag name="MH_TYPE" val="Other"/>
  <p:tag name="MH_ORDER" val="6"/>
</p:tagLst>
</file>

<file path=ppt/tags/tag9.xml><?xml version="1.0" encoding="utf-8"?>
<p:tagLst xmlns:p="http://schemas.openxmlformats.org/presentationml/2006/main">
  <p:tag name="COMMONDATA" val="eyJoZGlkIjoiN2YxOGMyNDFkMTQxMWJhZTVlZDhiNDQyZGU2OTYwOWE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1496</Words>
  <Application>WPS 演示</Application>
  <PresentationFormat>全屏显示(16:9)</PresentationFormat>
  <Paragraphs>188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Arial</vt:lpstr>
      <vt:lpstr>宋体</vt:lpstr>
      <vt:lpstr>Wingdings</vt:lpstr>
      <vt:lpstr>黑体</vt:lpstr>
      <vt:lpstr>等线</vt:lpstr>
      <vt:lpstr>楷体</vt:lpstr>
      <vt:lpstr>Calibri</vt:lpstr>
      <vt:lpstr>Calibri</vt:lpstr>
      <vt:lpstr>微软雅黑</vt:lpstr>
      <vt:lpstr>Arial Unicode MS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Administrator</cp:lastModifiedBy>
  <cp:revision>49</cp:revision>
  <dcterms:created xsi:type="dcterms:W3CDTF">2018-09-11T05:46:00Z</dcterms:created>
  <dcterms:modified xsi:type="dcterms:W3CDTF">2023-10-10T01:52:53Z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8893555E49A64AC68D08D5205128CE25_12</vt:lpwstr>
  </property>
  <property fmtid="{D5CDD505-2E9C-101B-9397-08002B2CF9AE}" pid="3" name="KSOProductBuildVer">
    <vt:lpwstr>2052-12.1.0.15398</vt:lpwstr>
  </property>
</Properties>
</file>