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dp" ContentType="image/vnd.ms-photo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301" r:id="rId21"/>
    <p:sldId id="295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180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5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audio1.wav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3.x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29.png"/><Relationship Id="rId3" Type="http://schemas.openxmlformats.org/officeDocument/2006/relationships/image" Target="../media/image28.wmf"/><Relationship Id="rId2" Type="http://schemas.openxmlformats.org/officeDocument/2006/relationships/oleObject" Target="../embeddings/oleObject1.bin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2.wav"/><Relationship Id="rId3" Type="http://schemas.microsoft.com/office/2007/relationships/hdphoto" Target="../media/image31.wdp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31.wdp"/><Relationship Id="rId2" Type="http://schemas.openxmlformats.org/officeDocument/2006/relationships/image" Target="../media/image30.png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audio" Target="../media/audio3.wav"/><Relationship Id="rId4" Type="http://schemas.microsoft.com/office/2007/relationships/hdphoto" Target="../media/image31.wdp"/><Relationship Id="rId3" Type="http://schemas.openxmlformats.org/officeDocument/2006/relationships/image" Target="../media/image30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6.pn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31.wdp"/><Relationship Id="rId2" Type="http://schemas.openxmlformats.org/officeDocument/2006/relationships/image" Target="../media/image30.png"/><Relationship Id="rId1" Type="http://schemas.openxmlformats.org/officeDocument/2006/relationships/image" Target="../media/image37.w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835696" y="1563638"/>
            <a:ext cx="5652413" cy="191590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立体图形的认识和测量（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2123728" y="572010"/>
            <a:ext cx="484546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7.</a:t>
            </a:r>
            <a:r>
              <a:rPr lang="zh-CN" altLang="en-US" sz="2800" b="1" dirty="0">
                <a:latin typeface="宋体" panose="02010600030101010101" pitchFamily="2" charset="-122"/>
              </a:rPr>
              <a:t>正方体表面积的推导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1" name="任意多边形 40"/>
          <p:cNvSpPr/>
          <p:nvPr>
            <p:custDataLst>
              <p:tags r:id="rId1"/>
            </p:custDataLst>
          </p:nvPr>
        </p:nvSpPr>
        <p:spPr bwMode="auto">
          <a:xfrm>
            <a:off x="608131" y="-554114"/>
            <a:ext cx="554037" cy="461665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2000" b="1" noProof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华康海报体W12"/>
            </a:endParaRPr>
          </a:p>
        </p:txBody>
      </p:sp>
      <p:pic>
        <p:nvPicPr>
          <p:cNvPr id="43" name="Picture 32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69" r="24549"/>
          <a:stretch>
            <a:fillRect/>
          </a:stretch>
        </p:blipFill>
        <p:spPr bwMode="auto">
          <a:xfrm>
            <a:off x="2640341" y="1722973"/>
            <a:ext cx="1701559" cy="1551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92583" y="843802"/>
            <a:ext cx="2857520" cy="36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842604" y="3684246"/>
            <a:ext cx="4786346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正方体的表面积＝棱长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×6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49"/>
          <p:cNvSpPr txBox="1">
            <a:spLocks noChangeArrowheads="1"/>
          </p:cNvSpPr>
          <p:nvPr/>
        </p:nvSpPr>
        <p:spPr bwMode="auto">
          <a:xfrm>
            <a:off x="2668893" y="4331880"/>
            <a:ext cx="2087563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sz="28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AutoShape 36"/>
          <p:cNvSpPr>
            <a:spLocks noChangeArrowheads="1"/>
          </p:cNvSpPr>
          <p:nvPr/>
        </p:nvSpPr>
        <p:spPr bwMode="auto">
          <a:xfrm>
            <a:off x="4235327" y="2446282"/>
            <a:ext cx="785818" cy="315913"/>
          </a:xfrm>
          <a:prstGeom prst="rightArrow">
            <a:avLst>
              <a:gd name="adj1" fmla="val 50000"/>
              <a:gd name="adj2" fmla="val 80963"/>
            </a:avLst>
          </a:prstGeom>
          <a:solidFill>
            <a:srgbClr val="FF0000">
              <a:alpha val="43000"/>
            </a:srgbClr>
          </a:solidFill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22"/>
          <p:cNvSpPr txBox="1">
            <a:spLocks noChangeArrowheads="1"/>
          </p:cNvSpPr>
          <p:nvPr/>
        </p:nvSpPr>
        <p:spPr bwMode="auto">
          <a:xfrm>
            <a:off x="6307029" y="2041874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22"/>
          <p:cNvSpPr txBox="1">
            <a:spLocks noChangeArrowheads="1"/>
          </p:cNvSpPr>
          <p:nvPr/>
        </p:nvSpPr>
        <p:spPr bwMode="auto">
          <a:xfrm>
            <a:off x="6307029" y="3827824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22"/>
          <p:cNvSpPr txBox="1">
            <a:spLocks noChangeArrowheads="1"/>
          </p:cNvSpPr>
          <p:nvPr/>
        </p:nvSpPr>
        <p:spPr bwMode="auto">
          <a:xfrm>
            <a:off x="6307029" y="1113180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22"/>
          <p:cNvSpPr txBox="1">
            <a:spLocks noChangeArrowheads="1"/>
          </p:cNvSpPr>
          <p:nvPr/>
        </p:nvSpPr>
        <p:spPr bwMode="auto">
          <a:xfrm>
            <a:off x="5378335" y="2899130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22"/>
          <p:cNvSpPr txBox="1">
            <a:spLocks noChangeArrowheads="1"/>
          </p:cNvSpPr>
          <p:nvPr/>
        </p:nvSpPr>
        <p:spPr bwMode="auto">
          <a:xfrm>
            <a:off x="7164285" y="2827692"/>
            <a:ext cx="5453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utoUpdateAnimBg="0"/>
      <p:bldP spid="47" grpId="0" animBg="1" autoUpdateAnimBg="0"/>
      <p:bldP spid="49" grpId="0" autoUpdateAnimBg="0"/>
      <p:bldP spid="50" grpId="0" autoUpdateAnimBg="0"/>
      <p:bldP spid="51" grpId="0" autoUpdateAnimBg="0"/>
      <p:bldP spid="52" grpId="0" autoUpdateAnimBg="0"/>
      <p:bldP spid="5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2483031" y="415429"/>
            <a:ext cx="403318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8.</a:t>
            </a:r>
            <a:r>
              <a:rPr lang="zh-CN" altLang="en-US" sz="2800" b="1" dirty="0">
                <a:latin typeface="宋体" panose="02010600030101010101" pitchFamily="2" charset="-122"/>
              </a:rPr>
              <a:t>圆柱表面积的推导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1472109" y="1062460"/>
            <a:ext cx="1500198" cy="2055815"/>
            <a:chOff x="7286644" y="857232"/>
            <a:chExt cx="1500198" cy="2055815"/>
          </a:xfrm>
        </p:grpSpPr>
        <p:sp>
          <p:nvSpPr>
            <p:cNvPr id="115" name="AutoShape 10"/>
            <p:cNvSpPr>
              <a:spLocks noChangeArrowheads="1"/>
            </p:cNvSpPr>
            <p:nvPr/>
          </p:nvSpPr>
          <p:spPr bwMode="auto">
            <a:xfrm>
              <a:off x="7286644" y="857232"/>
              <a:ext cx="1500198" cy="2055815"/>
            </a:xfrm>
            <a:prstGeom prst="can">
              <a:avLst>
                <a:gd name="adj" fmla="val 33747"/>
              </a:avLst>
            </a:prstGeom>
            <a:solidFill>
              <a:srgbClr val="00B0F0"/>
            </a:soli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Oval 4"/>
            <p:cNvSpPr>
              <a:spLocks noChangeArrowheads="1"/>
            </p:cNvSpPr>
            <p:nvPr/>
          </p:nvSpPr>
          <p:spPr bwMode="auto">
            <a:xfrm>
              <a:off x="7286644" y="2357430"/>
              <a:ext cx="1500198" cy="53139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7" name="Oval 4"/>
            <p:cNvSpPr>
              <a:spLocks noChangeArrowheads="1"/>
            </p:cNvSpPr>
            <p:nvPr/>
          </p:nvSpPr>
          <p:spPr bwMode="auto">
            <a:xfrm>
              <a:off x="7286644" y="857232"/>
              <a:ext cx="1500198" cy="531396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8" name="Line 9"/>
          <p:cNvSpPr>
            <a:spLocks noChangeShapeType="1"/>
          </p:cNvSpPr>
          <p:nvPr/>
        </p:nvSpPr>
        <p:spPr bwMode="auto">
          <a:xfrm>
            <a:off x="2186489" y="1562526"/>
            <a:ext cx="0" cy="1571636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</a:ln>
          <a:effectLst/>
        </p:spPr>
        <p:txBody>
          <a:bodyPr wrap="none" lIns="90000" tIns="46800" rIns="90000" bIns="46800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9" name="Picture 10" descr="TO041s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1273010" flipH="1">
            <a:off x="1892262" y="2740904"/>
            <a:ext cx="581768" cy="958206"/>
          </a:xfrm>
          <a:prstGeom prst="rect">
            <a:avLst/>
          </a:prstGeom>
          <a:noFill/>
          <a:scene3d>
            <a:camera prst="orthographicFront">
              <a:rot lat="0" lon="0" rev="10800000"/>
            </a:camera>
            <a:lightRig rig="threePt" dir="t"/>
          </a:scene3d>
        </p:spPr>
      </p:pic>
      <p:sp>
        <p:nvSpPr>
          <p:cNvPr id="120" name="右箭头 119"/>
          <p:cNvSpPr/>
          <p:nvPr/>
        </p:nvSpPr>
        <p:spPr>
          <a:xfrm>
            <a:off x="3258059" y="2062592"/>
            <a:ext cx="1000132" cy="357190"/>
          </a:xfrm>
          <a:prstGeom prst="rightArrow">
            <a:avLst/>
          </a:prstGeom>
          <a:solidFill>
            <a:srgbClr val="009900"/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Rectangle 6"/>
          <p:cNvSpPr>
            <a:spLocks noChangeArrowheads="1"/>
          </p:cNvSpPr>
          <p:nvPr/>
        </p:nvSpPr>
        <p:spPr bwMode="auto">
          <a:xfrm>
            <a:off x="4615381" y="1705402"/>
            <a:ext cx="3786214" cy="1289655"/>
          </a:xfrm>
          <a:prstGeom prst="rect">
            <a:avLst/>
          </a:prstGeom>
          <a:solidFill>
            <a:srgbClr val="00B0F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Oval 7"/>
          <p:cNvSpPr>
            <a:spLocks noChangeArrowheads="1"/>
          </p:cNvSpPr>
          <p:nvPr/>
        </p:nvSpPr>
        <p:spPr bwMode="auto">
          <a:xfrm>
            <a:off x="5972702" y="562394"/>
            <a:ext cx="1096903" cy="1096808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Oval 8"/>
          <p:cNvSpPr>
            <a:spLocks noChangeArrowheads="1"/>
          </p:cNvSpPr>
          <p:nvPr/>
        </p:nvSpPr>
        <p:spPr bwMode="auto">
          <a:xfrm>
            <a:off x="5901264" y="2991286"/>
            <a:ext cx="1096903" cy="1096808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Text Box 5"/>
          <p:cNvSpPr txBox="1">
            <a:spLocks noChangeArrowheads="1"/>
          </p:cNvSpPr>
          <p:nvPr/>
        </p:nvSpPr>
        <p:spPr bwMode="auto">
          <a:xfrm>
            <a:off x="6115578" y="776708"/>
            <a:ext cx="100016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Text Box 5"/>
          <p:cNvSpPr txBox="1">
            <a:spLocks noChangeArrowheads="1"/>
          </p:cNvSpPr>
          <p:nvPr/>
        </p:nvSpPr>
        <p:spPr bwMode="auto">
          <a:xfrm>
            <a:off x="6044140" y="3205600"/>
            <a:ext cx="100016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Text Box 5"/>
          <p:cNvSpPr txBox="1">
            <a:spLocks noChangeArrowheads="1"/>
          </p:cNvSpPr>
          <p:nvPr/>
        </p:nvSpPr>
        <p:spPr bwMode="auto">
          <a:xfrm>
            <a:off x="699115" y="3683038"/>
            <a:ext cx="5117888" cy="4818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圆柱的表面积＝侧面积＋两个底面的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Text Box 5"/>
          <p:cNvSpPr txBox="1">
            <a:spLocks noChangeArrowheads="1"/>
          </p:cNvSpPr>
          <p:nvPr/>
        </p:nvSpPr>
        <p:spPr bwMode="auto">
          <a:xfrm>
            <a:off x="6044141" y="2062592"/>
            <a:ext cx="100013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 面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Rectangle 50"/>
          <p:cNvSpPr>
            <a:spLocks noChangeArrowheads="1"/>
          </p:cNvSpPr>
          <p:nvPr/>
        </p:nvSpPr>
        <p:spPr bwMode="auto">
          <a:xfrm>
            <a:off x="1959351" y="4191628"/>
            <a:ext cx="385765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=2S</a:t>
            </a:r>
            <a:r>
              <a:rPr lang="zh-CN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+S</a:t>
            </a:r>
            <a:r>
              <a:rPr lang="zh-CN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 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=Ch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0.02624 L 0.00017 -0.2543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142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animBg="1"/>
      <p:bldP spid="120" grpId="0" animBg="1"/>
      <p:bldP spid="121" grpId="0" animBg="1"/>
      <p:bldP spid="122" grpId="0" animBg="1"/>
      <p:bldP spid="123" grpId="0" animBg="1"/>
      <p:bldP spid="124" grpId="0"/>
      <p:bldP spid="125" grpId="0"/>
      <p:bldP spid="126" grpId="0" animBg="1"/>
      <p:bldP spid="127" grpId="0"/>
      <p:bldP spid="128" grpId="0" autoUpdateAnimBg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2560616" y="569898"/>
            <a:ext cx="453166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9.</a:t>
            </a:r>
            <a:r>
              <a:rPr lang="zh-CN" altLang="en-US" sz="2800" b="1" dirty="0">
                <a:latin typeface="宋体" panose="02010600030101010101" pitchFamily="2" charset="-122"/>
              </a:rPr>
              <a:t>长方体的体积推导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29" name="Group 2"/>
          <p:cNvGrpSpPr/>
          <p:nvPr/>
        </p:nvGrpSpPr>
        <p:grpSpPr bwMode="auto">
          <a:xfrm>
            <a:off x="1392213" y="2361736"/>
            <a:ext cx="2057400" cy="533400"/>
            <a:chOff x="0" y="0"/>
            <a:chExt cx="1296" cy="336"/>
          </a:xfrm>
        </p:grpSpPr>
        <p:sp>
          <p:nvSpPr>
            <p:cNvPr id="30" name="AutoShape 3"/>
            <p:cNvSpPr>
              <a:spLocks noChangeArrowheads="1"/>
            </p:cNvSpPr>
            <p:nvPr/>
          </p:nvSpPr>
          <p:spPr bwMode="auto">
            <a:xfrm>
              <a:off x="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AutoShape 4"/>
            <p:cNvSpPr>
              <a:spLocks noChangeArrowheads="1"/>
            </p:cNvSpPr>
            <p:nvPr/>
          </p:nvSpPr>
          <p:spPr bwMode="auto">
            <a:xfrm>
              <a:off x="24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AutoShape 5"/>
            <p:cNvSpPr>
              <a:spLocks noChangeArrowheads="1"/>
            </p:cNvSpPr>
            <p:nvPr/>
          </p:nvSpPr>
          <p:spPr bwMode="auto">
            <a:xfrm>
              <a:off x="48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AutoShape 6"/>
            <p:cNvSpPr>
              <a:spLocks noChangeArrowheads="1"/>
            </p:cNvSpPr>
            <p:nvPr/>
          </p:nvSpPr>
          <p:spPr bwMode="auto">
            <a:xfrm>
              <a:off x="72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AutoShape 7"/>
            <p:cNvSpPr>
              <a:spLocks noChangeArrowheads="1"/>
            </p:cNvSpPr>
            <p:nvPr/>
          </p:nvSpPr>
          <p:spPr bwMode="auto">
            <a:xfrm>
              <a:off x="96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Group 8"/>
          <p:cNvGrpSpPr/>
          <p:nvPr/>
        </p:nvGrpSpPr>
        <p:grpSpPr bwMode="auto">
          <a:xfrm>
            <a:off x="1289025" y="2463336"/>
            <a:ext cx="2046288" cy="533400"/>
            <a:chOff x="0" y="0"/>
            <a:chExt cx="1289" cy="336"/>
          </a:xfrm>
        </p:grpSpPr>
        <p:sp>
          <p:nvSpPr>
            <p:cNvPr id="38" name="AutoShape 9"/>
            <p:cNvSpPr>
              <a:spLocks noChangeArrowheads="1"/>
            </p:cNvSpPr>
            <p:nvPr/>
          </p:nvSpPr>
          <p:spPr bwMode="auto">
            <a:xfrm>
              <a:off x="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AutoShape 10"/>
            <p:cNvSpPr>
              <a:spLocks noChangeArrowheads="1"/>
            </p:cNvSpPr>
            <p:nvPr/>
          </p:nvSpPr>
          <p:spPr bwMode="auto">
            <a:xfrm>
              <a:off x="246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AutoShape 11"/>
            <p:cNvSpPr>
              <a:spLocks noChangeArrowheads="1"/>
            </p:cNvSpPr>
            <p:nvPr/>
          </p:nvSpPr>
          <p:spPr bwMode="auto">
            <a:xfrm>
              <a:off x="486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AutoShape 12"/>
            <p:cNvSpPr>
              <a:spLocks noChangeArrowheads="1"/>
            </p:cNvSpPr>
            <p:nvPr/>
          </p:nvSpPr>
          <p:spPr bwMode="auto">
            <a:xfrm>
              <a:off x="726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AutoShape 13"/>
            <p:cNvSpPr>
              <a:spLocks noChangeArrowheads="1"/>
            </p:cNvSpPr>
            <p:nvPr/>
          </p:nvSpPr>
          <p:spPr bwMode="auto">
            <a:xfrm>
              <a:off x="953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Text Box 15"/>
          <p:cNvSpPr txBox="1">
            <a:spLocks noChangeArrowheads="1"/>
          </p:cNvSpPr>
          <p:nvPr/>
        </p:nvSpPr>
        <p:spPr bwMode="auto">
          <a:xfrm>
            <a:off x="1500166" y="3296785"/>
            <a:ext cx="10795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17"/>
          <p:cNvSpPr txBox="1">
            <a:spLocks noChangeArrowheads="1"/>
          </p:cNvSpPr>
          <p:nvPr/>
        </p:nvSpPr>
        <p:spPr bwMode="auto">
          <a:xfrm rot="19053094">
            <a:off x="2863692" y="2835646"/>
            <a:ext cx="11414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Group 23"/>
          <p:cNvGrpSpPr/>
          <p:nvPr/>
        </p:nvGrpSpPr>
        <p:grpSpPr bwMode="auto">
          <a:xfrm>
            <a:off x="1144563" y="2607798"/>
            <a:ext cx="2057400" cy="533400"/>
            <a:chOff x="0" y="0"/>
            <a:chExt cx="1296" cy="336"/>
          </a:xfrm>
        </p:grpSpPr>
        <p:sp>
          <p:nvSpPr>
            <p:cNvPr id="58" name="AutoShape 24"/>
            <p:cNvSpPr>
              <a:spLocks noChangeArrowheads="1"/>
            </p:cNvSpPr>
            <p:nvPr/>
          </p:nvSpPr>
          <p:spPr bwMode="auto">
            <a:xfrm>
              <a:off x="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AutoShape 25"/>
            <p:cNvSpPr>
              <a:spLocks noChangeArrowheads="1"/>
            </p:cNvSpPr>
            <p:nvPr/>
          </p:nvSpPr>
          <p:spPr bwMode="auto">
            <a:xfrm>
              <a:off x="24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AutoShape 26"/>
            <p:cNvSpPr>
              <a:spLocks noChangeArrowheads="1"/>
            </p:cNvSpPr>
            <p:nvPr/>
          </p:nvSpPr>
          <p:spPr bwMode="auto">
            <a:xfrm>
              <a:off x="48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AutoShape 27"/>
            <p:cNvSpPr>
              <a:spLocks noChangeArrowheads="1"/>
            </p:cNvSpPr>
            <p:nvPr/>
          </p:nvSpPr>
          <p:spPr bwMode="auto">
            <a:xfrm>
              <a:off x="72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AutoShape 28"/>
            <p:cNvSpPr>
              <a:spLocks noChangeArrowheads="1"/>
            </p:cNvSpPr>
            <p:nvPr/>
          </p:nvSpPr>
          <p:spPr bwMode="auto">
            <a:xfrm>
              <a:off x="96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Group 29"/>
          <p:cNvGrpSpPr/>
          <p:nvPr/>
        </p:nvGrpSpPr>
        <p:grpSpPr bwMode="auto">
          <a:xfrm>
            <a:off x="1000100" y="2750673"/>
            <a:ext cx="2057400" cy="533400"/>
            <a:chOff x="0" y="0"/>
            <a:chExt cx="1296" cy="336"/>
          </a:xfrm>
        </p:grpSpPr>
        <p:sp>
          <p:nvSpPr>
            <p:cNvPr id="64" name="AutoShape 30"/>
            <p:cNvSpPr>
              <a:spLocks noChangeArrowheads="1"/>
            </p:cNvSpPr>
            <p:nvPr/>
          </p:nvSpPr>
          <p:spPr bwMode="auto">
            <a:xfrm>
              <a:off x="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AutoShape 31"/>
            <p:cNvSpPr>
              <a:spLocks noChangeArrowheads="1"/>
            </p:cNvSpPr>
            <p:nvPr/>
          </p:nvSpPr>
          <p:spPr bwMode="auto">
            <a:xfrm>
              <a:off x="24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AutoShape 32"/>
            <p:cNvSpPr>
              <a:spLocks noChangeArrowheads="1"/>
            </p:cNvSpPr>
            <p:nvPr/>
          </p:nvSpPr>
          <p:spPr bwMode="auto">
            <a:xfrm>
              <a:off x="467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AutoShape 33"/>
            <p:cNvSpPr>
              <a:spLocks noChangeArrowheads="1"/>
            </p:cNvSpPr>
            <p:nvPr/>
          </p:nvSpPr>
          <p:spPr bwMode="auto">
            <a:xfrm>
              <a:off x="72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AutoShape 34"/>
            <p:cNvSpPr>
              <a:spLocks noChangeArrowheads="1"/>
            </p:cNvSpPr>
            <p:nvPr/>
          </p:nvSpPr>
          <p:spPr bwMode="auto">
            <a:xfrm>
              <a:off x="960" y="0"/>
              <a:ext cx="336" cy="336"/>
            </a:xfrm>
            <a:prstGeom prst="cube">
              <a:avLst>
                <a:gd name="adj" fmla="val 25000"/>
              </a:avLst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Group 35"/>
          <p:cNvGrpSpPr/>
          <p:nvPr/>
        </p:nvGrpSpPr>
        <p:grpSpPr bwMode="auto">
          <a:xfrm>
            <a:off x="1000100" y="1972798"/>
            <a:ext cx="2455863" cy="922338"/>
            <a:chOff x="0" y="0"/>
            <a:chExt cx="1547" cy="581"/>
          </a:xfrm>
        </p:grpSpPr>
        <p:grpSp>
          <p:nvGrpSpPr>
            <p:cNvPr id="70" name="Group 36"/>
            <p:cNvGrpSpPr/>
            <p:nvPr/>
          </p:nvGrpSpPr>
          <p:grpSpPr bwMode="auto">
            <a:xfrm>
              <a:off x="251" y="0"/>
              <a:ext cx="1296" cy="336"/>
              <a:chOff x="0" y="0"/>
              <a:chExt cx="1296" cy="336"/>
            </a:xfrm>
          </p:grpSpPr>
          <p:sp>
            <p:nvSpPr>
              <p:cNvPr id="91" name="AutoShape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2" name="AutoShape 38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5" name="AutoShape 39"/>
              <p:cNvSpPr>
                <a:spLocks noChangeArrowheads="1"/>
              </p:cNvSpPr>
              <p:nvPr/>
            </p:nvSpPr>
            <p:spPr bwMode="auto">
              <a:xfrm>
                <a:off x="48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6" name="AutoShape 40"/>
              <p:cNvSpPr>
                <a:spLocks noChangeArrowheads="1"/>
              </p:cNvSpPr>
              <p:nvPr/>
            </p:nvSpPr>
            <p:spPr bwMode="auto">
              <a:xfrm>
                <a:off x="72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7" name="AutoShape 41"/>
              <p:cNvSpPr>
                <a:spLocks noChangeArrowheads="1"/>
              </p:cNvSpPr>
              <p:nvPr/>
            </p:nvSpPr>
            <p:spPr bwMode="auto">
              <a:xfrm>
                <a:off x="96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1" name="Group 42"/>
            <p:cNvGrpSpPr/>
            <p:nvPr/>
          </p:nvGrpSpPr>
          <p:grpSpPr bwMode="auto">
            <a:xfrm>
              <a:off x="182" y="64"/>
              <a:ext cx="1289" cy="336"/>
              <a:chOff x="0" y="0"/>
              <a:chExt cx="1289" cy="336"/>
            </a:xfrm>
          </p:grpSpPr>
          <p:sp>
            <p:nvSpPr>
              <p:cNvPr id="85" name="AutoShape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6" name="AutoShape 44"/>
              <p:cNvSpPr>
                <a:spLocks noChangeArrowheads="1"/>
              </p:cNvSpPr>
              <p:nvPr/>
            </p:nvSpPr>
            <p:spPr bwMode="auto">
              <a:xfrm>
                <a:off x="246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8" name="AutoShape 45"/>
              <p:cNvSpPr>
                <a:spLocks noChangeArrowheads="1"/>
              </p:cNvSpPr>
              <p:nvPr/>
            </p:nvSpPr>
            <p:spPr bwMode="auto">
              <a:xfrm>
                <a:off x="486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9" name="AutoShape 46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0" name="AutoShape 47"/>
              <p:cNvSpPr>
                <a:spLocks noChangeArrowheads="1"/>
              </p:cNvSpPr>
              <p:nvPr/>
            </p:nvSpPr>
            <p:spPr bwMode="auto">
              <a:xfrm>
                <a:off x="953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2" name="Group 48"/>
            <p:cNvGrpSpPr/>
            <p:nvPr/>
          </p:nvGrpSpPr>
          <p:grpSpPr bwMode="auto">
            <a:xfrm>
              <a:off x="91" y="155"/>
              <a:ext cx="1296" cy="336"/>
              <a:chOff x="0" y="0"/>
              <a:chExt cx="1296" cy="336"/>
            </a:xfrm>
          </p:grpSpPr>
          <p:sp>
            <p:nvSpPr>
              <p:cNvPr id="80" name="AutoShape 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AutoShape 50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AutoShape 51"/>
              <p:cNvSpPr>
                <a:spLocks noChangeArrowheads="1"/>
              </p:cNvSpPr>
              <p:nvPr/>
            </p:nvSpPr>
            <p:spPr bwMode="auto">
              <a:xfrm>
                <a:off x="48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AutoShape 52"/>
              <p:cNvSpPr>
                <a:spLocks noChangeArrowheads="1"/>
              </p:cNvSpPr>
              <p:nvPr/>
            </p:nvSpPr>
            <p:spPr bwMode="auto">
              <a:xfrm>
                <a:off x="72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4" name="AutoShape 53"/>
              <p:cNvSpPr>
                <a:spLocks noChangeArrowheads="1"/>
              </p:cNvSpPr>
              <p:nvPr/>
            </p:nvSpPr>
            <p:spPr bwMode="auto">
              <a:xfrm>
                <a:off x="96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3" name="Group 54"/>
            <p:cNvGrpSpPr/>
            <p:nvPr/>
          </p:nvGrpSpPr>
          <p:grpSpPr bwMode="auto">
            <a:xfrm>
              <a:off x="0" y="245"/>
              <a:ext cx="1296" cy="336"/>
              <a:chOff x="0" y="0"/>
              <a:chExt cx="1296" cy="336"/>
            </a:xfrm>
          </p:grpSpPr>
          <p:sp>
            <p:nvSpPr>
              <p:cNvPr id="75" name="AutoShape 5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AutoShape 56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AutoShape 57"/>
              <p:cNvSpPr>
                <a:spLocks noChangeArrowheads="1"/>
              </p:cNvSpPr>
              <p:nvPr/>
            </p:nvSpPr>
            <p:spPr bwMode="auto">
              <a:xfrm>
                <a:off x="467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AutoShape 58"/>
              <p:cNvSpPr>
                <a:spLocks noChangeArrowheads="1"/>
              </p:cNvSpPr>
              <p:nvPr/>
            </p:nvSpPr>
            <p:spPr bwMode="auto">
              <a:xfrm>
                <a:off x="72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AutoShape 59"/>
              <p:cNvSpPr>
                <a:spLocks noChangeArrowheads="1"/>
              </p:cNvSpPr>
              <p:nvPr/>
            </p:nvSpPr>
            <p:spPr bwMode="auto">
              <a:xfrm>
                <a:off x="96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8" name="Group 60"/>
          <p:cNvGrpSpPr/>
          <p:nvPr/>
        </p:nvGrpSpPr>
        <p:grpSpPr bwMode="auto">
          <a:xfrm>
            <a:off x="1000100" y="1582273"/>
            <a:ext cx="2455863" cy="922338"/>
            <a:chOff x="0" y="0"/>
            <a:chExt cx="1547" cy="581"/>
          </a:xfrm>
        </p:grpSpPr>
        <p:grpSp>
          <p:nvGrpSpPr>
            <p:cNvPr id="99" name="Group 61"/>
            <p:cNvGrpSpPr/>
            <p:nvPr/>
          </p:nvGrpSpPr>
          <p:grpSpPr bwMode="auto">
            <a:xfrm>
              <a:off x="251" y="0"/>
              <a:ext cx="1296" cy="336"/>
              <a:chOff x="0" y="0"/>
              <a:chExt cx="1296" cy="336"/>
            </a:xfrm>
          </p:grpSpPr>
          <p:sp>
            <p:nvSpPr>
              <p:cNvPr id="118" name="AutoShape 6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9" name="AutoShape 63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0" name="AutoShape 64"/>
              <p:cNvSpPr>
                <a:spLocks noChangeArrowheads="1"/>
              </p:cNvSpPr>
              <p:nvPr/>
            </p:nvSpPr>
            <p:spPr bwMode="auto">
              <a:xfrm>
                <a:off x="48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1" name="AutoShape 65"/>
              <p:cNvSpPr>
                <a:spLocks noChangeArrowheads="1"/>
              </p:cNvSpPr>
              <p:nvPr/>
            </p:nvSpPr>
            <p:spPr bwMode="auto">
              <a:xfrm>
                <a:off x="72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2" name="AutoShape 66"/>
              <p:cNvSpPr>
                <a:spLocks noChangeArrowheads="1"/>
              </p:cNvSpPr>
              <p:nvPr/>
            </p:nvSpPr>
            <p:spPr bwMode="auto">
              <a:xfrm>
                <a:off x="96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00" name="Group 67"/>
            <p:cNvGrpSpPr/>
            <p:nvPr/>
          </p:nvGrpSpPr>
          <p:grpSpPr bwMode="auto">
            <a:xfrm>
              <a:off x="182" y="64"/>
              <a:ext cx="1289" cy="336"/>
              <a:chOff x="0" y="0"/>
              <a:chExt cx="1289" cy="336"/>
            </a:xfrm>
          </p:grpSpPr>
          <p:sp>
            <p:nvSpPr>
              <p:cNvPr id="113" name="AutoShape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4" name="AutoShape 69"/>
              <p:cNvSpPr>
                <a:spLocks noChangeArrowheads="1"/>
              </p:cNvSpPr>
              <p:nvPr/>
            </p:nvSpPr>
            <p:spPr bwMode="auto">
              <a:xfrm>
                <a:off x="246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5" name="AutoShape 70"/>
              <p:cNvSpPr>
                <a:spLocks noChangeArrowheads="1"/>
              </p:cNvSpPr>
              <p:nvPr/>
            </p:nvSpPr>
            <p:spPr bwMode="auto">
              <a:xfrm>
                <a:off x="486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6" name="AutoShape 71"/>
              <p:cNvSpPr>
                <a:spLocks noChangeArrowheads="1"/>
              </p:cNvSpPr>
              <p:nvPr/>
            </p:nvSpPr>
            <p:spPr bwMode="auto">
              <a:xfrm>
                <a:off x="726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7" name="AutoShape 72"/>
              <p:cNvSpPr>
                <a:spLocks noChangeArrowheads="1"/>
              </p:cNvSpPr>
              <p:nvPr/>
            </p:nvSpPr>
            <p:spPr bwMode="auto">
              <a:xfrm>
                <a:off x="953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01" name="Group 73"/>
            <p:cNvGrpSpPr/>
            <p:nvPr/>
          </p:nvGrpSpPr>
          <p:grpSpPr bwMode="auto">
            <a:xfrm>
              <a:off x="91" y="155"/>
              <a:ext cx="1296" cy="336"/>
              <a:chOff x="0" y="0"/>
              <a:chExt cx="1296" cy="336"/>
            </a:xfrm>
          </p:grpSpPr>
          <p:sp>
            <p:nvSpPr>
              <p:cNvPr id="108" name="AutoShape 7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9" name="AutoShape 75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0" name="AutoShape 76"/>
              <p:cNvSpPr>
                <a:spLocks noChangeArrowheads="1"/>
              </p:cNvSpPr>
              <p:nvPr/>
            </p:nvSpPr>
            <p:spPr bwMode="auto">
              <a:xfrm>
                <a:off x="48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1" name="AutoShape 77"/>
              <p:cNvSpPr>
                <a:spLocks noChangeArrowheads="1"/>
              </p:cNvSpPr>
              <p:nvPr/>
            </p:nvSpPr>
            <p:spPr bwMode="auto">
              <a:xfrm>
                <a:off x="72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" name="AutoShape 78"/>
              <p:cNvSpPr>
                <a:spLocks noChangeArrowheads="1"/>
              </p:cNvSpPr>
              <p:nvPr/>
            </p:nvSpPr>
            <p:spPr bwMode="auto">
              <a:xfrm>
                <a:off x="96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02" name="Group 79"/>
            <p:cNvGrpSpPr/>
            <p:nvPr/>
          </p:nvGrpSpPr>
          <p:grpSpPr bwMode="auto">
            <a:xfrm>
              <a:off x="0" y="245"/>
              <a:ext cx="1296" cy="336"/>
              <a:chOff x="0" y="0"/>
              <a:chExt cx="1296" cy="336"/>
            </a:xfrm>
          </p:grpSpPr>
          <p:sp>
            <p:nvSpPr>
              <p:cNvPr id="103" name="AutoShape 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4" name="AutoShape 81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5" name="AutoShape 82"/>
              <p:cNvSpPr>
                <a:spLocks noChangeArrowheads="1"/>
              </p:cNvSpPr>
              <p:nvPr/>
            </p:nvSpPr>
            <p:spPr bwMode="auto">
              <a:xfrm>
                <a:off x="467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6" name="AutoShape 83"/>
              <p:cNvSpPr>
                <a:spLocks noChangeArrowheads="1"/>
              </p:cNvSpPr>
              <p:nvPr/>
            </p:nvSpPr>
            <p:spPr bwMode="auto">
              <a:xfrm>
                <a:off x="72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7" name="AutoShape 84"/>
              <p:cNvSpPr>
                <a:spLocks noChangeArrowheads="1"/>
              </p:cNvSpPr>
              <p:nvPr/>
            </p:nvSpPr>
            <p:spPr bwMode="auto">
              <a:xfrm>
                <a:off x="960" y="0"/>
                <a:ext cx="336" cy="336"/>
              </a:xfrm>
              <a:prstGeom prst="cube">
                <a:avLst>
                  <a:gd name="adj" fmla="val 25000"/>
                </a:avLst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 eaLnBrk="1" hangingPunct="1"/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23" name="Rectangle 92"/>
          <p:cNvSpPr>
            <a:spLocks noChangeArrowheads="1"/>
          </p:cNvSpPr>
          <p:nvPr/>
        </p:nvSpPr>
        <p:spPr bwMode="auto">
          <a:xfrm>
            <a:off x="2357422" y="2010901"/>
            <a:ext cx="719138" cy="1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lnSpc>
                <a:spcPct val="80000"/>
              </a:lnSpc>
              <a:defRPr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8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Text Box 21"/>
          <p:cNvSpPr txBox="1">
            <a:spLocks noChangeArrowheads="1"/>
          </p:cNvSpPr>
          <p:nvPr/>
        </p:nvSpPr>
        <p:spPr bwMode="auto">
          <a:xfrm>
            <a:off x="4143372" y="1510835"/>
            <a:ext cx="496513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长方体的体积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Text Box 22"/>
          <p:cNvSpPr txBox="1">
            <a:spLocks noChangeArrowheads="1"/>
          </p:cNvSpPr>
          <p:nvPr/>
        </p:nvSpPr>
        <p:spPr bwMode="auto">
          <a:xfrm>
            <a:off x="5364088" y="2225215"/>
            <a:ext cx="1958975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V =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ɑbh</a:t>
            </a:r>
            <a:endParaRPr lang="en-US" altLang="zh-CN" sz="28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6" name="Text Box 85"/>
          <p:cNvSpPr txBox="1">
            <a:spLocks noChangeArrowheads="1"/>
          </p:cNvSpPr>
          <p:nvPr/>
        </p:nvSpPr>
        <p:spPr bwMode="auto">
          <a:xfrm>
            <a:off x="4143372" y="3153909"/>
            <a:ext cx="52531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长方体的体积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Text Box 87"/>
          <p:cNvSpPr txBox="1">
            <a:spLocks noChangeArrowheads="1"/>
          </p:cNvSpPr>
          <p:nvPr/>
        </p:nvSpPr>
        <p:spPr bwMode="auto">
          <a:xfrm>
            <a:off x="5357818" y="3868289"/>
            <a:ext cx="188595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V = </a:t>
            </a: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en-US" altLang="zh-CN" sz="28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utoUpdateAnimBg="0"/>
      <p:bldP spid="56" grpId="0"/>
      <p:bldP spid="123" grpId="0"/>
      <p:bldP spid="124" grpId="0" autoUpdateAnimBg="0"/>
      <p:bldP spid="125" grpId="0" animBg="1" autoUpdateAnimBg="0"/>
      <p:bldP spid="126" grpId="0" autoUpdateAnimBg="0"/>
      <p:bldP spid="127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2771800" y="434052"/>
            <a:ext cx="364102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10.</a:t>
            </a:r>
            <a:r>
              <a:rPr lang="zh-CN" altLang="en-US" sz="2800" b="1" dirty="0">
                <a:latin typeface="宋体" panose="02010600030101010101" pitchFamily="2" charset="-122"/>
              </a:rPr>
              <a:t>圆柱体积的推导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214414" y="1085619"/>
            <a:ext cx="6654244" cy="2600328"/>
            <a:chOff x="1214414" y="3571876"/>
            <a:chExt cx="6654244" cy="2600328"/>
          </a:xfrm>
        </p:grpSpPr>
        <p:pic>
          <p:nvPicPr>
            <p:cNvPr id="44" name="Picture 5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14414" y="3857628"/>
              <a:ext cx="2114550" cy="2305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5" name="Picture 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57752" y="3571876"/>
              <a:ext cx="3010906" cy="2600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6" name="右箭头 45"/>
            <p:cNvSpPr/>
            <p:nvPr/>
          </p:nvSpPr>
          <p:spPr>
            <a:xfrm>
              <a:off x="3714744" y="4929198"/>
              <a:ext cx="1071570" cy="285752"/>
            </a:xfrm>
            <a:prstGeom prst="rightArrow">
              <a:avLst/>
            </a:prstGeom>
            <a:solidFill>
              <a:srgbClr val="0099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000628" y="1371371"/>
            <a:ext cx="2714644" cy="358778"/>
            <a:chOff x="4786314" y="3286124"/>
            <a:chExt cx="2714644" cy="358778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4786314" y="3643314"/>
              <a:ext cx="2143140" cy="158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V="1">
              <a:off x="6929454" y="3286124"/>
              <a:ext cx="571504" cy="3560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V="1">
              <a:off x="4786314" y="3286124"/>
              <a:ext cx="571504" cy="35600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5357818" y="3286124"/>
              <a:ext cx="2143140" cy="158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Oval 13"/>
          <p:cNvSpPr>
            <a:spLocks noChangeArrowheads="1"/>
          </p:cNvSpPr>
          <p:nvPr/>
        </p:nvSpPr>
        <p:spPr bwMode="auto">
          <a:xfrm>
            <a:off x="1571604" y="1442809"/>
            <a:ext cx="1500198" cy="431800"/>
          </a:xfrm>
          <a:prstGeom prst="ellipse">
            <a:avLst/>
          </a:prstGeom>
          <a:solidFill>
            <a:srgbClr val="FF0000">
              <a:alpha val="47000"/>
            </a:srgbClr>
          </a:solidFill>
          <a:ln w="9525" algn="ctr">
            <a:noFill/>
            <a:round/>
          </a:ln>
          <a:effectLst/>
        </p:spPr>
        <p:txBody>
          <a:bodyPr wrap="none" lIns="90000" tIns="46800" rIns="90000" bIns="46800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17"/>
          <p:cNvSpPr txBox="1">
            <a:spLocks noChangeArrowheads="1"/>
          </p:cNvSpPr>
          <p:nvPr/>
        </p:nvSpPr>
        <p:spPr bwMode="auto">
          <a:xfrm>
            <a:off x="3500430" y="1030770"/>
            <a:ext cx="1109897" cy="463846"/>
          </a:xfrm>
          <a:prstGeom prst="rect">
            <a:avLst/>
          </a:prstGeom>
          <a:solidFill>
            <a:srgbClr val="FFFFCC"/>
          </a:solidFill>
          <a:ln w="9525" algn="ctr">
            <a:solidFill>
              <a:srgbClr val="FF33CC"/>
            </a:solidFill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endParaRPr lang="zh-CN" altLang="en-US" sz="24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Line 18"/>
          <p:cNvSpPr>
            <a:spLocks noChangeShapeType="1"/>
          </p:cNvSpPr>
          <p:nvPr/>
        </p:nvSpPr>
        <p:spPr bwMode="auto">
          <a:xfrm flipH="1" flipV="1">
            <a:off x="4643438" y="1228495"/>
            <a:ext cx="649287" cy="2159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tailEnd type="triangle" w="med" len="med"/>
          </a:ln>
          <a:effectLst/>
        </p:spPr>
        <p:txBody>
          <a:bodyPr wrap="none" lIns="90000" tIns="46800" rIns="90000" bIns="46800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Line 21"/>
          <p:cNvSpPr>
            <a:spLocks noChangeShapeType="1"/>
          </p:cNvSpPr>
          <p:nvPr/>
        </p:nvSpPr>
        <p:spPr bwMode="auto">
          <a:xfrm flipV="1">
            <a:off x="2857488" y="1228495"/>
            <a:ext cx="649287" cy="2159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  <a:tailEnd type="triangle" w="med" len="med"/>
          </a:ln>
          <a:effectLst/>
        </p:spPr>
        <p:txBody>
          <a:bodyPr wrap="none" lIns="90000" tIns="46800" rIns="90000" bIns="46800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AutoShape 4"/>
          <p:cNvSpPr>
            <a:spLocks noChangeArrowheads="1"/>
          </p:cNvSpPr>
          <p:nvPr/>
        </p:nvSpPr>
        <p:spPr bwMode="auto">
          <a:xfrm>
            <a:off x="3805184" y="3981493"/>
            <a:ext cx="107950" cy="360363"/>
          </a:xfrm>
          <a:prstGeom prst="down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5"/>
          <p:cNvSpPr txBox="1">
            <a:spLocks noChangeArrowheads="1"/>
          </p:cNvSpPr>
          <p:nvPr/>
        </p:nvSpPr>
        <p:spPr bwMode="auto">
          <a:xfrm>
            <a:off x="3153265" y="4253003"/>
            <a:ext cx="16462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AutoShape 6"/>
          <p:cNvSpPr>
            <a:spLocks noChangeArrowheads="1"/>
          </p:cNvSpPr>
          <p:nvPr/>
        </p:nvSpPr>
        <p:spPr bwMode="auto">
          <a:xfrm>
            <a:off x="2220859" y="3986256"/>
            <a:ext cx="107950" cy="360362"/>
          </a:xfrm>
          <a:prstGeom prst="down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8"/>
          <p:cNvSpPr txBox="1">
            <a:spLocks noChangeArrowheads="1"/>
          </p:cNvSpPr>
          <p:nvPr/>
        </p:nvSpPr>
        <p:spPr bwMode="auto">
          <a:xfrm>
            <a:off x="5292918" y="4244289"/>
            <a:ext cx="5746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9"/>
          <p:cNvSpPr txBox="1">
            <a:spLocks noChangeArrowheads="1"/>
          </p:cNvSpPr>
          <p:nvPr/>
        </p:nvSpPr>
        <p:spPr bwMode="auto">
          <a:xfrm>
            <a:off x="1463281" y="4270325"/>
            <a:ext cx="17819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圆柱的体积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Group 16"/>
          <p:cNvGrpSpPr/>
          <p:nvPr/>
        </p:nvGrpSpPr>
        <p:grpSpPr bwMode="auto">
          <a:xfrm>
            <a:off x="3181333" y="4261926"/>
            <a:ext cx="1618170" cy="404813"/>
            <a:chOff x="0" y="0"/>
            <a:chExt cx="1234" cy="255"/>
          </a:xfrm>
        </p:grpSpPr>
        <p:sp>
          <p:nvSpPr>
            <p:cNvPr id="68" name="Text Box 11"/>
            <p:cNvSpPr txBox="1">
              <a:spLocks noChangeArrowheads="1"/>
            </p:cNvSpPr>
            <p:nvPr/>
          </p:nvSpPr>
          <p:spPr bwMode="auto">
            <a:xfrm>
              <a:off x="0" y="3"/>
              <a:ext cx="227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 Box 12"/>
            <p:cNvSpPr txBox="1">
              <a:spLocks noChangeArrowheads="1"/>
            </p:cNvSpPr>
            <p:nvPr/>
          </p:nvSpPr>
          <p:spPr bwMode="auto">
            <a:xfrm>
              <a:off x="1008" y="0"/>
              <a:ext cx="226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0" name="Text Box 3"/>
          <p:cNvSpPr txBox="1">
            <a:spLocks noChangeArrowheads="1"/>
          </p:cNvSpPr>
          <p:nvPr/>
        </p:nvSpPr>
        <p:spPr bwMode="auto">
          <a:xfrm>
            <a:off x="395536" y="3627383"/>
            <a:ext cx="62388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长方体的体积=底面积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×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AutoShape 4"/>
          <p:cNvSpPr>
            <a:spLocks noChangeArrowheads="1"/>
          </p:cNvSpPr>
          <p:nvPr/>
        </p:nvSpPr>
        <p:spPr bwMode="auto">
          <a:xfrm>
            <a:off x="5523560" y="3986259"/>
            <a:ext cx="107950" cy="360363"/>
          </a:xfrm>
          <a:prstGeom prst="downArrow">
            <a:avLst>
              <a:gd name="adj1" fmla="val 50000"/>
              <a:gd name="adj2" fmla="val 8345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5"/>
          <p:cNvSpPr txBox="1">
            <a:spLocks noChangeArrowheads="1"/>
          </p:cNvSpPr>
          <p:nvPr/>
        </p:nvSpPr>
        <p:spPr bwMode="auto">
          <a:xfrm>
            <a:off x="5228458" y="3809325"/>
            <a:ext cx="3087958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V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i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en-US" altLang="zh-CN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en-US" altLang="zh-CN" sz="2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rot="5400000">
            <a:off x="6823091" y="2263552"/>
            <a:ext cx="1785950" cy="1588"/>
          </a:xfrm>
          <a:prstGeom prst="line">
            <a:avLst/>
          </a:prstGeom>
          <a:ln w="4445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 Box 16"/>
          <p:cNvSpPr txBox="1">
            <a:spLocks noChangeArrowheads="1"/>
          </p:cNvSpPr>
          <p:nvPr/>
        </p:nvSpPr>
        <p:spPr bwMode="auto">
          <a:xfrm>
            <a:off x="7786710" y="2085751"/>
            <a:ext cx="438238" cy="40229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rot="5400000">
            <a:off x="2251059" y="2549304"/>
            <a:ext cx="1643074" cy="1588"/>
          </a:xfrm>
          <a:prstGeom prst="line">
            <a:avLst/>
          </a:prstGeom>
          <a:ln w="44450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 Box 16"/>
          <p:cNvSpPr txBox="1">
            <a:spLocks noChangeArrowheads="1"/>
          </p:cNvSpPr>
          <p:nvPr/>
        </p:nvSpPr>
        <p:spPr bwMode="auto">
          <a:xfrm>
            <a:off x="3071802" y="2371503"/>
            <a:ext cx="438238" cy="40229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59" grpId="0" animBg="1"/>
      <p:bldP spid="60" grpId="0" animBg="1"/>
      <p:bldP spid="61" grpId="0" animBg="1"/>
      <p:bldP spid="62" grpId="0" animBg="1" autoUpdateAnimBg="0"/>
      <p:bldP spid="63" grpId="0" bldLvl="0" autoUpdateAnimBg="0"/>
      <p:bldP spid="65" grpId="0" bldLvl="0" autoUpdateAnimBg="0"/>
      <p:bldP spid="66" grpId="0" bldLvl="0" autoUpdateAnimBg="0"/>
      <p:bldP spid="70" grpId="0" bldLvl="0" autoUpdateAnimBg="0"/>
      <p:bldP spid="71" grpId="0" animBg="1" autoUpdateAnimBg="0"/>
      <p:bldP spid="72" grpId="0"/>
      <p:bldP spid="75" grpId="0"/>
      <p:bldP spid="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2837795" y="343421"/>
            <a:ext cx="403846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11.</a:t>
            </a:r>
            <a:r>
              <a:rPr lang="zh-CN" altLang="en-US" sz="2800" b="1" dirty="0">
                <a:latin typeface="宋体" panose="02010600030101010101" pitchFamily="2" charset="-122"/>
              </a:rPr>
              <a:t>圆锥体积的推导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0" name="任意多边形 29"/>
          <p:cNvSpPr/>
          <p:nvPr>
            <p:custDataLst>
              <p:tags r:id="rId1"/>
            </p:custDataLst>
          </p:nvPr>
        </p:nvSpPr>
        <p:spPr bwMode="auto">
          <a:xfrm>
            <a:off x="724509" y="-288103"/>
            <a:ext cx="554037" cy="461665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2000" b="1" noProof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华康海报体W12"/>
            </a:endParaRPr>
          </a:p>
        </p:txBody>
      </p:sp>
      <p:grpSp>
        <p:nvGrpSpPr>
          <p:cNvPr id="33" name="Group 4"/>
          <p:cNvGrpSpPr/>
          <p:nvPr/>
        </p:nvGrpSpPr>
        <p:grpSpPr bwMode="auto">
          <a:xfrm>
            <a:off x="1269016" y="999367"/>
            <a:ext cx="2901950" cy="3352800"/>
            <a:chOff x="528" y="1104"/>
            <a:chExt cx="1828" cy="2112"/>
          </a:xfrm>
        </p:grpSpPr>
        <p:sp>
          <p:nvSpPr>
            <p:cNvPr id="36" name="Oval 5"/>
            <p:cNvSpPr>
              <a:spLocks noChangeArrowheads="1"/>
            </p:cNvSpPr>
            <p:nvPr/>
          </p:nvSpPr>
          <p:spPr bwMode="auto">
            <a:xfrm>
              <a:off x="528" y="2544"/>
              <a:ext cx="1824" cy="672"/>
            </a:xfrm>
            <a:prstGeom prst="ellipse">
              <a:avLst/>
            </a:prstGeom>
            <a:solidFill>
              <a:srgbClr val="DDDDDD">
                <a:alpha val="50195"/>
              </a:srgbClr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Oval 6"/>
            <p:cNvSpPr>
              <a:spLocks noChangeArrowheads="1"/>
            </p:cNvSpPr>
            <p:nvPr/>
          </p:nvSpPr>
          <p:spPr bwMode="auto">
            <a:xfrm>
              <a:off x="528" y="1104"/>
              <a:ext cx="1824" cy="672"/>
            </a:xfrm>
            <a:prstGeom prst="ellipse">
              <a:avLst/>
            </a:prstGeom>
            <a:solidFill>
              <a:srgbClr val="DDDDDD">
                <a:alpha val="50195"/>
              </a:srgbClr>
            </a:solidFill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Freeform 7"/>
            <p:cNvSpPr/>
            <p:nvPr/>
          </p:nvSpPr>
          <p:spPr bwMode="auto">
            <a:xfrm flipV="1">
              <a:off x="528" y="1104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8"/>
                <a:gd name="T103" fmla="*/ 0 h 1776"/>
                <a:gd name="T104" fmla="*/ 1828 w 1828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195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Freeform 8"/>
            <p:cNvSpPr/>
            <p:nvPr/>
          </p:nvSpPr>
          <p:spPr bwMode="auto">
            <a:xfrm>
              <a:off x="528" y="1440"/>
              <a:ext cx="1828" cy="1776"/>
            </a:xfrm>
            <a:custGeom>
              <a:avLst/>
              <a:gdLst>
                <a:gd name="T0" fmla="*/ 2 w 1828"/>
                <a:gd name="T1" fmla="*/ 1440 h 1776"/>
                <a:gd name="T2" fmla="*/ 27 w 1828"/>
                <a:gd name="T3" fmla="*/ 1519 h 1776"/>
                <a:gd name="T4" fmla="*/ 110 w 1828"/>
                <a:gd name="T5" fmla="*/ 1600 h 1776"/>
                <a:gd name="T6" fmla="*/ 223 w 1828"/>
                <a:gd name="T7" fmla="*/ 1660 h 1776"/>
                <a:gd name="T8" fmla="*/ 346 w 1828"/>
                <a:gd name="T9" fmla="*/ 1705 h 1776"/>
                <a:gd name="T10" fmla="*/ 489 w 1828"/>
                <a:gd name="T11" fmla="*/ 1736 h 1776"/>
                <a:gd name="T12" fmla="*/ 644 w 1828"/>
                <a:gd name="T13" fmla="*/ 1760 h 1776"/>
                <a:gd name="T14" fmla="*/ 805 w 1828"/>
                <a:gd name="T15" fmla="*/ 1775 h 1776"/>
                <a:gd name="T16" fmla="*/ 1053 w 1828"/>
                <a:gd name="T17" fmla="*/ 1771 h 1776"/>
                <a:gd name="T18" fmla="*/ 1207 w 1828"/>
                <a:gd name="T19" fmla="*/ 1759 h 1776"/>
                <a:gd name="T20" fmla="*/ 1351 w 1828"/>
                <a:gd name="T21" fmla="*/ 1736 h 1776"/>
                <a:gd name="T22" fmla="*/ 1489 w 1828"/>
                <a:gd name="T23" fmla="*/ 1702 h 1776"/>
                <a:gd name="T24" fmla="*/ 1621 w 1828"/>
                <a:gd name="T25" fmla="*/ 1655 h 1776"/>
                <a:gd name="T26" fmla="*/ 1726 w 1828"/>
                <a:gd name="T27" fmla="*/ 1595 h 1776"/>
                <a:gd name="T28" fmla="*/ 1810 w 1828"/>
                <a:gd name="T29" fmla="*/ 1500 h 1776"/>
                <a:gd name="T30" fmla="*/ 1828 w 1828"/>
                <a:gd name="T31" fmla="*/ 1440 h 1776"/>
                <a:gd name="T32" fmla="*/ 1821 w 1828"/>
                <a:gd name="T33" fmla="*/ 30 h 1776"/>
                <a:gd name="T34" fmla="*/ 1792 w 1828"/>
                <a:gd name="T35" fmla="*/ 92 h 1776"/>
                <a:gd name="T36" fmla="*/ 1724 w 1828"/>
                <a:gd name="T37" fmla="*/ 157 h 1776"/>
                <a:gd name="T38" fmla="*/ 1633 w 1828"/>
                <a:gd name="T39" fmla="*/ 209 h 1776"/>
                <a:gd name="T40" fmla="*/ 1519 w 1828"/>
                <a:gd name="T41" fmla="*/ 253 h 1776"/>
                <a:gd name="T42" fmla="*/ 1423 w 1828"/>
                <a:gd name="T43" fmla="*/ 281 h 1776"/>
                <a:gd name="T44" fmla="*/ 1305 w 1828"/>
                <a:gd name="T45" fmla="*/ 305 h 1776"/>
                <a:gd name="T46" fmla="*/ 1192 w 1828"/>
                <a:gd name="T47" fmla="*/ 320 h 1776"/>
                <a:gd name="T48" fmla="*/ 1068 w 1828"/>
                <a:gd name="T49" fmla="*/ 331 h 1776"/>
                <a:gd name="T50" fmla="*/ 914 w 1828"/>
                <a:gd name="T51" fmla="*/ 336 h 1776"/>
                <a:gd name="T52" fmla="*/ 724 w 1828"/>
                <a:gd name="T53" fmla="*/ 329 h 1776"/>
                <a:gd name="T54" fmla="*/ 538 w 1828"/>
                <a:gd name="T55" fmla="*/ 306 h 1776"/>
                <a:gd name="T56" fmla="*/ 415 w 1828"/>
                <a:gd name="T57" fmla="*/ 281 h 1776"/>
                <a:gd name="T58" fmla="*/ 291 w 1828"/>
                <a:gd name="T59" fmla="*/ 246 h 1776"/>
                <a:gd name="T60" fmla="*/ 177 w 1828"/>
                <a:gd name="T61" fmla="*/ 199 h 1776"/>
                <a:gd name="T62" fmla="*/ 79 w 1828"/>
                <a:gd name="T63" fmla="*/ 137 h 1776"/>
                <a:gd name="T64" fmla="*/ 14 w 1828"/>
                <a:gd name="T65" fmla="*/ 58 h 1776"/>
                <a:gd name="T66" fmla="*/ 2 w 1828"/>
                <a:gd name="T67" fmla="*/ 0 h 17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828"/>
                <a:gd name="T103" fmla="*/ 0 h 1776"/>
                <a:gd name="T104" fmla="*/ 1828 w 1828"/>
                <a:gd name="T105" fmla="*/ 1776 h 17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828" h="1776">
                  <a:moveTo>
                    <a:pt x="2" y="0"/>
                  </a:moveTo>
                  <a:lnTo>
                    <a:pt x="2" y="1440"/>
                  </a:lnTo>
                  <a:lnTo>
                    <a:pt x="9" y="1482"/>
                  </a:lnTo>
                  <a:lnTo>
                    <a:pt x="27" y="1519"/>
                  </a:lnTo>
                  <a:lnTo>
                    <a:pt x="61" y="1562"/>
                  </a:lnTo>
                  <a:lnTo>
                    <a:pt x="110" y="1600"/>
                  </a:lnTo>
                  <a:lnTo>
                    <a:pt x="166" y="1634"/>
                  </a:lnTo>
                  <a:lnTo>
                    <a:pt x="223" y="1660"/>
                  </a:lnTo>
                  <a:lnTo>
                    <a:pt x="285" y="1684"/>
                  </a:lnTo>
                  <a:lnTo>
                    <a:pt x="346" y="1705"/>
                  </a:lnTo>
                  <a:lnTo>
                    <a:pt x="420" y="1722"/>
                  </a:lnTo>
                  <a:lnTo>
                    <a:pt x="489" y="1736"/>
                  </a:lnTo>
                  <a:lnTo>
                    <a:pt x="567" y="1751"/>
                  </a:lnTo>
                  <a:lnTo>
                    <a:pt x="644" y="1760"/>
                  </a:lnTo>
                  <a:lnTo>
                    <a:pt x="717" y="1766"/>
                  </a:lnTo>
                  <a:lnTo>
                    <a:pt x="805" y="1775"/>
                  </a:lnTo>
                  <a:lnTo>
                    <a:pt x="962" y="1776"/>
                  </a:lnTo>
                  <a:lnTo>
                    <a:pt x="1053" y="1771"/>
                  </a:lnTo>
                  <a:lnTo>
                    <a:pt x="1134" y="1766"/>
                  </a:lnTo>
                  <a:lnTo>
                    <a:pt x="1207" y="1759"/>
                  </a:lnTo>
                  <a:lnTo>
                    <a:pt x="1274" y="1750"/>
                  </a:lnTo>
                  <a:lnTo>
                    <a:pt x="1351" y="1736"/>
                  </a:lnTo>
                  <a:lnTo>
                    <a:pt x="1414" y="1722"/>
                  </a:lnTo>
                  <a:lnTo>
                    <a:pt x="1489" y="1702"/>
                  </a:lnTo>
                  <a:lnTo>
                    <a:pt x="1550" y="1681"/>
                  </a:lnTo>
                  <a:lnTo>
                    <a:pt x="1621" y="1655"/>
                  </a:lnTo>
                  <a:lnTo>
                    <a:pt x="1672" y="1628"/>
                  </a:lnTo>
                  <a:lnTo>
                    <a:pt x="1726" y="1595"/>
                  </a:lnTo>
                  <a:lnTo>
                    <a:pt x="1773" y="1556"/>
                  </a:lnTo>
                  <a:lnTo>
                    <a:pt x="1810" y="1500"/>
                  </a:lnTo>
                  <a:lnTo>
                    <a:pt x="1827" y="1456"/>
                  </a:lnTo>
                  <a:lnTo>
                    <a:pt x="1828" y="1440"/>
                  </a:lnTo>
                  <a:lnTo>
                    <a:pt x="1826" y="0"/>
                  </a:lnTo>
                  <a:lnTo>
                    <a:pt x="1821" y="30"/>
                  </a:lnTo>
                  <a:lnTo>
                    <a:pt x="1812" y="61"/>
                  </a:lnTo>
                  <a:lnTo>
                    <a:pt x="1792" y="92"/>
                  </a:lnTo>
                  <a:cubicBezTo>
                    <a:pt x="1783" y="104"/>
                    <a:pt x="1767" y="123"/>
                    <a:pt x="1756" y="134"/>
                  </a:cubicBezTo>
                  <a:lnTo>
                    <a:pt x="1724" y="157"/>
                  </a:lnTo>
                  <a:lnTo>
                    <a:pt x="1683" y="182"/>
                  </a:lnTo>
                  <a:lnTo>
                    <a:pt x="1633" y="209"/>
                  </a:lnTo>
                  <a:lnTo>
                    <a:pt x="1573" y="233"/>
                  </a:lnTo>
                  <a:lnTo>
                    <a:pt x="1519" y="253"/>
                  </a:lnTo>
                  <a:lnTo>
                    <a:pt x="1468" y="269"/>
                  </a:lnTo>
                  <a:lnTo>
                    <a:pt x="1423" y="281"/>
                  </a:lnTo>
                  <a:lnTo>
                    <a:pt x="1365" y="294"/>
                  </a:lnTo>
                  <a:lnTo>
                    <a:pt x="1305" y="305"/>
                  </a:lnTo>
                  <a:lnTo>
                    <a:pt x="1246" y="313"/>
                  </a:lnTo>
                  <a:lnTo>
                    <a:pt x="1192" y="320"/>
                  </a:lnTo>
                  <a:lnTo>
                    <a:pt x="1130" y="326"/>
                  </a:lnTo>
                  <a:lnTo>
                    <a:pt x="1068" y="331"/>
                  </a:lnTo>
                  <a:lnTo>
                    <a:pt x="1002" y="334"/>
                  </a:lnTo>
                  <a:lnTo>
                    <a:pt x="914" y="336"/>
                  </a:lnTo>
                  <a:lnTo>
                    <a:pt x="805" y="334"/>
                  </a:lnTo>
                  <a:lnTo>
                    <a:pt x="724" y="329"/>
                  </a:lnTo>
                  <a:lnTo>
                    <a:pt x="628" y="319"/>
                  </a:lnTo>
                  <a:lnTo>
                    <a:pt x="538" y="306"/>
                  </a:lnTo>
                  <a:lnTo>
                    <a:pt x="480" y="295"/>
                  </a:lnTo>
                  <a:lnTo>
                    <a:pt x="415" y="281"/>
                  </a:lnTo>
                  <a:lnTo>
                    <a:pt x="354" y="266"/>
                  </a:lnTo>
                  <a:lnTo>
                    <a:pt x="291" y="246"/>
                  </a:lnTo>
                  <a:lnTo>
                    <a:pt x="234" y="224"/>
                  </a:lnTo>
                  <a:lnTo>
                    <a:pt x="177" y="199"/>
                  </a:lnTo>
                  <a:cubicBezTo>
                    <a:pt x="158" y="189"/>
                    <a:pt x="138" y="177"/>
                    <a:pt x="122" y="167"/>
                  </a:cubicBezTo>
                  <a:lnTo>
                    <a:pt x="79" y="137"/>
                  </a:lnTo>
                  <a:cubicBezTo>
                    <a:pt x="66" y="126"/>
                    <a:pt x="54" y="114"/>
                    <a:pt x="43" y="101"/>
                  </a:cubicBezTo>
                  <a:lnTo>
                    <a:pt x="14" y="58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DDDDD">
                <a:alpha val="50195"/>
              </a:srgbClr>
            </a:solidFill>
            <a:ln w="28575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Oval 12"/>
          <p:cNvSpPr>
            <a:spLocks noChangeArrowheads="1"/>
          </p:cNvSpPr>
          <p:nvPr/>
        </p:nvSpPr>
        <p:spPr bwMode="auto">
          <a:xfrm>
            <a:off x="1269016" y="999367"/>
            <a:ext cx="2881313" cy="10795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13"/>
          <p:cNvSpPr txBox="1">
            <a:spLocks noChangeArrowheads="1"/>
          </p:cNvSpPr>
          <p:nvPr/>
        </p:nvSpPr>
        <p:spPr bwMode="auto">
          <a:xfrm>
            <a:off x="4582129" y="1140657"/>
            <a:ext cx="3714776" cy="1113766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圆锥的体积等于与它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等底等高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圆柱体积的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三分之一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Line 14"/>
          <p:cNvSpPr>
            <a:spLocks noChangeShapeType="1"/>
          </p:cNvSpPr>
          <p:nvPr/>
        </p:nvSpPr>
        <p:spPr bwMode="auto">
          <a:xfrm>
            <a:off x="2708879" y="1502605"/>
            <a:ext cx="0" cy="22860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ash"/>
            <a:round/>
            <a:headEnd type="oval" w="med" len="med"/>
            <a:tailEnd type="triangle" w="med" len="med"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Group 22"/>
          <p:cNvGrpSpPr/>
          <p:nvPr/>
        </p:nvGrpSpPr>
        <p:grpSpPr bwMode="auto">
          <a:xfrm>
            <a:off x="4067944" y="2427734"/>
            <a:ext cx="4786313" cy="919163"/>
            <a:chOff x="2290" y="2094"/>
            <a:chExt cx="3015" cy="579"/>
          </a:xfrm>
        </p:grpSpPr>
        <p:sp>
          <p:nvSpPr>
            <p:cNvPr id="56" name="Text Box 4"/>
            <p:cNvSpPr txBox="1">
              <a:spLocks noChangeArrowheads="1"/>
            </p:cNvSpPr>
            <p:nvPr/>
          </p:nvSpPr>
          <p:spPr bwMode="auto">
            <a:xfrm>
              <a:off x="2290" y="2250"/>
              <a:ext cx="3015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圆锥的体积=   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底面积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rPr>
                <a:t>×高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57" name="Object 5"/>
            <p:cNvGraphicFramePr>
              <a:graphicFrameLocks noChangeAspect="1"/>
            </p:cNvGraphicFramePr>
            <p:nvPr/>
          </p:nvGraphicFramePr>
          <p:xfrm>
            <a:off x="3685" y="2094"/>
            <a:ext cx="216" cy="5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8" name="" r:id="rId2" imgW="3352800" imgH="9448800" progId="Equation.3">
                    <p:embed/>
                  </p:oleObj>
                </mc:Choice>
                <mc:Fallback>
                  <p:oleObj name="" r:id="rId2" imgW="3352800" imgH="9448800" progId="Equation.3">
                    <p:embed/>
                    <p:pic>
                      <p:nvPicPr>
                        <p:cNvPr id="0" name="图片 10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85" y="2094"/>
                          <a:ext cx="216" cy="579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8" name="组合 57"/>
          <p:cNvGrpSpPr/>
          <p:nvPr/>
        </p:nvGrpSpPr>
        <p:grpSpPr>
          <a:xfrm>
            <a:off x="3851920" y="3435846"/>
            <a:ext cx="4751363" cy="1214446"/>
            <a:chOff x="4606983" y="785794"/>
            <a:chExt cx="4751363" cy="1214446"/>
          </a:xfrm>
        </p:grpSpPr>
        <p:pic>
          <p:nvPicPr>
            <p:cNvPr id="59" name="AutoShape 4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00628" y="785794"/>
              <a:ext cx="4357718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0" name="Text Box 8"/>
            <p:cNvSpPr txBox="1">
              <a:spLocks noChangeArrowheads="1"/>
            </p:cNvSpPr>
            <p:nvPr/>
          </p:nvSpPr>
          <p:spPr bwMode="auto">
            <a:xfrm>
              <a:off x="4606983" y="1214422"/>
              <a:ext cx="4214842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Ⅴ    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 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Ⅴ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=      </a:t>
              </a:r>
              <a:endParaRPr lang="en-US" altLang="zh-CN" sz="2000" b="1" i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61" name="Object 5"/>
            <p:cNvGraphicFramePr>
              <a:graphicFrameLocks noChangeAspect="1"/>
            </p:cNvGraphicFramePr>
            <p:nvPr/>
          </p:nvGraphicFramePr>
          <p:xfrm>
            <a:off x="6572264" y="928670"/>
            <a:ext cx="342900" cy="919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89" name="" r:id="rId5" imgW="3352800" imgH="9448800" progId="Equation.3">
                    <p:embed/>
                  </p:oleObj>
                </mc:Choice>
                <mc:Fallback>
                  <p:oleObj name="" r:id="rId5" imgW="3352800" imgH="9448800" progId="Equation.3">
                    <p:embed/>
                    <p:pic>
                      <p:nvPicPr>
                        <p:cNvPr id="0" name="图片 10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72264" y="928670"/>
                          <a:ext cx="342900" cy="919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2" name="Text Box 4"/>
            <p:cNvSpPr txBox="1">
              <a:spLocks noChangeArrowheads="1"/>
            </p:cNvSpPr>
            <p:nvPr/>
          </p:nvSpPr>
          <p:spPr bwMode="auto">
            <a:xfrm>
              <a:off x="5730877" y="1302005"/>
              <a:ext cx="78581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圆锥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graphicFrame>
          <p:nvGraphicFramePr>
            <p:cNvPr id="63" name="Object 5"/>
            <p:cNvGraphicFramePr>
              <a:graphicFrameLocks noChangeAspect="1"/>
            </p:cNvGraphicFramePr>
            <p:nvPr/>
          </p:nvGraphicFramePr>
          <p:xfrm>
            <a:off x="7793855" y="912950"/>
            <a:ext cx="342900" cy="919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90" name="" r:id="rId6" imgW="3352800" imgH="9448800" progId="Equation.3">
                    <p:embed/>
                  </p:oleObj>
                </mc:Choice>
                <mc:Fallback>
                  <p:oleObj name="" r:id="rId6" imgW="3352800" imgH="9448800" progId="Equation.3">
                    <p:embed/>
                    <p:pic>
                      <p:nvPicPr>
                        <p:cNvPr id="0" name="图片 10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793855" y="912950"/>
                          <a:ext cx="342900" cy="919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4" name="Text Box 4"/>
            <p:cNvSpPr txBox="1">
              <a:spLocks noChangeArrowheads="1"/>
            </p:cNvSpPr>
            <p:nvPr/>
          </p:nvSpPr>
          <p:spPr bwMode="auto">
            <a:xfrm>
              <a:off x="6915164" y="1306062"/>
              <a:ext cx="78581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圆柱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30"/>
            <p:cNvSpPr txBox="1"/>
            <p:nvPr/>
          </p:nvSpPr>
          <p:spPr>
            <a:xfrm>
              <a:off x="8043881" y="1207221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i="1" dirty="0" err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Sh</a:t>
              </a:r>
              <a:endParaRPr lang="zh-CN" altLang="en-US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100983" y="619142"/>
            <a:ext cx="771948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下面说法是否正确？对的画“√”，错的画“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539552" y="1267214"/>
            <a:ext cx="4660526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）长方体六个面一定是长方形。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39552" y="1779662"/>
            <a:ext cx="5992657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）圆柱和圆锥的侧面展开都是长方形。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7345818" y="1394622"/>
            <a:ext cx="1114614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7380312" y="1953404"/>
            <a:ext cx="1114614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539552" y="2468648"/>
            <a:ext cx="7920880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）正方体棱长总和是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厘米，它的每条棱长是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7417827" y="2857262"/>
            <a:ext cx="1114613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539552" y="3194822"/>
            <a:ext cx="6878275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）正方体的棱长扩大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倍，它的体积就扩大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7452320" y="3194822"/>
            <a:ext cx="111461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539552" y="3787494"/>
            <a:ext cx="654872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）圆柱体的体积等于圆锥体的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7452320" y="3842894"/>
            <a:ext cx="111461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01474" y="2787774"/>
            <a:ext cx="49917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849874" y="1345077"/>
            <a:ext cx="49917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65383" y="1923678"/>
            <a:ext cx="49917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884368" y="3147814"/>
            <a:ext cx="49917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884368" y="3795886"/>
            <a:ext cx="49917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8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AutoShape 27"/>
          <p:cNvSpPr>
            <a:spLocks noChangeArrowheads="1"/>
          </p:cNvSpPr>
          <p:nvPr/>
        </p:nvSpPr>
        <p:spPr bwMode="auto">
          <a:xfrm>
            <a:off x="6300192" y="1588718"/>
            <a:ext cx="1293097" cy="911024"/>
          </a:xfrm>
          <a:prstGeom prst="wedgeRoundRectCallout">
            <a:avLst>
              <a:gd name="adj1" fmla="val -66082"/>
              <a:gd name="adj2" fmla="val -1689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圆锥的侧面展开是一个扇形。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6954949" y="2897407"/>
            <a:ext cx="713395" cy="297415"/>
          </a:xfrm>
          <a:prstGeom prst="wedgeRoundRectCallout">
            <a:avLst>
              <a:gd name="adj1" fmla="val -43721"/>
              <a:gd name="adj2" fmla="val 7844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8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AutoShape 27"/>
          <p:cNvSpPr>
            <a:spLocks noChangeArrowheads="1"/>
          </p:cNvSpPr>
          <p:nvPr/>
        </p:nvSpPr>
        <p:spPr bwMode="auto">
          <a:xfrm>
            <a:off x="3203848" y="4388787"/>
            <a:ext cx="3231613" cy="415211"/>
          </a:xfrm>
          <a:prstGeom prst="wedgeRoundRectCallout">
            <a:avLst>
              <a:gd name="adj1" fmla="val -44096"/>
              <a:gd name="adj2" fmla="val -9677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必须是等底等高的圆柱和圆锥。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27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1" grpId="0"/>
      <p:bldP spid="43" grpId="0"/>
      <p:bldP spid="52" grpId="0"/>
      <p:bldP spid="56" grpId="0" animBg="1"/>
      <p:bldP spid="58" grpId="0" animBg="1"/>
      <p:bldP spid="5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7"/>
          <p:cNvSpPr>
            <a:spLocks noChangeArrowheads="1"/>
          </p:cNvSpPr>
          <p:nvPr/>
        </p:nvSpPr>
        <p:spPr bwMode="auto">
          <a:xfrm>
            <a:off x="5871603" y="1684146"/>
            <a:ext cx="2689235" cy="2064152"/>
          </a:xfrm>
          <a:prstGeom prst="foldedCorner">
            <a:avLst>
              <a:gd name="adj" fmla="val 12500"/>
            </a:avLst>
          </a:prstGeom>
          <a:solidFill>
            <a:srgbClr val="FFFF99"/>
          </a:solidFill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991602" y="771550"/>
            <a:ext cx="7036782" cy="3744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16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怎样测量出一块拳头大的鹅卵石的体积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3"/>
          <p:cNvSpPr>
            <a:spLocks noChangeArrowheads="1"/>
          </p:cNvSpPr>
          <p:nvPr/>
        </p:nvSpPr>
        <p:spPr bwMode="auto">
          <a:xfrm>
            <a:off x="3080794" y="2103246"/>
            <a:ext cx="1930400" cy="1214438"/>
          </a:xfrm>
          <a:prstGeom prst="cube">
            <a:avLst>
              <a:gd name="adj" fmla="val 39509"/>
            </a:avLst>
          </a:prstGeom>
          <a:solidFill>
            <a:srgbClr val="99CCFF"/>
          </a:solidFill>
          <a:ln w="19050">
            <a:noFill/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11"/>
          <p:cNvSpPr>
            <a:spLocks noChangeArrowheads="1"/>
          </p:cNvSpPr>
          <p:nvPr/>
        </p:nvSpPr>
        <p:spPr bwMode="auto">
          <a:xfrm>
            <a:off x="694681" y="2111172"/>
            <a:ext cx="1930400" cy="1214438"/>
          </a:xfrm>
          <a:prstGeom prst="cube">
            <a:avLst>
              <a:gd name="adj" fmla="val 39509"/>
            </a:avLst>
          </a:prstGeom>
          <a:solidFill>
            <a:srgbClr val="99CCFF"/>
          </a:solidFill>
          <a:ln w="19050">
            <a:noFill/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Line 14"/>
          <p:cNvSpPr>
            <a:spLocks noChangeShapeType="1"/>
          </p:cNvSpPr>
          <p:nvPr/>
        </p:nvSpPr>
        <p:spPr bwMode="auto">
          <a:xfrm flipV="1">
            <a:off x="1186806" y="2793797"/>
            <a:ext cx="1438275" cy="0"/>
          </a:xfrm>
          <a:prstGeom prst="line">
            <a:avLst/>
          </a:prstGeom>
          <a:noFill/>
          <a:ln w="15875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3060143" y="1898460"/>
            <a:ext cx="1944687" cy="719137"/>
          </a:xfrm>
          <a:prstGeom prst="cube">
            <a:avLst>
              <a:gd name="adj" fmla="val 66444"/>
            </a:avLst>
          </a:prstGeom>
          <a:solidFill>
            <a:srgbClr val="FF99FF"/>
          </a:solidFill>
          <a:ln w="19050">
            <a:noFill/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19"/>
          <p:cNvSpPr>
            <a:spLocks noChangeShapeType="1"/>
          </p:cNvSpPr>
          <p:nvPr/>
        </p:nvSpPr>
        <p:spPr bwMode="auto">
          <a:xfrm>
            <a:off x="3552281" y="1374584"/>
            <a:ext cx="0" cy="1412875"/>
          </a:xfrm>
          <a:prstGeom prst="line">
            <a:avLst/>
          </a:prstGeom>
          <a:noFill/>
          <a:ln w="15875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Line 20"/>
          <p:cNvSpPr>
            <a:spLocks noChangeShapeType="1"/>
          </p:cNvSpPr>
          <p:nvPr/>
        </p:nvSpPr>
        <p:spPr bwMode="auto">
          <a:xfrm flipV="1">
            <a:off x="3080794" y="2793809"/>
            <a:ext cx="471487" cy="522287"/>
          </a:xfrm>
          <a:prstGeom prst="line">
            <a:avLst/>
          </a:prstGeom>
          <a:noFill/>
          <a:ln w="15875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Line 21"/>
          <p:cNvSpPr>
            <a:spLocks noChangeShapeType="1"/>
          </p:cNvSpPr>
          <p:nvPr/>
        </p:nvSpPr>
        <p:spPr bwMode="auto">
          <a:xfrm flipV="1">
            <a:off x="3552281" y="2787459"/>
            <a:ext cx="1470025" cy="0"/>
          </a:xfrm>
          <a:prstGeom prst="line">
            <a:avLst/>
          </a:prstGeom>
          <a:noFill/>
          <a:ln w="15875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683568" y="1380922"/>
            <a:ext cx="1941513" cy="1941513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AutoShape 18"/>
          <p:cNvSpPr>
            <a:spLocks noChangeArrowheads="1"/>
          </p:cNvSpPr>
          <p:nvPr/>
        </p:nvSpPr>
        <p:spPr bwMode="auto">
          <a:xfrm>
            <a:off x="3060143" y="1326956"/>
            <a:ext cx="1941512" cy="1941512"/>
          </a:xfrm>
          <a:prstGeom prst="cube">
            <a:avLst>
              <a:gd name="adj" fmla="val 25000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auto">
          <a:xfrm>
            <a:off x="1043931" y="3274810"/>
            <a:ext cx="1152525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26"/>
          <p:cNvSpPr txBox="1">
            <a:spLocks noChangeArrowheads="1"/>
          </p:cNvSpPr>
          <p:nvPr/>
        </p:nvSpPr>
        <p:spPr bwMode="auto">
          <a:xfrm>
            <a:off x="2060011" y="2898592"/>
            <a:ext cx="1152525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  <a:scene3d>
            <a:camera prst="orthographicFront">
              <a:rot lat="0" lon="0" rev="3000000"/>
            </a:camera>
            <a:lightRig rig="threePt" dir="t"/>
          </a:scene3d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7"/>
          <p:cNvSpPr txBox="1">
            <a:spLocks noChangeArrowheads="1"/>
          </p:cNvSpPr>
          <p:nvPr/>
        </p:nvSpPr>
        <p:spPr bwMode="auto">
          <a:xfrm>
            <a:off x="4988969" y="1755584"/>
            <a:ext cx="1152525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28"/>
          <p:cNvSpPr txBox="1">
            <a:spLocks noChangeArrowheads="1"/>
          </p:cNvSpPr>
          <p:nvPr/>
        </p:nvSpPr>
        <p:spPr bwMode="auto">
          <a:xfrm>
            <a:off x="1064668" y="3724304"/>
            <a:ext cx="6048375" cy="5232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上升的水的体积就是马铃薯的体积。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32"/>
          <p:cNvSpPr txBox="1">
            <a:spLocks noChangeArrowheads="1"/>
          </p:cNvSpPr>
          <p:nvPr/>
        </p:nvSpPr>
        <p:spPr bwMode="auto">
          <a:xfrm>
            <a:off x="3512594" y="3239896"/>
            <a:ext cx="1152525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33"/>
          <p:cNvSpPr txBox="1">
            <a:spLocks noChangeArrowheads="1"/>
          </p:cNvSpPr>
          <p:nvPr/>
        </p:nvSpPr>
        <p:spPr bwMode="auto">
          <a:xfrm>
            <a:off x="4488903" y="2827154"/>
            <a:ext cx="1152525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  <a:scene3d>
            <a:camera prst="orthographicFront">
              <a:rot lat="0" lon="0" rev="3000000"/>
            </a:camera>
            <a:lightRig rig="threePt" dir="t"/>
          </a:scene3d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30cm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8"/>
          <p:cNvSpPr txBox="1">
            <a:spLocks noChangeArrowheads="1"/>
          </p:cNvSpPr>
          <p:nvPr/>
        </p:nvSpPr>
        <p:spPr bwMode="auto">
          <a:xfrm>
            <a:off x="6156176" y="1992352"/>
            <a:ext cx="3311525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 × 30 × 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Line 13"/>
          <p:cNvSpPr>
            <a:spLocks noChangeShapeType="1"/>
          </p:cNvSpPr>
          <p:nvPr/>
        </p:nvSpPr>
        <p:spPr bwMode="auto">
          <a:xfrm flipV="1">
            <a:off x="735941" y="2755716"/>
            <a:ext cx="503238" cy="501650"/>
          </a:xfrm>
          <a:prstGeom prst="line">
            <a:avLst/>
          </a:prstGeom>
          <a:noFill/>
          <a:ln w="15875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8"/>
          <p:cNvSpPr txBox="1">
            <a:spLocks noChangeArrowheads="1"/>
          </p:cNvSpPr>
          <p:nvPr/>
        </p:nvSpPr>
        <p:spPr bwMode="auto">
          <a:xfrm>
            <a:off x="6013003" y="2387664"/>
            <a:ext cx="3311525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=900 × 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6012160" y="2859782"/>
            <a:ext cx="3311525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Line 19"/>
          <p:cNvSpPr>
            <a:spLocks noChangeShapeType="1"/>
          </p:cNvSpPr>
          <p:nvPr/>
        </p:nvSpPr>
        <p:spPr bwMode="auto">
          <a:xfrm>
            <a:off x="1164569" y="1398394"/>
            <a:ext cx="0" cy="1412875"/>
          </a:xfrm>
          <a:prstGeom prst="line">
            <a:avLst/>
          </a:prstGeom>
          <a:noFill/>
          <a:ln w="15875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902" y="1078477"/>
            <a:ext cx="834464" cy="558256"/>
          </a:xfrm>
          <a:prstGeom prst="rect">
            <a:avLst/>
          </a:prstGeom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  <p:bldP spid="24" grpId="1" animBg="1"/>
      <p:bldP spid="39" grpId="0"/>
      <p:bldP spid="42" grpId="0"/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33" r="922" b="20494"/>
          <a:stretch>
            <a:fillRect/>
          </a:stretch>
        </p:blipFill>
        <p:spPr bwMode="auto">
          <a:xfrm>
            <a:off x="321513" y="1663194"/>
            <a:ext cx="8361362" cy="1720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TextBox 1"/>
          <p:cNvSpPr txBox="1">
            <a:spLocks noChangeArrowheads="1"/>
          </p:cNvSpPr>
          <p:nvPr/>
        </p:nvSpPr>
        <p:spPr bwMode="auto">
          <a:xfrm>
            <a:off x="899592" y="627534"/>
            <a:ext cx="8204974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在方格纸上分别画出从不同方向看左边立体图形所看到的形状。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 bwMode="auto">
          <a:xfrm>
            <a:off x="5750792" y="2435167"/>
            <a:ext cx="485775" cy="939800"/>
            <a:chOff x="4095756" y="2689828"/>
            <a:chExt cx="485772" cy="939198"/>
          </a:xfrm>
        </p:grpSpPr>
        <p:cxnSp>
          <p:nvCxnSpPr>
            <p:cNvPr id="37" name="直接连接符 26"/>
            <p:cNvCxnSpPr>
              <a:cxnSpLocks noChangeShapeType="1"/>
            </p:cNvCxnSpPr>
            <p:nvPr/>
          </p:nvCxnSpPr>
          <p:spPr bwMode="auto">
            <a:xfrm>
              <a:off x="4095756" y="2699469"/>
              <a:ext cx="0" cy="929557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8" name="直接连接符 27"/>
            <p:cNvCxnSpPr>
              <a:cxnSpLocks noChangeShapeType="1"/>
            </p:cNvCxnSpPr>
            <p:nvPr/>
          </p:nvCxnSpPr>
          <p:spPr bwMode="auto">
            <a:xfrm>
              <a:off x="4581528" y="2699469"/>
              <a:ext cx="0" cy="929557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9" name="直接连接符 29"/>
            <p:cNvCxnSpPr>
              <a:cxnSpLocks noChangeShapeType="1"/>
            </p:cNvCxnSpPr>
            <p:nvPr/>
          </p:nvCxnSpPr>
          <p:spPr bwMode="auto">
            <a:xfrm>
              <a:off x="4105280" y="2689828"/>
              <a:ext cx="476248" cy="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0" name="直接连接符 30"/>
            <p:cNvCxnSpPr>
              <a:cxnSpLocks noChangeShapeType="1"/>
            </p:cNvCxnSpPr>
            <p:nvPr/>
          </p:nvCxnSpPr>
          <p:spPr bwMode="auto">
            <a:xfrm>
              <a:off x="4095756" y="3629026"/>
              <a:ext cx="485772" cy="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41" name="组合 40"/>
          <p:cNvGrpSpPr/>
          <p:nvPr/>
        </p:nvGrpSpPr>
        <p:grpSpPr bwMode="auto">
          <a:xfrm rot="-5400000">
            <a:off x="7555157" y="2363475"/>
            <a:ext cx="479425" cy="1376363"/>
            <a:chOff x="4093375" y="2685073"/>
            <a:chExt cx="478093" cy="1377348"/>
          </a:xfrm>
        </p:grpSpPr>
        <p:cxnSp>
          <p:nvCxnSpPr>
            <p:cNvPr id="42" name="直接连接符 39"/>
            <p:cNvCxnSpPr>
              <a:cxnSpLocks noChangeShapeType="1"/>
            </p:cNvCxnSpPr>
            <p:nvPr/>
          </p:nvCxnSpPr>
          <p:spPr bwMode="auto">
            <a:xfrm rot="5400000">
              <a:off x="3406464" y="3373130"/>
              <a:ext cx="1377236" cy="1345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直接连接符 40"/>
            <p:cNvCxnSpPr>
              <a:cxnSpLocks noChangeShapeType="1"/>
            </p:cNvCxnSpPr>
            <p:nvPr/>
          </p:nvCxnSpPr>
          <p:spPr bwMode="auto">
            <a:xfrm rot="5400000" flipV="1">
              <a:off x="3878010" y="3376800"/>
              <a:ext cx="1370090" cy="115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4" name="直接连接符 41"/>
            <p:cNvCxnSpPr>
              <a:cxnSpLocks noChangeShapeType="1"/>
            </p:cNvCxnSpPr>
            <p:nvPr/>
          </p:nvCxnSpPr>
          <p:spPr bwMode="auto">
            <a:xfrm>
              <a:off x="4093375" y="2685073"/>
              <a:ext cx="476248" cy="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5" name="直接连接符 42"/>
            <p:cNvCxnSpPr>
              <a:cxnSpLocks noChangeShapeType="1"/>
            </p:cNvCxnSpPr>
            <p:nvPr/>
          </p:nvCxnSpPr>
          <p:spPr bwMode="auto">
            <a:xfrm rot="5400000" flipH="1" flipV="1">
              <a:off x="4332936" y="3823887"/>
              <a:ext cx="5" cy="477059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46" name="组合 45"/>
          <p:cNvGrpSpPr/>
          <p:nvPr/>
        </p:nvGrpSpPr>
        <p:grpSpPr bwMode="auto">
          <a:xfrm>
            <a:off x="3520673" y="2327374"/>
            <a:ext cx="1393825" cy="954088"/>
            <a:chOff x="3629033" y="2699352"/>
            <a:chExt cx="1393028" cy="953484"/>
          </a:xfrm>
        </p:grpSpPr>
        <p:cxnSp>
          <p:nvCxnSpPr>
            <p:cNvPr id="47" name="直接连接符 8"/>
            <p:cNvCxnSpPr>
              <a:cxnSpLocks noChangeShapeType="1"/>
            </p:cNvCxnSpPr>
            <p:nvPr/>
          </p:nvCxnSpPr>
          <p:spPr bwMode="auto">
            <a:xfrm>
              <a:off x="3633792" y="3184486"/>
              <a:ext cx="0" cy="46835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8" name="直接连接符 11"/>
            <p:cNvCxnSpPr>
              <a:cxnSpLocks noChangeShapeType="1"/>
            </p:cNvCxnSpPr>
            <p:nvPr/>
          </p:nvCxnSpPr>
          <p:spPr bwMode="auto">
            <a:xfrm>
              <a:off x="5022061" y="3184486"/>
              <a:ext cx="0" cy="46835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直接连接符 12"/>
            <p:cNvCxnSpPr>
              <a:cxnSpLocks noChangeShapeType="1"/>
            </p:cNvCxnSpPr>
            <p:nvPr/>
          </p:nvCxnSpPr>
          <p:spPr bwMode="auto">
            <a:xfrm>
              <a:off x="4110042" y="2706612"/>
              <a:ext cx="0" cy="46835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0" name="直接连接符 13"/>
            <p:cNvCxnSpPr>
              <a:cxnSpLocks noChangeShapeType="1"/>
            </p:cNvCxnSpPr>
            <p:nvPr/>
          </p:nvCxnSpPr>
          <p:spPr bwMode="auto">
            <a:xfrm>
              <a:off x="4564861" y="2706612"/>
              <a:ext cx="0" cy="46835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" name="直接连接符 14"/>
            <p:cNvCxnSpPr>
              <a:cxnSpLocks noChangeShapeType="1"/>
            </p:cNvCxnSpPr>
            <p:nvPr/>
          </p:nvCxnSpPr>
          <p:spPr bwMode="auto">
            <a:xfrm>
              <a:off x="3629033" y="3183615"/>
              <a:ext cx="481009" cy="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2" name="直接连接符 17"/>
            <p:cNvCxnSpPr>
              <a:cxnSpLocks noChangeShapeType="1"/>
            </p:cNvCxnSpPr>
            <p:nvPr/>
          </p:nvCxnSpPr>
          <p:spPr bwMode="auto">
            <a:xfrm>
              <a:off x="4105280" y="2699352"/>
              <a:ext cx="461962" cy="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直接连接符 19"/>
            <p:cNvCxnSpPr>
              <a:cxnSpLocks noChangeShapeType="1"/>
            </p:cNvCxnSpPr>
            <p:nvPr/>
          </p:nvCxnSpPr>
          <p:spPr bwMode="auto">
            <a:xfrm>
              <a:off x="3629033" y="3652836"/>
              <a:ext cx="1393028" cy="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4" name="直接连接符 20"/>
            <p:cNvCxnSpPr>
              <a:cxnSpLocks noChangeShapeType="1"/>
            </p:cNvCxnSpPr>
            <p:nvPr/>
          </p:nvCxnSpPr>
          <p:spPr bwMode="auto">
            <a:xfrm>
              <a:off x="4560099" y="3183615"/>
              <a:ext cx="461962" cy="0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5" name="TextBox 15"/>
          <p:cNvSpPr txBox="1">
            <a:spLocks noChangeArrowheads="1"/>
          </p:cNvSpPr>
          <p:nvPr/>
        </p:nvSpPr>
        <p:spPr bwMode="auto">
          <a:xfrm>
            <a:off x="3635896" y="3454763"/>
            <a:ext cx="1140992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正面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5"/>
          <p:cNvSpPr txBox="1">
            <a:spLocks noChangeArrowheads="1"/>
          </p:cNvSpPr>
          <p:nvPr/>
        </p:nvSpPr>
        <p:spPr bwMode="auto">
          <a:xfrm>
            <a:off x="5531220" y="3435846"/>
            <a:ext cx="1140992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左面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5"/>
          <p:cNvSpPr txBox="1">
            <a:spLocks noChangeArrowheads="1"/>
          </p:cNvSpPr>
          <p:nvPr/>
        </p:nvSpPr>
        <p:spPr bwMode="auto">
          <a:xfrm>
            <a:off x="7319440" y="3435846"/>
            <a:ext cx="1140992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 4"/>
          <p:cNvSpPr>
            <a:spLocks noChangeShapeType="1"/>
          </p:cNvSpPr>
          <p:nvPr/>
        </p:nvSpPr>
        <p:spPr bwMode="auto">
          <a:xfrm>
            <a:off x="2986833" y="2065726"/>
            <a:ext cx="1442550" cy="1691985"/>
          </a:xfrm>
          <a:prstGeom prst="line">
            <a:avLst/>
          </a:prstGeom>
          <a:noFill/>
          <a:ln w="38100">
            <a:solidFill>
              <a:srgbClr val="DE0000"/>
            </a:solidFill>
            <a:round/>
          </a:ln>
        </p:spPr>
        <p:txBody>
          <a:bodyPr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Line 5"/>
          <p:cNvSpPr>
            <a:spLocks noChangeShapeType="1"/>
          </p:cNvSpPr>
          <p:nvPr/>
        </p:nvSpPr>
        <p:spPr bwMode="auto">
          <a:xfrm flipV="1">
            <a:off x="2842370" y="2100078"/>
            <a:ext cx="3566211" cy="1370295"/>
          </a:xfrm>
          <a:prstGeom prst="line">
            <a:avLst/>
          </a:prstGeom>
          <a:noFill/>
          <a:ln w="38100">
            <a:solidFill>
              <a:srgbClr val="DE0000"/>
            </a:solidFill>
            <a:round/>
          </a:ln>
        </p:spPr>
        <p:txBody>
          <a:bodyPr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Line 6"/>
          <p:cNvSpPr>
            <a:spLocks noChangeShapeType="1"/>
          </p:cNvSpPr>
          <p:nvPr/>
        </p:nvSpPr>
        <p:spPr bwMode="auto">
          <a:xfrm>
            <a:off x="4642594" y="2091538"/>
            <a:ext cx="1427195" cy="1550295"/>
          </a:xfrm>
          <a:prstGeom prst="line">
            <a:avLst/>
          </a:prstGeom>
          <a:noFill/>
          <a:ln w="38100">
            <a:solidFill>
              <a:srgbClr val="DE0000"/>
            </a:solidFill>
            <a:round/>
          </a:ln>
        </p:spPr>
        <p:txBody>
          <a:bodyPr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0633" y="427123"/>
            <a:ext cx="6529781" cy="2363802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  <a:headEnd/>
            <a:tailEnd/>
          </a:ln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77170" y="3279885"/>
            <a:ext cx="5562933" cy="1308089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  <a:headEnd/>
            <a:tailEnd/>
          </a:ln>
        </p:spPr>
      </p:pic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1085659" y="511199"/>
            <a:ext cx="1974173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86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1085850" y="511175"/>
            <a:ext cx="7833360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上海世博会上的中国馆——“东方之冠”，造型独特，令世人瞩目。它的顶层是由底部的四根巨型钢筋混凝土核心筒托起，每个核心筒的截面都是边长为18.6米的正方形，高68米。这四根核心筒的体积一共是多少立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51" y="62751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2450" y="2240915"/>
            <a:ext cx="2817495" cy="1999615"/>
          </a:xfrm>
          <a:prstGeom prst="rect">
            <a:avLst/>
          </a:prstGeom>
        </p:spPr>
      </p:pic>
      <p:sp>
        <p:nvSpPr>
          <p:cNvPr id="3" name="TextBox 15"/>
          <p:cNvSpPr txBox="1">
            <a:spLocks noChangeArrowheads="1"/>
          </p:cNvSpPr>
          <p:nvPr/>
        </p:nvSpPr>
        <p:spPr bwMode="auto">
          <a:xfrm>
            <a:off x="1210310" y="2345163"/>
            <a:ext cx="3231515" cy="109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18.6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18.6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=94101.12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（立方米）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864870" y="3639820"/>
            <a:ext cx="4249420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答：一共是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94101.12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立方米。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260167" y="982717"/>
            <a:ext cx="4054926" cy="1612527"/>
            <a:chOff x="2856300" y="1357717"/>
            <a:chExt cx="4054926" cy="1612527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1106" y="1451803"/>
              <a:ext cx="1080120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8" name="云形标注 82"/>
            <p:cNvSpPr>
              <a:spLocks noChangeArrowheads="1"/>
            </p:cNvSpPr>
            <p:nvPr/>
          </p:nvSpPr>
          <p:spPr bwMode="auto">
            <a:xfrm>
              <a:off x="2856300" y="1357717"/>
              <a:ext cx="2937664" cy="981840"/>
            </a:xfrm>
            <a:prstGeom prst="cloudCallout">
              <a:avLst>
                <a:gd name="adj1" fmla="val 53133"/>
                <a:gd name="adj2" fmla="val 20043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3010355" y="1549210"/>
              <a:ext cx="299963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我们学过哪些立体图形</a:t>
              </a:r>
              <a:r>
                <a:rPr lang="en-US" altLang="zh-CN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它们有什么特点？ 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35166" y="982717"/>
            <a:ext cx="2584923" cy="1073167"/>
            <a:chOff x="4644007" y="1729175"/>
            <a:chExt cx="2584923" cy="1073167"/>
          </a:xfrm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4644007" y="1729175"/>
              <a:ext cx="2584923" cy="1073167"/>
            </a:xfrm>
            <a:prstGeom prst="cloudCallout">
              <a:avLst>
                <a:gd name="adj1" fmla="val -58589"/>
                <a:gd name="adj2" fmla="val 13550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839992" y="1853944"/>
              <a:ext cx="228993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立体图形都是由面组成，那么我们就来一起复习。</a:t>
              </a:r>
              <a:endPara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2442892" y="3293164"/>
            <a:ext cx="1295400" cy="838200"/>
          </a:xfrm>
          <a:prstGeom prst="rect">
            <a:avLst/>
          </a:prstGeom>
          <a:solidFill>
            <a:srgbClr val="00FFFF"/>
          </a:solidFill>
          <a:ln w="9525">
            <a:miter lim="800000"/>
          </a:ln>
          <a:effectLst/>
          <a:scene3d>
            <a:camera prst="legacyPerspectiveFront">
              <a:rot lat="1500000" lon="20099998" rev="0"/>
            </a:camera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00FFFF"/>
            </a:extrusionClr>
            <a:contourClr>
              <a:srgbClr val="00FFFF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4027217" y="3364601"/>
            <a:ext cx="1371600" cy="381000"/>
          </a:xfrm>
          <a:prstGeom prst="rect">
            <a:avLst/>
          </a:prstGeom>
          <a:solidFill>
            <a:schemeClr val="accent1"/>
          </a:solidFill>
          <a:ln w="9525">
            <a:miter lim="800000"/>
          </a:ln>
          <a:effectLst/>
          <a:scene3d>
            <a:camera prst="legacyPerspectiveFront">
              <a:rot lat="20099998" lon="20099998" rev="0"/>
            </a:camera>
            <a:lightRig rig="legacyFlat2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3" name="AutoShape 4"/>
          <p:cNvSpPr>
            <a:spLocks noChangeArrowheads="1"/>
          </p:cNvSpPr>
          <p:nvPr/>
        </p:nvSpPr>
        <p:spPr bwMode="auto">
          <a:xfrm rot="16320000">
            <a:off x="5606779" y="3297926"/>
            <a:ext cx="685800" cy="533400"/>
          </a:xfrm>
          <a:prstGeom prst="flowChartMagneticDrum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4" name="Group 5"/>
          <p:cNvGrpSpPr/>
          <p:nvPr/>
        </p:nvGrpSpPr>
        <p:grpSpPr bwMode="auto">
          <a:xfrm>
            <a:off x="5756004" y="2574026"/>
            <a:ext cx="431800" cy="511175"/>
            <a:chOff x="0" y="0"/>
            <a:chExt cx="681" cy="806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auto">
            <a:xfrm>
              <a:off x="1" y="566"/>
              <a:ext cx="681" cy="240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" name="Line 7"/>
            <p:cNvSpPr>
              <a:spLocks noChangeShapeType="1"/>
            </p:cNvSpPr>
            <p:nvPr/>
          </p:nvSpPr>
          <p:spPr bwMode="auto">
            <a:xfrm flipV="1">
              <a:off x="0" y="0"/>
              <a:ext cx="36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8"/>
            <p:cNvSpPr>
              <a:spLocks noChangeShapeType="1"/>
            </p:cNvSpPr>
            <p:nvPr/>
          </p:nvSpPr>
          <p:spPr bwMode="auto">
            <a:xfrm flipH="1" flipV="1">
              <a:off x="341" y="0"/>
              <a:ext cx="34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" name="AutoShape 9"/>
          <p:cNvSpPr>
            <a:spLocks noChangeArrowheads="1"/>
          </p:cNvSpPr>
          <p:nvPr/>
        </p:nvSpPr>
        <p:spPr bwMode="auto">
          <a:xfrm>
            <a:off x="4027217" y="2285101"/>
            <a:ext cx="838200" cy="8382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23256"/>
            <a:ext cx="826769" cy="126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19"/>
          <p:cNvSpPr>
            <a:spLocks noChangeArrowheads="1"/>
          </p:cNvSpPr>
          <p:nvPr/>
        </p:nvSpPr>
        <p:spPr bwMode="auto">
          <a:xfrm>
            <a:off x="2456374" y="4033742"/>
            <a:ext cx="43211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10×2×4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Rectangle 20"/>
          <p:cNvSpPr>
            <a:spLocks noChangeArrowheads="1"/>
          </p:cNvSpPr>
          <p:nvPr/>
        </p:nvSpPr>
        <p:spPr bwMode="auto">
          <a:xfrm>
            <a:off x="3054841" y="1443030"/>
            <a:ext cx="36417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10×4 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13"/>
          <p:cNvSpPr txBox="1">
            <a:spLocks noChangeArrowheads="1"/>
          </p:cNvSpPr>
          <p:nvPr/>
        </p:nvSpPr>
        <p:spPr bwMode="auto">
          <a:xfrm>
            <a:off x="627884" y="901700"/>
            <a:ext cx="7200900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）蓄水池占地面积有多大？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13"/>
          <p:cNvSpPr txBox="1">
            <a:spLocks noChangeArrowheads="1"/>
          </p:cNvSpPr>
          <p:nvPr/>
        </p:nvSpPr>
        <p:spPr bwMode="auto">
          <a:xfrm>
            <a:off x="611435" y="2283718"/>
            <a:ext cx="9001125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）在蓄水池的底面和四周抹上水泥，抹水泥的面积有多大？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13"/>
          <p:cNvSpPr txBox="1">
            <a:spLocks noChangeArrowheads="1"/>
          </p:cNvSpPr>
          <p:nvPr/>
        </p:nvSpPr>
        <p:spPr bwMode="auto">
          <a:xfrm>
            <a:off x="627884" y="3572077"/>
            <a:ext cx="7200900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）蓄水池最多能蓄水多少立方米？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20"/>
          <p:cNvSpPr>
            <a:spLocks noChangeArrowheads="1"/>
          </p:cNvSpPr>
          <p:nvPr/>
        </p:nvSpPr>
        <p:spPr bwMode="auto">
          <a:xfrm>
            <a:off x="1913947" y="2657677"/>
            <a:ext cx="77057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10×4 +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4×2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13"/>
          <p:cNvSpPr txBox="1">
            <a:spLocks noChangeArrowheads="1"/>
          </p:cNvSpPr>
          <p:nvPr/>
        </p:nvSpPr>
        <p:spPr bwMode="auto">
          <a:xfrm>
            <a:off x="2456374" y="3110412"/>
            <a:ext cx="4752975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答：抹水泥的面积是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2411899" y="4446509"/>
            <a:ext cx="4103687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答：最多能蓄水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7" name="Picture 21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09349" y="923640"/>
            <a:ext cx="1467107" cy="126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Text Box 13"/>
          <p:cNvSpPr txBox="1">
            <a:spLocks noChangeArrowheads="1"/>
          </p:cNvSpPr>
          <p:nvPr/>
        </p:nvSpPr>
        <p:spPr bwMode="auto">
          <a:xfrm>
            <a:off x="2840527" y="1943096"/>
            <a:ext cx="4248150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答：占地面积是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0609" y="483518"/>
            <a:ext cx="71373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一个蓄水池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如下图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17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utoUpdateAnimBg="0"/>
      <p:bldP spid="50" grpId="0" autoUpdateAnimBg="0"/>
      <p:bldP spid="54" grpId="0" autoUpdateAnimBg="0"/>
      <p:bldP spid="55" grpId="0" autoUpdateAnimBg="0"/>
      <p:bldP spid="56" grpId="0" autoUpdateAnimBg="0"/>
      <p:bldP spid="5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987824" y="262790"/>
            <a:ext cx="313297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立体图形的特征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aphicFrame>
        <p:nvGraphicFramePr>
          <p:cNvPr id="68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125778" y="763050"/>
          <a:ext cx="6713000" cy="3989625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342600"/>
                <a:gridCol w="5370400"/>
              </a:tblGrid>
              <a:tr h="39814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立体图形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特        征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101012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84157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98722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75255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69" name="Rectangle 211"/>
          <p:cNvSpPr>
            <a:spLocks noChangeArrowheads="1"/>
          </p:cNvSpPr>
          <p:nvPr/>
        </p:nvSpPr>
        <p:spPr bwMode="auto">
          <a:xfrm>
            <a:off x="3533531" y="1146784"/>
            <a:ext cx="5175326" cy="1015663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个面是长方形（特殊情况有两个对面是正方形）相对的面完全相同；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条棱，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相对的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条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棱长度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相等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个顶点。</a:t>
            </a:r>
            <a:endParaRPr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Rectangle 213"/>
          <p:cNvSpPr>
            <a:spLocks noChangeArrowheads="1"/>
          </p:cNvSpPr>
          <p:nvPr/>
        </p:nvSpPr>
        <p:spPr bwMode="auto">
          <a:xfrm>
            <a:off x="3545464" y="2232474"/>
            <a:ext cx="4986976" cy="707886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个面都相等，都是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正方形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条棱都相等；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个顶点。</a:t>
            </a:r>
            <a:endParaRPr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Rectangle 215"/>
          <p:cNvSpPr>
            <a:spLocks noChangeArrowheads="1"/>
          </p:cNvSpPr>
          <p:nvPr/>
        </p:nvSpPr>
        <p:spPr bwMode="auto">
          <a:xfrm>
            <a:off x="3511598" y="2970504"/>
            <a:ext cx="5167421" cy="1015663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上下两个面是完全相同的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圆形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，侧面是一个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曲面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，沿高展开一般是个长方形。上下一样粗；有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无数条高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，每条高长度都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zh-CN" altLang="en-US" sz="2000" b="1" dirty="0" smtClean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Rectangle 217"/>
          <p:cNvSpPr>
            <a:spLocks noChangeArrowheads="1"/>
          </p:cNvSpPr>
          <p:nvPr/>
        </p:nvSpPr>
        <p:spPr bwMode="auto">
          <a:xfrm>
            <a:off x="3534721" y="3996544"/>
            <a:ext cx="5144297" cy="707886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底面是一个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，侧面展开是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扇形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，有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一个顶点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只有一条高</a:t>
            </a: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3" name="Picture 44" descr="透视图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60" t="24814" r="75972" b="41599"/>
          <a:stretch>
            <a:fillRect/>
          </a:stretch>
        </p:blipFill>
        <p:spPr bwMode="auto">
          <a:xfrm>
            <a:off x="2463593" y="2162447"/>
            <a:ext cx="732123" cy="86732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75" name="Picture 45" descr="透视图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28" t="24814" r="46059" b="41599"/>
          <a:stretch>
            <a:fillRect/>
          </a:stretch>
        </p:blipFill>
        <p:spPr bwMode="auto">
          <a:xfrm>
            <a:off x="2407858" y="1331689"/>
            <a:ext cx="982463" cy="723787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76" name="Picture 46" descr="透视图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160" t="14305" r="24791" b="46852"/>
          <a:stretch>
            <a:fillRect/>
          </a:stretch>
        </p:blipFill>
        <p:spPr bwMode="auto">
          <a:xfrm>
            <a:off x="2524617" y="3169625"/>
            <a:ext cx="535215" cy="708066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77" name="Picture 47" descr="透视图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570" t="16412" b="46852"/>
          <a:stretch>
            <a:fillRect/>
          </a:stretch>
        </p:blipFill>
        <p:spPr bwMode="auto">
          <a:xfrm>
            <a:off x="2431856" y="4015965"/>
            <a:ext cx="720618" cy="737094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333375" y="1331595"/>
            <a:ext cx="16452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举手回答：分别说一说这些立体图形有哪些特征？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2987824" y="411510"/>
            <a:ext cx="404560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长方体和正方体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5" name="Group 4"/>
          <p:cNvGraphicFramePr>
            <a:graphicFrameLocks noGrp="1"/>
          </p:cNvGraphicFramePr>
          <p:nvPr/>
        </p:nvGraphicFramePr>
        <p:xfrm>
          <a:off x="917790" y="950474"/>
          <a:ext cx="7488238" cy="384048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000132"/>
                <a:gridCol w="928694"/>
                <a:gridCol w="3643338"/>
                <a:gridCol w="1916074"/>
              </a:tblGrid>
              <a:tr h="371475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长方体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正方体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  <a:tr h="369888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u="none" strike="noStrike" cap="none" normalizeH="0" baseline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个数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  <a:tr h="1241222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u="none" strike="noStrike" cap="none" normalizeH="0" baseline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形状</a:t>
                      </a:r>
                      <a:endParaRPr kumimoji="0" lang="zh-CN" sz="2000" b="1" u="none" strike="noStrike" cap="none" normalizeH="0" baseline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  <a:tr h="371475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u="none" strike="noStrike" cap="none" normalizeH="0" baseline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棱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条数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  <a:tr h="650962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顶点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个数</a:t>
                      </a:r>
                      <a:endParaRPr kumimoji="0" lang="zh-CN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38" name="Text Box 39"/>
          <p:cNvSpPr txBox="1">
            <a:spLocks noChangeArrowheads="1"/>
          </p:cNvSpPr>
          <p:nvPr/>
        </p:nvSpPr>
        <p:spPr bwMode="auto">
          <a:xfrm>
            <a:off x="4203938" y="1349628"/>
            <a:ext cx="77946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40"/>
          <p:cNvSpPr txBox="1">
            <a:spLocks noChangeArrowheads="1"/>
          </p:cNvSpPr>
          <p:nvPr/>
        </p:nvSpPr>
        <p:spPr bwMode="auto">
          <a:xfrm>
            <a:off x="2989492" y="1904056"/>
            <a:ext cx="3643338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个面都是长方形（可能有两个相对的面是正方形），相对的面完全相同。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4061062" y="3248866"/>
            <a:ext cx="93503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42"/>
          <p:cNvSpPr txBox="1">
            <a:spLocks noChangeArrowheads="1"/>
          </p:cNvSpPr>
          <p:nvPr/>
        </p:nvSpPr>
        <p:spPr bwMode="auto">
          <a:xfrm>
            <a:off x="2915816" y="3677494"/>
            <a:ext cx="35719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相对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条棱长度相等（可能有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条棱长度相等）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44"/>
          <p:cNvSpPr txBox="1">
            <a:spLocks noChangeArrowheads="1"/>
          </p:cNvSpPr>
          <p:nvPr/>
        </p:nvSpPr>
        <p:spPr bwMode="auto">
          <a:xfrm>
            <a:off x="7132896" y="1349628"/>
            <a:ext cx="83026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45"/>
          <p:cNvSpPr txBox="1">
            <a:spLocks noChangeArrowheads="1"/>
          </p:cNvSpPr>
          <p:nvPr/>
        </p:nvSpPr>
        <p:spPr bwMode="auto">
          <a:xfrm>
            <a:off x="6561392" y="1904056"/>
            <a:ext cx="2000264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个面都是正方形，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个面完全相同。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46"/>
          <p:cNvSpPr txBox="1">
            <a:spLocks noChangeArrowheads="1"/>
          </p:cNvSpPr>
          <p:nvPr/>
        </p:nvSpPr>
        <p:spPr bwMode="auto">
          <a:xfrm>
            <a:off x="6990020" y="3248866"/>
            <a:ext cx="9509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47"/>
          <p:cNvSpPr txBox="1">
            <a:spLocks noChangeArrowheads="1"/>
          </p:cNvSpPr>
          <p:nvPr/>
        </p:nvSpPr>
        <p:spPr bwMode="auto">
          <a:xfrm>
            <a:off x="6465344" y="3807467"/>
            <a:ext cx="200026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sz="20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棱长度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48"/>
          <p:cNvSpPr txBox="1">
            <a:spLocks noChangeArrowheads="1"/>
          </p:cNvSpPr>
          <p:nvPr/>
        </p:nvSpPr>
        <p:spPr bwMode="auto">
          <a:xfrm>
            <a:off x="7061458" y="4403888"/>
            <a:ext cx="10795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46"/>
          <p:cNvSpPr txBox="1">
            <a:spLocks noChangeArrowheads="1"/>
          </p:cNvSpPr>
          <p:nvPr/>
        </p:nvSpPr>
        <p:spPr bwMode="auto">
          <a:xfrm>
            <a:off x="1935001" y="3831382"/>
            <a:ext cx="95091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长度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48"/>
          <p:cNvSpPr txBox="1">
            <a:spLocks noChangeArrowheads="1"/>
          </p:cNvSpPr>
          <p:nvPr/>
        </p:nvSpPr>
        <p:spPr bwMode="auto">
          <a:xfrm>
            <a:off x="4132500" y="4403888"/>
            <a:ext cx="10795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930250" y="1632461"/>
            <a:ext cx="2611437" cy="1690688"/>
          </a:xfrm>
          <a:prstGeom prst="cube">
            <a:avLst>
              <a:gd name="adj" fmla="val 25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3"/>
          <p:cNvSpPr>
            <a:spLocks noChangeArrowheads="1"/>
          </p:cNvSpPr>
          <p:nvPr/>
        </p:nvSpPr>
        <p:spPr bwMode="auto">
          <a:xfrm>
            <a:off x="928662" y="1632461"/>
            <a:ext cx="2519363" cy="1690688"/>
          </a:xfrm>
          <a:prstGeom prst="cube">
            <a:avLst>
              <a:gd name="adj" fmla="val 25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4"/>
          <p:cNvSpPr>
            <a:spLocks noChangeArrowheads="1"/>
          </p:cNvSpPr>
          <p:nvPr/>
        </p:nvSpPr>
        <p:spPr bwMode="auto">
          <a:xfrm>
            <a:off x="928662" y="1632461"/>
            <a:ext cx="2428875" cy="1690688"/>
          </a:xfrm>
          <a:prstGeom prst="cube">
            <a:avLst>
              <a:gd name="adj" fmla="val 25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utoShape 25"/>
          <p:cNvSpPr>
            <a:spLocks noChangeArrowheads="1"/>
          </p:cNvSpPr>
          <p:nvPr/>
        </p:nvSpPr>
        <p:spPr bwMode="auto">
          <a:xfrm>
            <a:off x="928662" y="1632461"/>
            <a:ext cx="2339975" cy="1690688"/>
          </a:xfrm>
          <a:prstGeom prst="cube">
            <a:avLst>
              <a:gd name="adj" fmla="val 25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AutoShape 26"/>
          <p:cNvSpPr>
            <a:spLocks noChangeArrowheads="1"/>
          </p:cNvSpPr>
          <p:nvPr/>
        </p:nvSpPr>
        <p:spPr bwMode="auto">
          <a:xfrm>
            <a:off x="928662" y="1632461"/>
            <a:ext cx="2249488" cy="1690688"/>
          </a:xfrm>
          <a:prstGeom prst="cube">
            <a:avLst>
              <a:gd name="adj" fmla="val 25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928662" y="1632461"/>
            <a:ext cx="2159000" cy="1690688"/>
          </a:xfrm>
          <a:prstGeom prst="cube">
            <a:avLst>
              <a:gd name="adj" fmla="val 25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AutoShape 28"/>
          <p:cNvSpPr>
            <a:spLocks noChangeArrowheads="1"/>
          </p:cNvSpPr>
          <p:nvPr/>
        </p:nvSpPr>
        <p:spPr bwMode="auto">
          <a:xfrm>
            <a:off x="928662" y="1632461"/>
            <a:ext cx="2070100" cy="1690688"/>
          </a:xfrm>
          <a:prstGeom prst="cube">
            <a:avLst>
              <a:gd name="adj" fmla="val 25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AutoShape 29"/>
          <p:cNvSpPr>
            <a:spLocks noChangeArrowheads="1"/>
          </p:cNvSpPr>
          <p:nvPr/>
        </p:nvSpPr>
        <p:spPr bwMode="auto">
          <a:xfrm>
            <a:off x="928662" y="1632461"/>
            <a:ext cx="1979613" cy="1690688"/>
          </a:xfrm>
          <a:prstGeom prst="cube">
            <a:avLst>
              <a:gd name="adj" fmla="val 25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AutoShape 30"/>
          <p:cNvSpPr>
            <a:spLocks noChangeArrowheads="1"/>
          </p:cNvSpPr>
          <p:nvPr/>
        </p:nvSpPr>
        <p:spPr bwMode="auto">
          <a:xfrm>
            <a:off x="928662" y="1632461"/>
            <a:ext cx="1889125" cy="1690688"/>
          </a:xfrm>
          <a:prstGeom prst="cube">
            <a:avLst>
              <a:gd name="adj" fmla="val 25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AutoShape 31"/>
          <p:cNvSpPr>
            <a:spLocks noChangeArrowheads="1"/>
          </p:cNvSpPr>
          <p:nvPr/>
        </p:nvSpPr>
        <p:spPr bwMode="auto">
          <a:xfrm>
            <a:off x="928662" y="1632461"/>
            <a:ext cx="1800225" cy="1690688"/>
          </a:xfrm>
          <a:prstGeom prst="cube">
            <a:avLst>
              <a:gd name="adj" fmla="val 25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AutoShape 32"/>
          <p:cNvSpPr>
            <a:spLocks noChangeArrowheads="1"/>
          </p:cNvSpPr>
          <p:nvPr/>
        </p:nvSpPr>
        <p:spPr bwMode="auto">
          <a:xfrm>
            <a:off x="928662" y="1632461"/>
            <a:ext cx="1690688" cy="1690688"/>
          </a:xfrm>
          <a:prstGeom prst="cube">
            <a:avLst>
              <a:gd name="adj" fmla="val 25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22"/>
          <p:cNvSpPr txBox="1">
            <a:spLocks noChangeArrowheads="1"/>
          </p:cNvSpPr>
          <p:nvPr/>
        </p:nvSpPr>
        <p:spPr bwMode="auto">
          <a:xfrm>
            <a:off x="601608" y="3540953"/>
            <a:ext cx="3890902" cy="830997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当长方体的长、宽、高相等时，就变成了正方体。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22"/>
          <p:cNvSpPr txBox="1">
            <a:spLocks noChangeArrowheads="1"/>
          </p:cNvSpPr>
          <p:nvPr/>
        </p:nvSpPr>
        <p:spPr bwMode="auto">
          <a:xfrm>
            <a:off x="4427984" y="3755266"/>
            <a:ext cx="4248150" cy="461665"/>
          </a:xfrm>
          <a:prstGeom prst="rect">
            <a:avLst/>
          </a:prstGeom>
          <a:solidFill>
            <a:srgbClr val="FF6600">
              <a:alpha val="0"/>
            </a:srgbClr>
          </a:solidFill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正方体是特殊的长方体。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Oval 46"/>
          <p:cNvSpPr>
            <a:spLocks noChangeArrowheads="1"/>
          </p:cNvSpPr>
          <p:nvPr/>
        </p:nvSpPr>
        <p:spPr bwMode="auto">
          <a:xfrm>
            <a:off x="4500562" y="1775337"/>
            <a:ext cx="3643338" cy="1658934"/>
          </a:xfrm>
          <a:prstGeom prst="ellipse">
            <a:avLst/>
          </a:prstGeom>
          <a:solidFill>
            <a:srgbClr val="FFFF00"/>
          </a:solidFill>
          <a:ln w="222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48"/>
          <p:cNvSpPr txBox="1">
            <a:spLocks noChangeArrowheads="1"/>
          </p:cNvSpPr>
          <p:nvPr/>
        </p:nvSpPr>
        <p:spPr bwMode="auto">
          <a:xfrm>
            <a:off x="5865795" y="1989651"/>
            <a:ext cx="954107" cy="400110"/>
          </a:xfrm>
          <a:prstGeom prst="rect">
            <a:avLst/>
          </a:prstGeom>
          <a:noFill/>
          <a:ln w="222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Oval 49"/>
          <p:cNvSpPr>
            <a:spLocks noChangeArrowheads="1"/>
          </p:cNvSpPr>
          <p:nvPr/>
        </p:nvSpPr>
        <p:spPr bwMode="auto">
          <a:xfrm>
            <a:off x="5143504" y="2418279"/>
            <a:ext cx="2417763" cy="890588"/>
          </a:xfrm>
          <a:prstGeom prst="ellipse">
            <a:avLst/>
          </a:prstGeom>
          <a:solidFill>
            <a:srgbClr val="00FF00"/>
          </a:solidFill>
          <a:ln w="222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50"/>
          <p:cNvSpPr txBox="1">
            <a:spLocks noChangeArrowheads="1"/>
          </p:cNvSpPr>
          <p:nvPr/>
        </p:nvSpPr>
        <p:spPr bwMode="auto">
          <a:xfrm>
            <a:off x="6008671" y="2632593"/>
            <a:ext cx="954107" cy="400110"/>
          </a:xfrm>
          <a:prstGeom prst="rect">
            <a:avLst/>
          </a:prstGeom>
          <a:noFill/>
          <a:ln w="222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2282707" y="775469"/>
            <a:ext cx="488158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长方体和正方体的关系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"/>
                            </p:stCondLst>
                            <p:childTnLst>
                              <p:par>
                                <p:cTn id="23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7" grpId="0" animBg="1"/>
      <p:bldP spid="27" grpId="1" animBg="1"/>
      <p:bldP spid="28" grpId="0" animBg="1"/>
      <p:bldP spid="28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6" grpId="0" animBg="1"/>
      <p:bldP spid="37" grpId="0"/>
      <p:bldP spid="38" grpId="0" animBg="1"/>
      <p:bldP spid="44" grpId="0" animBg="1"/>
      <p:bldP spid="45" grpId="0"/>
      <p:bldP spid="46" grpId="0" animBg="1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1187624" y="466841"/>
            <a:ext cx="674074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>
                <a:latin typeface="宋体" panose="02010600030101010101" pitchFamily="2" charset="-122"/>
              </a:rPr>
              <a:t>3.</a:t>
            </a:r>
            <a:r>
              <a:rPr lang="zh-CN" altLang="en-US" sz="2400" b="1" dirty="0">
                <a:latin typeface="宋体" panose="02010600030101010101" pitchFamily="2" charset="-122"/>
              </a:rPr>
              <a:t>长方体、正方体、圆柱体、圆锥体的计算公式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37" name="Group 3"/>
          <p:cNvGraphicFramePr>
            <a:graphicFrameLocks noGrp="1"/>
          </p:cNvGraphicFramePr>
          <p:nvPr/>
        </p:nvGraphicFramePr>
        <p:xfrm>
          <a:off x="1862924" y="978581"/>
          <a:ext cx="6715143" cy="3941485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143008"/>
                <a:gridCol w="3071834"/>
                <a:gridCol w="1428760"/>
                <a:gridCol w="1071541"/>
              </a:tblGrid>
              <a:tr h="73460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立体</a:t>
                      </a:r>
                      <a:endParaRPr kumimoji="0" lang="en-US" altLang="zh-CN" sz="24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图形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表面积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体积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 hMerge="1">
                  <a:tcPr/>
                </a:tc>
              </a:tr>
              <a:tr h="8179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760214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 vMerge="1">
                  <a:tcPr/>
                </a:tc>
              </a:tr>
              <a:tr h="82356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 vMerge="1">
                  <a:tcPr/>
                </a:tc>
              </a:tr>
              <a:tr h="643656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 hMerge="1">
                  <a:tcPr/>
                </a:tc>
              </a:tr>
            </a:tbl>
          </a:graphicData>
        </a:graphic>
      </p:graphicFrame>
      <p:pic>
        <p:nvPicPr>
          <p:cNvPr id="41" name="Picture 44" descr="透视图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60" t="24814" r="75972" b="41599"/>
          <a:stretch>
            <a:fillRect/>
          </a:stretch>
        </p:blipFill>
        <p:spPr bwMode="auto">
          <a:xfrm>
            <a:off x="2211468" y="2666015"/>
            <a:ext cx="503222" cy="59615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2" name="Picture 45" descr="透视图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28" t="24814" r="46059" b="41599"/>
          <a:stretch>
            <a:fillRect/>
          </a:stretch>
        </p:blipFill>
        <p:spPr bwMode="auto">
          <a:xfrm>
            <a:off x="2112408" y="1879823"/>
            <a:ext cx="796669" cy="586911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4" name="Picture 46" descr="透视图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3160" t="14305" r="24791" b="46852"/>
          <a:stretch>
            <a:fillRect/>
          </a:stretch>
        </p:blipFill>
        <p:spPr bwMode="auto">
          <a:xfrm>
            <a:off x="2269283" y="3487093"/>
            <a:ext cx="432768" cy="57253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5" name="Picture 47" descr="透视图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570" t="16412" b="46852"/>
          <a:stretch>
            <a:fillRect/>
          </a:stretch>
        </p:blipFill>
        <p:spPr bwMode="auto">
          <a:xfrm>
            <a:off x="2281922" y="4155370"/>
            <a:ext cx="435737" cy="53484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47" name="Text Box 48"/>
          <p:cNvSpPr txBox="1">
            <a:spLocks noChangeArrowheads="1"/>
          </p:cNvSpPr>
          <p:nvPr/>
        </p:nvSpPr>
        <p:spPr bwMode="auto">
          <a:xfrm>
            <a:off x="3224209" y="1912580"/>
            <a:ext cx="309562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0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</a:t>
            </a:r>
            <a:r>
              <a:rPr lang="zh-CN" alt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ah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bh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49"/>
          <p:cNvSpPr txBox="1">
            <a:spLocks noChangeArrowheads="1"/>
          </p:cNvSpPr>
          <p:nvPr/>
        </p:nvSpPr>
        <p:spPr bwMode="auto">
          <a:xfrm>
            <a:off x="3570215" y="2706729"/>
            <a:ext cx="2087563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sz="20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Rectangle 50"/>
          <p:cNvSpPr>
            <a:spLocks noChangeArrowheads="1"/>
          </p:cNvSpPr>
          <p:nvPr/>
        </p:nvSpPr>
        <p:spPr bwMode="auto">
          <a:xfrm>
            <a:off x="3607586" y="3388047"/>
            <a:ext cx="277336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sz="20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表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=2S</a:t>
            </a:r>
            <a:r>
              <a:rPr lang="zh-CN" sz="20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+S</a:t>
            </a:r>
            <a:r>
              <a:rPr lang="zh-CN" sz="20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侧  </a:t>
            </a:r>
            <a:endParaRPr lang="zh-CN" sz="2000" b="1" baseline="-25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sz="20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=C</a:t>
            </a:r>
            <a:r>
              <a:rPr lang="zh-CN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zh-CN" altLang="zh-CN" sz="20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Text Box 51"/>
          <p:cNvSpPr txBox="1">
            <a:spLocks noChangeArrowheads="1"/>
          </p:cNvSpPr>
          <p:nvPr/>
        </p:nvSpPr>
        <p:spPr bwMode="auto">
          <a:xfrm>
            <a:off x="6125247" y="1894466"/>
            <a:ext cx="187325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sz="2000" b="1" baseline="-250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zh-CN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abh</a:t>
            </a:r>
            <a:endParaRPr lang="zh-CN" altLang="zh-CN" sz="2000" b="1" i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 Box 53"/>
          <p:cNvSpPr txBox="1">
            <a:spLocks noChangeArrowheads="1"/>
          </p:cNvSpPr>
          <p:nvPr/>
        </p:nvSpPr>
        <p:spPr bwMode="auto">
          <a:xfrm>
            <a:off x="6247669" y="2685919"/>
            <a:ext cx="1943100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sz="2000" b="1" baseline="-250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000" b="1" baseline="300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zh-CN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Rectangle 55"/>
          <p:cNvSpPr>
            <a:spLocks noChangeArrowheads="1"/>
          </p:cNvSpPr>
          <p:nvPr/>
        </p:nvSpPr>
        <p:spPr bwMode="auto">
          <a:xfrm>
            <a:off x="6343658" y="3602910"/>
            <a:ext cx="88838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sz="2000" b="1" baseline="-250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  <a:r>
              <a:rPr lang="zh-CN" alt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=S</a:t>
            </a:r>
            <a:r>
              <a:rPr lang="zh-CN" altLang="zh-CN" sz="2000" b="1" i="1" dirty="0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zh-CN" altLang="zh-CN" sz="2000" b="1" i="1" dirty="0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Line 56"/>
          <p:cNvSpPr>
            <a:spLocks noChangeShapeType="1"/>
          </p:cNvSpPr>
          <p:nvPr/>
        </p:nvSpPr>
        <p:spPr bwMode="auto">
          <a:xfrm>
            <a:off x="3760490" y="4579084"/>
            <a:ext cx="1008063" cy="0"/>
          </a:xfrm>
          <a:prstGeom prst="line">
            <a:avLst/>
          </a:prstGeom>
          <a:noFill/>
          <a:ln w="38100" cmpd="sng">
            <a:solidFill>
              <a:schemeClr val="tx1"/>
            </a:solidFill>
            <a:round/>
          </a:ln>
          <a:effectLst/>
        </p:spPr>
        <p:txBody>
          <a:bodyPr>
            <a:spAutoFit/>
          </a:bodyPr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Rectangle 59"/>
          <p:cNvSpPr>
            <a:spLocks noChangeArrowheads="1"/>
          </p:cNvSpPr>
          <p:nvPr/>
        </p:nvSpPr>
        <p:spPr bwMode="auto">
          <a:xfrm>
            <a:off x="7629542" y="2518673"/>
            <a:ext cx="1354111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zh-CN" altLang="zh-CN" sz="20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632389" y="4252095"/>
            <a:ext cx="4214842" cy="687029"/>
            <a:chOff x="3071802" y="198282"/>
            <a:chExt cx="4214842" cy="687029"/>
          </a:xfrm>
        </p:grpSpPr>
        <p:sp>
          <p:nvSpPr>
            <p:cNvPr id="63" name="Text Box 8"/>
            <p:cNvSpPr txBox="1">
              <a:spLocks noChangeArrowheads="1"/>
            </p:cNvSpPr>
            <p:nvPr/>
          </p:nvSpPr>
          <p:spPr bwMode="auto">
            <a:xfrm>
              <a:off x="3071802" y="285752"/>
              <a:ext cx="4214842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i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Ⅴ</a:t>
              </a:r>
              <a:r>
                <a:rPr lang="en-US" altLang="zh-CN" sz="2000" b="1" i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0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  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endParaRPr lang="en-US" altLang="zh-CN" sz="2000" b="1" i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786314" y="198282"/>
              <a:ext cx="1609024" cy="687029"/>
              <a:chOff x="4786314" y="198282"/>
              <a:chExt cx="1609024" cy="687029"/>
            </a:xfrm>
          </p:grpSpPr>
          <p:sp>
            <p:nvSpPr>
              <p:cNvPr id="65" name="Text Box 4"/>
              <p:cNvSpPr txBox="1">
                <a:spLocks noChangeArrowheads="1"/>
              </p:cNvSpPr>
              <p:nvPr/>
            </p:nvSpPr>
            <p:spPr bwMode="auto">
              <a:xfrm>
                <a:off x="4786314" y="428604"/>
                <a:ext cx="785817" cy="4001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solidFill>
                      <a:srgbClr val="00206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锥</a:t>
                </a:r>
                <a:endParaRPr lang="zh-CN" altLang="en-US" sz="20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TextBox 35"/>
              <p:cNvSpPr txBox="1"/>
              <p:nvPr/>
            </p:nvSpPr>
            <p:spPr>
              <a:xfrm>
                <a:off x="5800303" y="341185"/>
                <a:ext cx="5950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i="1" dirty="0" err="1">
                    <a:solidFill>
                      <a:srgbClr val="00206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sh</a:t>
                </a:r>
                <a:endParaRPr lang="zh-CN" altLang="en-US" sz="2000" b="1" i="1" dirty="0">
                  <a:solidFill>
                    <a:srgbClr val="00206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5512271" y="198282"/>
                <a:ext cx="502611" cy="687029"/>
                <a:chOff x="4297825" y="3698744"/>
                <a:chExt cx="502611" cy="687029"/>
              </a:xfrm>
            </p:grpSpPr>
            <p:sp>
              <p:nvSpPr>
                <p:cNvPr id="75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4422266" y="3698744"/>
                  <a:ext cx="314510" cy="400110"/>
                </a:xfrm>
                <a:prstGeom prst="rect">
                  <a:avLst/>
                </a:prstGeom>
                <a:noFill/>
                <a:ln w="9525" cap="rnd" algn="ctr">
                  <a:noFill/>
                  <a:prstDash val="sysDot"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 algn="ctr" eaLnBrk="1" hangingPunct="1"/>
                  <a:r>
                    <a:rPr lang="en-US" altLang="zh-CN" sz="2000" b="1" dirty="0">
                      <a:solidFill>
                        <a:srgbClr val="00206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</a:t>
                  </a:r>
                  <a:endParaRPr lang="en-US" altLang="zh-CN" sz="2000" b="1" dirty="0">
                    <a:solidFill>
                      <a:srgbClr val="00206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6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4297825" y="3985663"/>
                  <a:ext cx="444352" cy="400110"/>
                </a:xfrm>
                <a:prstGeom prst="rect">
                  <a:avLst/>
                </a:prstGeom>
                <a:noFill/>
                <a:ln w="9525" cap="rnd" algn="ctr">
                  <a:noFill/>
                  <a:prstDash val="sysDot"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 algn="ctr" eaLnBrk="1" hangingPunct="1"/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</a:t>
                  </a:r>
                  <a:r>
                    <a:rPr lang="en-US" altLang="zh-CN" sz="2000" b="1" dirty="0">
                      <a:solidFill>
                        <a:srgbClr val="00206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en-US" altLang="zh-CN" sz="2000" b="1" dirty="0">
                    <a:solidFill>
                      <a:srgbClr val="00206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7" name="矩形 76"/>
                <p:cNvSpPr/>
                <p:nvPr/>
              </p:nvSpPr>
              <p:spPr>
                <a:xfrm>
                  <a:off x="4357686" y="3857628"/>
                  <a:ext cx="442750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000" b="1" dirty="0">
                      <a:solidFill>
                        <a:srgbClr val="00206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—</a:t>
                  </a:r>
                  <a:endParaRPr lang="zh-CN" altLang="en-US" sz="2000" b="1" dirty="0">
                    <a:solidFill>
                      <a:srgbClr val="00206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147955" y="1685895"/>
            <a:ext cx="16452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举手回答：你能说出这些立体图形的表面积和体积公式分别是什么吗？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54275" y="619849"/>
            <a:ext cx="733349" cy="982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utoUpdateAnimBg="0" uiExpand="1" build="p"/>
      <p:bldP spid="50" grpId="0" bldLvl="0" animBg="1" autoUpdateAnimBg="0"/>
      <p:bldP spid="51" grpId="0" autoUpdateAnimBg="0" uiExpand="1" build="p"/>
      <p:bldP spid="52" grpId="0" bldLvl="0" animBg="1" autoUpdateAnimBg="0"/>
      <p:bldP spid="53" grpId="0" bldLvl="0" animBg="1" autoUpdateAnimBg="0"/>
      <p:bldP spid="55" grpId="0" bldLvl="0" animBg="1" autoUpdateAnimBg="0"/>
      <p:bldP spid="59" grpId="0" bldLvl="0" animBg="1"/>
      <p:bldP spid="60" grpId="0" bldLvl="0" animBg="1" autoUpdateAnimBg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12"/>
          <p:cNvSpPr txBox="1">
            <a:spLocks noChangeArrowheads="1"/>
          </p:cNvSpPr>
          <p:nvPr/>
        </p:nvSpPr>
        <p:spPr bwMode="auto">
          <a:xfrm>
            <a:off x="3347864" y="548992"/>
            <a:ext cx="2696165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宋体" panose="02010600030101010101" pitchFamily="2" charset="-122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</a:rPr>
              <a:t>圆柱和圆锥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9" name="组合 4"/>
          <p:cNvGrpSpPr/>
          <p:nvPr/>
        </p:nvGrpSpPr>
        <p:grpSpPr>
          <a:xfrm>
            <a:off x="2526609" y="1838071"/>
            <a:ext cx="1430602" cy="1797772"/>
            <a:chOff x="3253" y="628"/>
            <a:chExt cx="3052" cy="5140"/>
          </a:xfrm>
        </p:grpSpPr>
        <p:pic>
          <p:nvPicPr>
            <p:cNvPr id="40" name="图片 7" descr="木棒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53" y="627"/>
              <a:ext cx="3052" cy="51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" name="圆柱形 40"/>
            <p:cNvSpPr/>
            <p:nvPr/>
          </p:nvSpPr>
          <p:spPr>
            <a:xfrm>
              <a:off x="3933" y="951"/>
              <a:ext cx="365" cy="4677"/>
            </a:xfrm>
            <a:prstGeom prst="can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noProof="1"/>
            </a:p>
          </p:txBody>
        </p:sp>
      </p:grpSp>
      <p:grpSp>
        <p:nvGrpSpPr>
          <p:cNvPr id="42" name="组合 3"/>
          <p:cNvGrpSpPr/>
          <p:nvPr/>
        </p:nvGrpSpPr>
        <p:grpSpPr>
          <a:xfrm>
            <a:off x="2496046" y="3425986"/>
            <a:ext cx="803762" cy="209857"/>
            <a:chOff x="5818" y="6411"/>
            <a:chExt cx="1342" cy="802"/>
          </a:xfrm>
        </p:grpSpPr>
        <p:sp>
          <p:nvSpPr>
            <p:cNvPr id="43" name="左弧形箭头 42"/>
            <p:cNvSpPr/>
            <p:nvPr/>
          </p:nvSpPr>
          <p:spPr>
            <a:xfrm>
              <a:off x="5818" y="6535"/>
              <a:ext cx="342" cy="678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  <p:sp>
          <p:nvSpPr>
            <p:cNvPr id="44" name="左弧形箭头 43"/>
            <p:cNvSpPr/>
            <p:nvPr/>
          </p:nvSpPr>
          <p:spPr>
            <a:xfrm rot="10620000">
              <a:off x="6820" y="6411"/>
              <a:ext cx="342" cy="682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255705" y="1954216"/>
            <a:ext cx="1196503" cy="921533"/>
            <a:chOff x="1653" y="2064"/>
            <a:chExt cx="7021" cy="1706"/>
          </a:xfrm>
        </p:grpSpPr>
        <p:sp>
          <p:nvSpPr>
            <p:cNvPr id="46" name="Rectangle 17"/>
            <p:cNvSpPr/>
            <p:nvPr/>
          </p:nvSpPr>
          <p:spPr>
            <a:xfrm>
              <a:off x="1653" y="2067"/>
              <a:ext cx="3514" cy="1703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9999"/>
                </a:gs>
              </a:gsLst>
              <a:lin ang="10740000"/>
              <a:tileRect/>
            </a:gradFill>
            <a:ln w="12700" cap="flat" cmpd="sng">
              <a:solidFill>
                <a:srgbClr val="385D8A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Rectangle 17"/>
            <p:cNvSpPr/>
            <p:nvPr/>
          </p:nvSpPr>
          <p:spPr>
            <a:xfrm>
              <a:off x="5160" y="2064"/>
              <a:ext cx="3514" cy="1703"/>
            </a:xfrm>
            <a:prstGeom prst="rect">
              <a:avLst/>
            </a:prstGeom>
            <a:noFill/>
            <a:ln w="12700" cap="flat" cmpd="sng">
              <a:solidFill>
                <a:schemeClr val="bg1">
                  <a:alpha val="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49" name="图片 48" descr="圆柱1"/>
          <p:cNvPicPr>
            <a:picLocks noChangeAspect="1"/>
          </p:cNvPicPr>
          <p:nvPr/>
        </p:nvPicPr>
        <p:blipFill>
          <a:blip r:embed="rId2"/>
          <a:srcRect b="87793"/>
          <a:stretch>
            <a:fillRect/>
          </a:stretch>
        </p:blipFill>
        <p:spPr>
          <a:xfrm>
            <a:off x="1788235" y="1511115"/>
            <a:ext cx="2487560" cy="18207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" name="图片 49" descr="圆柱1"/>
          <p:cNvPicPr>
            <a:picLocks noChangeAspect="1"/>
          </p:cNvPicPr>
          <p:nvPr/>
        </p:nvPicPr>
        <p:blipFill>
          <a:blip r:embed="rId2"/>
          <a:srcRect t="11646"/>
          <a:stretch>
            <a:fillRect/>
          </a:stretch>
        </p:blipFill>
        <p:spPr>
          <a:xfrm>
            <a:off x="1774273" y="1694813"/>
            <a:ext cx="2487560" cy="1378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" name="图片 50" descr="圆柱1"/>
          <p:cNvPicPr>
            <a:picLocks noChangeAspect="1"/>
          </p:cNvPicPr>
          <p:nvPr/>
        </p:nvPicPr>
        <p:blipFill>
          <a:blip r:embed="rId2"/>
          <a:srcRect t="-11145"/>
          <a:stretch>
            <a:fillRect/>
          </a:stretch>
        </p:blipFill>
        <p:spPr>
          <a:xfrm>
            <a:off x="1787349" y="1310624"/>
            <a:ext cx="2487560" cy="17627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" name="Rectangle 110"/>
          <p:cNvSpPr/>
          <p:nvPr/>
        </p:nvSpPr>
        <p:spPr>
          <a:xfrm>
            <a:off x="2256027" y="1954431"/>
            <a:ext cx="602821" cy="919697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9999"/>
              </a:gs>
            </a:gsLst>
            <a:lin ang="10740000"/>
            <a:tileRect/>
          </a:gradFill>
          <a:ln w="127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5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3" name="Picture 7" descr="圆锥的旋转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2470" y="992287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1979712" y="3869329"/>
            <a:ext cx="227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798334" y="3727935"/>
            <a:ext cx="227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直角三角形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bldLvl="0" animBg="1"/>
      <p:bldP spid="52" grpId="2" animBg="1"/>
      <p:bldP spid="52" grpId="3" animBg="1"/>
      <p:bldP spid="2" grpId="0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12"/>
          <p:cNvSpPr txBox="1">
            <a:spLocks noChangeArrowheads="1"/>
          </p:cNvSpPr>
          <p:nvPr/>
        </p:nvSpPr>
        <p:spPr bwMode="auto">
          <a:xfrm>
            <a:off x="2795724" y="559445"/>
            <a:ext cx="436856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</a:rPr>
              <a:t>圆柱和圆锥的关系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89" name="Group 2"/>
          <p:cNvGrpSpPr/>
          <p:nvPr/>
        </p:nvGrpSpPr>
        <p:grpSpPr bwMode="auto">
          <a:xfrm>
            <a:off x="3643306" y="1191831"/>
            <a:ext cx="1809750" cy="2316163"/>
            <a:chOff x="2261" y="1586"/>
            <a:chExt cx="1140" cy="1459"/>
          </a:xfrm>
        </p:grpSpPr>
        <p:sp>
          <p:nvSpPr>
            <p:cNvPr id="90" name="AutoShape 3"/>
            <p:cNvSpPr>
              <a:spLocks noChangeArrowheads="1"/>
            </p:cNvSpPr>
            <p:nvPr/>
          </p:nvSpPr>
          <p:spPr bwMode="auto">
            <a:xfrm>
              <a:off x="2267" y="1586"/>
              <a:ext cx="1134" cy="1451"/>
            </a:xfrm>
            <a:prstGeom prst="can">
              <a:avLst>
                <a:gd name="adj" fmla="val 31989"/>
              </a:avLst>
            </a:prstGeom>
            <a:solidFill>
              <a:srgbClr val="CCECFF">
                <a:alpha val="50195"/>
              </a:srgbClr>
            </a:solidFill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Oval 4"/>
            <p:cNvSpPr>
              <a:spLocks noChangeAspect="1" noChangeArrowheads="1"/>
            </p:cNvSpPr>
            <p:nvPr/>
          </p:nvSpPr>
          <p:spPr bwMode="auto">
            <a:xfrm>
              <a:off x="2261" y="2654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2" name="Group 7"/>
          <p:cNvGrpSpPr/>
          <p:nvPr/>
        </p:nvGrpSpPr>
        <p:grpSpPr bwMode="auto">
          <a:xfrm>
            <a:off x="3646481" y="1191831"/>
            <a:ext cx="1800225" cy="2324100"/>
            <a:chOff x="4014" y="1298"/>
            <a:chExt cx="1134" cy="1480"/>
          </a:xfrm>
        </p:grpSpPr>
        <p:sp>
          <p:nvSpPr>
            <p:cNvPr id="95" name="AutoShape 8"/>
            <p:cNvSpPr>
              <a:spLocks noChangeArrowheads="1"/>
            </p:cNvSpPr>
            <p:nvPr/>
          </p:nvSpPr>
          <p:spPr bwMode="auto">
            <a:xfrm flipV="1">
              <a:off x="4014" y="1480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86 w 21600"/>
                <a:gd name="T13" fmla="*/ 2283 h 21600"/>
                <a:gd name="T14" fmla="*/ 19314 w 21600"/>
                <a:gd name="T15" fmla="*/ 193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971" y="21600"/>
                  </a:lnTo>
                  <a:lnTo>
                    <a:pt x="2062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" name="Oval 9"/>
            <p:cNvSpPr>
              <a:spLocks noChangeAspect="1" noChangeArrowheads="1"/>
            </p:cNvSpPr>
            <p:nvPr/>
          </p:nvSpPr>
          <p:spPr bwMode="auto">
            <a:xfrm>
              <a:off x="4014" y="2387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" name="Oval 10"/>
            <p:cNvSpPr>
              <a:spLocks noChangeAspect="1" noChangeArrowheads="1"/>
            </p:cNvSpPr>
            <p:nvPr/>
          </p:nvSpPr>
          <p:spPr bwMode="auto">
            <a:xfrm>
              <a:off x="4067" y="1298"/>
              <a:ext cx="1031" cy="386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8" name="Group 11"/>
          <p:cNvGrpSpPr/>
          <p:nvPr/>
        </p:nvGrpSpPr>
        <p:grpSpPr bwMode="auto">
          <a:xfrm>
            <a:off x="3646481" y="1221994"/>
            <a:ext cx="1800225" cy="2290762"/>
            <a:chOff x="3878" y="1602"/>
            <a:chExt cx="1134" cy="1494"/>
          </a:xfrm>
        </p:grpSpPr>
        <p:sp>
          <p:nvSpPr>
            <p:cNvPr id="99" name="AutoShape 12"/>
            <p:cNvSpPr>
              <a:spLocks noChangeArrowheads="1"/>
            </p:cNvSpPr>
            <p:nvPr/>
          </p:nvSpPr>
          <p:spPr bwMode="auto">
            <a:xfrm flipV="1">
              <a:off x="3878" y="1798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876 w 21600"/>
                <a:gd name="T13" fmla="*/ 2879 h 21600"/>
                <a:gd name="T14" fmla="*/ 18724 w 21600"/>
                <a:gd name="T15" fmla="*/ 1872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2" y="21600"/>
                  </a:lnTo>
                  <a:lnTo>
                    <a:pt x="1944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" name="Oval 13"/>
            <p:cNvSpPr>
              <a:spLocks noChangeAspect="1" noChangeArrowheads="1"/>
            </p:cNvSpPr>
            <p:nvPr/>
          </p:nvSpPr>
          <p:spPr bwMode="auto">
            <a:xfrm>
              <a:off x="3878" y="2705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Oval 14"/>
            <p:cNvSpPr>
              <a:spLocks noChangeAspect="1" noChangeArrowheads="1"/>
            </p:cNvSpPr>
            <p:nvPr/>
          </p:nvSpPr>
          <p:spPr bwMode="auto">
            <a:xfrm>
              <a:off x="3991" y="1602"/>
              <a:ext cx="907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2" name="Group 15"/>
          <p:cNvGrpSpPr/>
          <p:nvPr/>
        </p:nvGrpSpPr>
        <p:grpSpPr bwMode="auto">
          <a:xfrm>
            <a:off x="3654418" y="1264856"/>
            <a:ext cx="1800225" cy="2252663"/>
            <a:chOff x="3923" y="1695"/>
            <a:chExt cx="1134" cy="1505"/>
          </a:xfrm>
        </p:grpSpPr>
        <p:sp>
          <p:nvSpPr>
            <p:cNvPr id="103" name="AutoShape 16"/>
            <p:cNvSpPr>
              <a:spLocks noChangeArrowheads="1"/>
            </p:cNvSpPr>
            <p:nvPr/>
          </p:nvSpPr>
          <p:spPr bwMode="auto">
            <a:xfrm flipV="1">
              <a:off x="3923" y="1902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371 w 21600"/>
                <a:gd name="T13" fmla="*/ 3375 h 21600"/>
                <a:gd name="T14" fmla="*/ 18229 w 21600"/>
                <a:gd name="T15" fmla="*/ 182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142" y="21600"/>
                  </a:lnTo>
                  <a:lnTo>
                    <a:pt x="1845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4" name="Oval 17"/>
            <p:cNvSpPr>
              <a:spLocks noChangeAspect="1" noChangeArrowheads="1"/>
            </p:cNvSpPr>
            <p:nvPr/>
          </p:nvSpPr>
          <p:spPr bwMode="auto">
            <a:xfrm>
              <a:off x="3923" y="2809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Oval 18"/>
            <p:cNvSpPr>
              <a:spLocks noChangeAspect="1" noChangeArrowheads="1"/>
            </p:cNvSpPr>
            <p:nvPr/>
          </p:nvSpPr>
          <p:spPr bwMode="auto">
            <a:xfrm>
              <a:off x="4091" y="1695"/>
              <a:ext cx="800" cy="405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6" name="Group 19"/>
          <p:cNvGrpSpPr/>
          <p:nvPr/>
        </p:nvGrpSpPr>
        <p:grpSpPr bwMode="auto">
          <a:xfrm>
            <a:off x="3646481" y="1306131"/>
            <a:ext cx="1800225" cy="2203450"/>
            <a:chOff x="4105" y="1735"/>
            <a:chExt cx="1134" cy="1476"/>
          </a:xfrm>
        </p:grpSpPr>
        <p:sp>
          <p:nvSpPr>
            <p:cNvPr id="107" name="AutoShape 20"/>
            <p:cNvSpPr>
              <a:spLocks noChangeArrowheads="1"/>
            </p:cNvSpPr>
            <p:nvPr/>
          </p:nvSpPr>
          <p:spPr bwMode="auto">
            <a:xfrm flipV="1">
              <a:off x="4105" y="1913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867 w 21600"/>
                <a:gd name="T13" fmla="*/ 3871 h 21600"/>
                <a:gd name="T14" fmla="*/ 17733 w 21600"/>
                <a:gd name="T15" fmla="*/ 1772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152" y="21600"/>
                  </a:lnTo>
                  <a:lnTo>
                    <a:pt x="1744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Oval 21"/>
            <p:cNvSpPr>
              <a:spLocks noChangeAspect="1" noChangeArrowheads="1"/>
            </p:cNvSpPr>
            <p:nvPr/>
          </p:nvSpPr>
          <p:spPr bwMode="auto">
            <a:xfrm>
              <a:off x="4105" y="2820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Oval 22"/>
            <p:cNvSpPr>
              <a:spLocks noChangeAspect="1" noChangeArrowheads="1"/>
            </p:cNvSpPr>
            <p:nvPr/>
          </p:nvSpPr>
          <p:spPr bwMode="auto">
            <a:xfrm>
              <a:off x="4324" y="1735"/>
              <a:ext cx="696" cy="352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0" name="Group 23"/>
          <p:cNvGrpSpPr/>
          <p:nvPr/>
        </p:nvGrpSpPr>
        <p:grpSpPr bwMode="auto">
          <a:xfrm>
            <a:off x="3654418" y="1339469"/>
            <a:ext cx="1800225" cy="2178050"/>
            <a:chOff x="3696" y="1416"/>
            <a:chExt cx="1134" cy="1449"/>
          </a:xfrm>
        </p:grpSpPr>
        <p:sp>
          <p:nvSpPr>
            <p:cNvPr id="111" name="AutoShape 24"/>
            <p:cNvSpPr>
              <a:spLocks noChangeArrowheads="1"/>
            </p:cNvSpPr>
            <p:nvPr/>
          </p:nvSpPr>
          <p:spPr bwMode="auto">
            <a:xfrm flipV="1">
              <a:off x="3696" y="1567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95 w 21600"/>
                <a:gd name="T13" fmla="*/ 4487 h 21600"/>
                <a:gd name="T14" fmla="*/ 17105 w 21600"/>
                <a:gd name="T15" fmla="*/ 171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0" y="21600"/>
                  </a:lnTo>
                  <a:lnTo>
                    <a:pt x="1621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" name="Oval 25"/>
            <p:cNvSpPr>
              <a:spLocks noChangeAspect="1" noChangeArrowheads="1"/>
            </p:cNvSpPr>
            <p:nvPr/>
          </p:nvSpPr>
          <p:spPr bwMode="auto">
            <a:xfrm>
              <a:off x="3696" y="2474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3" name="Oval 26"/>
            <p:cNvSpPr>
              <a:spLocks noChangeAspect="1" noChangeArrowheads="1"/>
            </p:cNvSpPr>
            <p:nvPr/>
          </p:nvSpPr>
          <p:spPr bwMode="auto">
            <a:xfrm>
              <a:off x="3984" y="1416"/>
              <a:ext cx="559" cy="283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4" name="Group 27"/>
          <p:cNvGrpSpPr/>
          <p:nvPr/>
        </p:nvGrpSpPr>
        <p:grpSpPr bwMode="auto">
          <a:xfrm>
            <a:off x="3646481" y="1374394"/>
            <a:ext cx="1800225" cy="2143125"/>
            <a:chOff x="3606" y="1657"/>
            <a:chExt cx="1134" cy="1408"/>
          </a:xfrm>
        </p:grpSpPr>
        <p:sp>
          <p:nvSpPr>
            <p:cNvPr id="115" name="AutoShape 28"/>
            <p:cNvSpPr>
              <a:spLocks noChangeArrowheads="1"/>
            </p:cNvSpPr>
            <p:nvPr/>
          </p:nvSpPr>
          <p:spPr bwMode="auto">
            <a:xfrm flipV="1">
              <a:off x="3606" y="1767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162 w 21600"/>
                <a:gd name="T13" fmla="*/ 5162 h 21600"/>
                <a:gd name="T14" fmla="*/ 16438 w 21600"/>
                <a:gd name="T15" fmla="*/ 1643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742" y="21600"/>
                  </a:lnTo>
                  <a:lnTo>
                    <a:pt x="1485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6" name="Oval 29"/>
            <p:cNvSpPr>
              <a:spLocks noChangeAspect="1" noChangeArrowheads="1"/>
            </p:cNvSpPr>
            <p:nvPr/>
          </p:nvSpPr>
          <p:spPr bwMode="auto">
            <a:xfrm>
              <a:off x="3606" y="2674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7" name="Oval 30"/>
            <p:cNvSpPr>
              <a:spLocks noChangeAspect="1" noChangeArrowheads="1"/>
            </p:cNvSpPr>
            <p:nvPr/>
          </p:nvSpPr>
          <p:spPr bwMode="auto">
            <a:xfrm>
              <a:off x="3963" y="1657"/>
              <a:ext cx="419" cy="212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8" name="Group 31"/>
          <p:cNvGrpSpPr/>
          <p:nvPr/>
        </p:nvGrpSpPr>
        <p:grpSpPr bwMode="auto">
          <a:xfrm>
            <a:off x="3651243" y="1404556"/>
            <a:ext cx="1800225" cy="2112963"/>
            <a:chOff x="3969" y="1698"/>
            <a:chExt cx="1134" cy="1371"/>
          </a:xfrm>
        </p:grpSpPr>
        <p:sp>
          <p:nvSpPr>
            <p:cNvPr id="119" name="AutoShape 32"/>
            <p:cNvSpPr>
              <a:spLocks noChangeArrowheads="1"/>
            </p:cNvSpPr>
            <p:nvPr/>
          </p:nvSpPr>
          <p:spPr bwMode="auto">
            <a:xfrm flipV="1">
              <a:off x="3969" y="1771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924 w 21600"/>
                <a:gd name="T13" fmla="*/ 5916 h 21600"/>
                <a:gd name="T14" fmla="*/ 15676 w 21600"/>
                <a:gd name="T15" fmla="*/ 1568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247" y="21600"/>
                  </a:lnTo>
                  <a:lnTo>
                    <a:pt x="133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0" name="Oval 33"/>
            <p:cNvSpPr>
              <a:spLocks noChangeAspect="1" noChangeArrowheads="1"/>
            </p:cNvSpPr>
            <p:nvPr/>
          </p:nvSpPr>
          <p:spPr bwMode="auto">
            <a:xfrm>
              <a:off x="3969" y="2678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1" name="Oval 34"/>
            <p:cNvSpPr>
              <a:spLocks noChangeAspect="1" noChangeArrowheads="1"/>
            </p:cNvSpPr>
            <p:nvPr/>
          </p:nvSpPr>
          <p:spPr bwMode="auto">
            <a:xfrm>
              <a:off x="4404" y="1698"/>
              <a:ext cx="265" cy="134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2" name="Group 35"/>
          <p:cNvGrpSpPr/>
          <p:nvPr/>
        </p:nvGrpSpPr>
        <p:grpSpPr bwMode="auto">
          <a:xfrm>
            <a:off x="3651243" y="1437894"/>
            <a:ext cx="1800225" cy="2079625"/>
            <a:chOff x="3651" y="1555"/>
            <a:chExt cx="1134" cy="1341"/>
          </a:xfrm>
        </p:grpSpPr>
        <p:sp>
          <p:nvSpPr>
            <p:cNvPr id="123" name="AutoShape 36"/>
            <p:cNvSpPr>
              <a:spLocks noChangeArrowheads="1"/>
            </p:cNvSpPr>
            <p:nvPr/>
          </p:nvSpPr>
          <p:spPr bwMode="auto">
            <a:xfrm flipV="1">
              <a:off x="3651" y="1598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457 w 21600"/>
                <a:gd name="T13" fmla="*/ 6452 h 21600"/>
                <a:gd name="T14" fmla="*/ 15143 w 21600"/>
                <a:gd name="T15" fmla="*/ 1514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9295" y="21600"/>
                  </a:lnTo>
                  <a:lnTo>
                    <a:pt x="12305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4" name="Oval 37"/>
            <p:cNvSpPr>
              <a:spLocks noChangeAspect="1" noChangeArrowheads="1"/>
            </p:cNvSpPr>
            <p:nvPr/>
          </p:nvSpPr>
          <p:spPr bwMode="auto">
            <a:xfrm>
              <a:off x="3651" y="2505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5" name="Oval 38"/>
            <p:cNvSpPr>
              <a:spLocks noChangeAspect="1" noChangeArrowheads="1"/>
            </p:cNvSpPr>
            <p:nvPr/>
          </p:nvSpPr>
          <p:spPr bwMode="auto">
            <a:xfrm>
              <a:off x="4140" y="1555"/>
              <a:ext cx="156" cy="79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6" name="Group 39"/>
          <p:cNvGrpSpPr/>
          <p:nvPr/>
        </p:nvGrpSpPr>
        <p:grpSpPr bwMode="auto">
          <a:xfrm>
            <a:off x="3646481" y="1472819"/>
            <a:ext cx="1800225" cy="2047875"/>
            <a:chOff x="3651" y="1588"/>
            <a:chExt cx="1134" cy="1323"/>
          </a:xfrm>
        </p:grpSpPr>
        <p:sp>
          <p:nvSpPr>
            <p:cNvPr id="127" name="AutoShape 40"/>
            <p:cNvSpPr>
              <a:spLocks noChangeArrowheads="1"/>
            </p:cNvSpPr>
            <p:nvPr/>
          </p:nvSpPr>
          <p:spPr bwMode="auto">
            <a:xfrm flipV="1">
              <a:off x="3651" y="1613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819 w 21600"/>
                <a:gd name="T13" fmla="*/ 6810 h 21600"/>
                <a:gd name="T14" fmla="*/ 14781 w 21600"/>
                <a:gd name="T15" fmla="*/ 1479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038" y="21600"/>
                  </a:lnTo>
                  <a:lnTo>
                    <a:pt x="11562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8" name="Oval 41"/>
            <p:cNvSpPr>
              <a:spLocks noChangeAspect="1" noChangeArrowheads="1"/>
            </p:cNvSpPr>
            <p:nvPr/>
          </p:nvSpPr>
          <p:spPr bwMode="auto">
            <a:xfrm>
              <a:off x="3651" y="2520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9" name="Oval 42"/>
            <p:cNvSpPr>
              <a:spLocks noChangeAspect="1" noChangeArrowheads="1"/>
            </p:cNvSpPr>
            <p:nvPr/>
          </p:nvSpPr>
          <p:spPr bwMode="auto">
            <a:xfrm>
              <a:off x="4180" y="1588"/>
              <a:ext cx="79" cy="40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0" name="Group 43"/>
          <p:cNvGrpSpPr/>
          <p:nvPr/>
        </p:nvGrpSpPr>
        <p:grpSpPr bwMode="auto">
          <a:xfrm>
            <a:off x="3651243" y="1502981"/>
            <a:ext cx="1800225" cy="2025650"/>
            <a:chOff x="3515" y="1661"/>
            <a:chExt cx="1134" cy="1298"/>
          </a:xfrm>
        </p:grpSpPr>
        <p:sp>
          <p:nvSpPr>
            <p:cNvPr id="131" name="AutoShape 44"/>
            <p:cNvSpPr>
              <a:spLocks noChangeArrowheads="1"/>
            </p:cNvSpPr>
            <p:nvPr/>
          </p:nvSpPr>
          <p:spPr bwMode="auto">
            <a:xfrm flipV="1">
              <a:off x="3515" y="1661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181 w 21600"/>
                <a:gd name="T13" fmla="*/ 7187 h 21600"/>
                <a:gd name="T14" fmla="*/ 14419 w 21600"/>
                <a:gd name="T15" fmla="*/ 144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61" y="21600"/>
                  </a:lnTo>
                  <a:lnTo>
                    <a:pt x="1083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ECFF"/>
            </a:solidFill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2" name="Oval 45"/>
            <p:cNvSpPr>
              <a:spLocks noChangeAspect="1" noChangeArrowheads="1"/>
            </p:cNvSpPr>
            <p:nvPr/>
          </p:nvSpPr>
          <p:spPr bwMode="auto">
            <a:xfrm>
              <a:off x="3515" y="2568"/>
              <a:ext cx="1134" cy="391"/>
            </a:xfrm>
            <a:prstGeom prst="ellipse">
              <a:avLst/>
            </a:prstGeom>
            <a:solidFill>
              <a:srgbClr val="CCECFF"/>
            </a:solidFill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3" name="Text Box 22"/>
          <p:cNvSpPr txBox="1">
            <a:spLocks noChangeArrowheads="1"/>
          </p:cNvSpPr>
          <p:nvPr/>
        </p:nvSpPr>
        <p:spPr bwMode="auto">
          <a:xfrm>
            <a:off x="827584" y="3770028"/>
            <a:ext cx="7756839" cy="5232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当圆柱的上底面的面积等于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时，就变成了圆锥。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Box 12"/>
          <p:cNvSpPr txBox="1">
            <a:spLocks noChangeArrowheads="1"/>
          </p:cNvSpPr>
          <p:nvPr/>
        </p:nvSpPr>
        <p:spPr bwMode="auto">
          <a:xfrm>
            <a:off x="2361792" y="483518"/>
            <a:ext cx="501851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6.</a:t>
            </a:r>
            <a:r>
              <a:rPr lang="zh-CN" altLang="en-US" sz="2800" b="1" dirty="0">
                <a:latin typeface="宋体" panose="02010600030101010101" pitchFamily="2" charset="-122"/>
              </a:rPr>
              <a:t>长方体表面积的推导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9" name="任意多边形 38"/>
          <p:cNvSpPr/>
          <p:nvPr>
            <p:custDataLst>
              <p:tags r:id="rId1"/>
            </p:custDataLst>
          </p:nvPr>
        </p:nvSpPr>
        <p:spPr bwMode="auto">
          <a:xfrm>
            <a:off x="500066" y="-570743"/>
            <a:ext cx="554037" cy="461665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2000" b="1" noProof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华康海报体W12"/>
            </a:endParaRPr>
          </a:p>
        </p:txBody>
      </p:sp>
      <p:sp>
        <p:nvSpPr>
          <p:cNvPr id="41" name="AutoShape 31"/>
          <p:cNvSpPr>
            <a:spLocks noChangeArrowheads="1"/>
          </p:cNvSpPr>
          <p:nvPr/>
        </p:nvSpPr>
        <p:spPr bwMode="auto">
          <a:xfrm>
            <a:off x="571472" y="1722061"/>
            <a:ext cx="2881313" cy="1223962"/>
          </a:xfrm>
          <a:prstGeom prst="cube">
            <a:avLst>
              <a:gd name="adj" fmla="val 52306"/>
            </a:avLst>
          </a:prstGeom>
          <a:solidFill>
            <a:schemeClr val="accent1"/>
          </a:solidFill>
          <a:ln w="25400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22"/>
          <p:cNvSpPr txBox="1">
            <a:spLocks noChangeArrowheads="1"/>
          </p:cNvSpPr>
          <p:nvPr/>
        </p:nvSpPr>
        <p:spPr bwMode="auto">
          <a:xfrm>
            <a:off x="1643042" y="179349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27"/>
          <p:cNvSpPr txBox="1">
            <a:spLocks noChangeArrowheads="1"/>
          </p:cNvSpPr>
          <p:nvPr/>
        </p:nvSpPr>
        <p:spPr bwMode="auto">
          <a:xfrm>
            <a:off x="1428728" y="2436441"/>
            <a:ext cx="5143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24"/>
          <p:cNvSpPr txBox="1">
            <a:spLocks noChangeArrowheads="1"/>
          </p:cNvSpPr>
          <p:nvPr/>
        </p:nvSpPr>
        <p:spPr bwMode="auto">
          <a:xfrm rot="831381">
            <a:off x="2776632" y="221880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122739" y="1147390"/>
            <a:ext cx="4564565" cy="2289175"/>
            <a:chOff x="4122739" y="2068511"/>
            <a:chExt cx="4564565" cy="2289175"/>
          </a:xfrm>
        </p:grpSpPr>
        <p:sp>
          <p:nvSpPr>
            <p:cNvPr id="46" name="AutoShape 6"/>
            <p:cNvSpPr>
              <a:spLocks noChangeArrowheads="1"/>
            </p:cNvSpPr>
            <p:nvPr/>
          </p:nvSpPr>
          <p:spPr bwMode="auto">
            <a:xfrm>
              <a:off x="4313239" y="3852861"/>
              <a:ext cx="3024188" cy="504825"/>
            </a:xfrm>
            <a:prstGeom prst="parallelogram">
              <a:avLst>
                <a:gd name="adj" fmla="val 90136"/>
              </a:avLst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AutoShape 7"/>
            <p:cNvSpPr>
              <a:spLocks noChangeArrowheads="1"/>
            </p:cNvSpPr>
            <p:nvPr/>
          </p:nvSpPr>
          <p:spPr bwMode="auto">
            <a:xfrm>
              <a:off x="4786314" y="3214686"/>
              <a:ext cx="3168650" cy="635000"/>
            </a:xfrm>
            <a:prstGeom prst="parallelogram">
              <a:avLst>
                <a:gd name="adj" fmla="val 100331"/>
              </a:avLst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AutoShape 8"/>
            <p:cNvSpPr>
              <a:spLocks noChangeArrowheads="1"/>
            </p:cNvSpPr>
            <p:nvPr/>
          </p:nvSpPr>
          <p:spPr bwMode="auto">
            <a:xfrm rot="18922646" flipV="1">
              <a:off x="7269667" y="3278518"/>
              <a:ext cx="1417637" cy="533400"/>
            </a:xfrm>
            <a:prstGeom prst="parallelogram">
              <a:avLst>
                <a:gd name="adj" fmla="val 101511"/>
              </a:avLst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AutoShape 9"/>
            <p:cNvSpPr>
              <a:spLocks noChangeArrowheads="1"/>
            </p:cNvSpPr>
            <p:nvPr/>
          </p:nvSpPr>
          <p:spPr bwMode="auto">
            <a:xfrm>
              <a:off x="4122739" y="3222623"/>
              <a:ext cx="1300163" cy="647700"/>
            </a:xfrm>
            <a:prstGeom prst="parallelogram">
              <a:avLst>
                <a:gd name="adj" fmla="val 102691"/>
              </a:avLst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AutoShape 10"/>
            <p:cNvSpPr>
              <a:spLocks noChangeArrowheads="1"/>
            </p:cNvSpPr>
            <p:nvPr/>
          </p:nvSpPr>
          <p:spPr bwMode="auto">
            <a:xfrm>
              <a:off x="5408614" y="2701923"/>
              <a:ext cx="2749550" cy="504825"/>
            </a:xfrm>
            <a:prstGeom prst="parallelogram">
              <a:avLst>
                <a:gd name="adj" fmla="val 40874"/>
              </a:avLst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AutoShape 11"/>
            <p:cNvSpPr>
              <a:spLocks noChangeArrowheads="1"/>
            </p:cNvSpPr>
            <p:nvPr/>
          </p:nvSpPr>
          <p:spPr bwMode="auto">
            <a:xfrm>
              <a:off x="5610227" y="2068511"/>
              <a:ext cx="2865437" cy="635000"/>
            </a:xfrm>
            <a:prstGeom prst="parallelogram">
              <a:avLst>
                <a:gd name="adj" fmla="val 50870"/>
              </a:avLst>
            </a:prstGeom>
            <a:solidFill>
              <a:schemeClr val="accent1"/>
            </a:solidFill>
            <a:ln w="2540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AutoShape 36"/>
          <p:cNvSpPr>
            <a:spLocks noChangeArrowheads="1"/>
          </p:cNvSpPr>
          <p:nvPr/>
        </p:nvSpPr>
        <p:spPr bwMode="auto">
          <a:xfrm>
            <a:off x="3571868" y="2293565"/>
            <a:ext cx="785818" cy="315913"/>
          </a:xfrm>
          <a:prstGeom prst="rightArrow">
            <a:avLst>
              <a:gd name="adj1" fmla="val 50000"/>
              <a:gd name="adj2" fmla="val 80963"/>
            </a:avLst>
          </a:prstGeom>
          <a:solidFill>
            <a:srgbClr val="FF0000">
              <a:alpha val="43000"/>
            </a:srgbClr>
          </a:solidFill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5"/>
          <p:cNvSpPr txBox="1">
            <a:spLocks noChangeArrowheads="1"/>
          </p:cNvSpPr>
          <p:nvPr/>
        </p:nvSpPr>
        <p:spPr bwMode="auto">
          <a:xfrm>
            <a:off x="1745295" y="3580581"/>
            <a:ext cx="6786610" cy="5597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长方体的表面积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2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48"/>
          <p:cNvSpPr txBox="1">
            <a:spLocks noChangeArrowheads="1"/>
          </p:cNvSpPr>
          <p:nvPr/>
        </p:nvSpPr>
        <p:spPr bwMode="auto">
          <a:xfrm>
            <a:off x="3432032" y="4198317"/>
            <a:ext cx="35719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4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=(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ah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bh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22"/>
          <p:cNvSpPr txBox="1">
            <a:spLocks noChangeArrowheads="1"/>
          </p:cNvSpPr>
          <p:nvPr/>
        </p:nvSpPr>
        <p:spPr bwMode="auto">
          <a:xfrm>
            <a:off x="6715140" y="122199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22"/>
          <p:cNvSpPr txBox="1">
            <a:spLocks noChangeArrowheads="1"/>
          </p:cNvSpPr>
          <p:nvPr/>
        </p:nvSpPr>
        <p:spPr bwMode="auto">
          <a:xfrm>
            <a:off x="5857884" y="236500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22"/>
          <p:cNvSpPr txBox="1">
            <a:spLocks noChangeArrowheads="1"/>
          </p:cNvSpPr>
          <p:nvPr/>
        </p:nvSpPr>
        <p:spPr bwMode="auto">
          <a:xfrm>
            <a:off x="5572132" y="300794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22"/>
          <p:cNvSpPr txBox="1">
            <a:spLocks noChangeArrowheads="1"/>
          </p:cNvSpPr>
          <p:nvPr/>
        </p:nvSpPr>
        <p:spPr bwMode="auto">
          <a:xfrm>
            <a:off x="6500826" y="179349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22"/>
          <p:cNvSpPr txBox="1">
            <a:spLocks noChangeArrowheads="1"/>
          </p:cNvSpPr>
          <p:nvPr/>
        </p:nvSpPr>
        <p:spPr bwMode="auto">
          <a:xfrm>
            <a:off x="4572000" y="236500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22"/>
          <p:cNvSpPr txBox="1">
            <a:spLocks noChangeArrowheads="1"/>
          </p:cNvSpPr>
          <p:nvPr/>
        </p:nvSpPr>
        <p:spPr bwMode="auto">
          <a:xfrm>
            <a:off x="7715272" y="236500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utoUpdateAnimBg="0"/>
      <p:bldP spid="43" grpId="0" autoUpdateAnimBg="0"/>
      <p:bldP spid="44" grpId="0" autoUpdateAnimBg="0"/>
      <p:bldP spid="52" grpId="0" animBg="1" autoUpdateAnimBg="0"/>
      <p:bldP spid="53" grpId="0" animBg="1"/>
      <p:bldP spid="54" grpId="0" autoUpdateAnimBg="0" build="p"/>
      <p:bldP spid="56" grpId="0" autoUpdateAnimBg="0"/>
      <p:bldP spid="58" grpId="0" autoUpdateAnimBg="0"/>
      <p:bldP spid="59" grpId="0" autoUpdateAnimBg="0"/>
      <p:bldP spid="60" grpId="0" autoUpdateAnimBg="0"/>
      <p:bldP spid="61" grpId="0" autoUpdateAnimBg="0"/>
      <p:bldP spid="63" grpId="0" autoUpdateAnimBg="0"/>
    </p:bldLst>
  </p:timing>
</p:sld>
</file>

<file path=ppt/tags/tag1.xml><?xml version="1.0" encoding="utf-8"?>
<p:tagLst xmlns:p="http://schemas.openxmlformats.org/presentationml/2006/main">
  <p:tag name="KSO_WM_UNIT_TABLE_BEAUTIFY" val="smartTable{611cb5e6-d8e4-4dec-923e-690e44dc45c5}"/>
</p:tagLst>
</file>

<file path=ppt/tags/tag2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3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4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5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1644</Words>
  <Application>WPS 演示</Application>
  <PresentationFormat>全屏显示(16:9)</PresentationFormat>
  <Paragraphs>347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华康海报体W12</vt:lpstr>
      <vt:lpstr>微软雅黑</vt:lpstr>
      <vt:lpstr>Arial Unicode MS</vt:lpstr>
      <vt:lpstr>Calibri</vt:lpstr>
      <vt:lpstr>楷体_GB2312</vt:lpstr>
      <vt:lpstr>Segoe Print</vt:lpstr>
      <vt:lpstr>1_Office 主题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43</cp:revision>
  <dcterms:created xsi:type="dcterms:W3CDTF">2018-09-11T05:46:00Z</dcterms:created>
  <dcterms:modified xsi:type="dcterms:W3CDTF">2023-10-10T01:50:30Z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5E8060503AA3410EBA33365D5E136647_12</vt:lpwstr>
  </property>
</Properties>
</file>