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94" r:id="rId11"/>
    <p:sldId id="285" r:id="rId12"/>
    <p:sldId id="286" r:id="rId13"/>
    <p:sldId id="290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594"/>
      </p:cViewPr>
      <p:guideLst>
        <p:guide orient="horz" pos="16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3B20CC-D6D6-4C17-8DAB-1AFB3FD3E4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D164F-AD8A-400A-93B7-B8636B85FC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1" y="1867203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练习十一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4504" y="552551"/>
            <a:ext cx="8217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辆运货汽车从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甲地到乙地，平均每小时行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72km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小时到达。回来时空车原路返回，每小时可行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，多长时间能够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返回甲地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10566" y="1972135"/>
            <a:ext cx="50612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小时能够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返回甲地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048370" y="2641959"/>
            <a:ext cx="4732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72×10</a:t>
            </a:r>
            <a:endParaRPr lang="zh-CN" altLang="en-US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95213" y="3246650"/>
            <a:ext cx="728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534532" y="4005900"/>
            <a:ext cx="4333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小时能够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返回甲地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73138" y="2545869"/>
            <a:ext cx="3014907" cy="708736"/>
            <a:chOff x="683568" y="2382881"/>
            <a:chExt cx="3014907" cy="708736"/>
          </a:xfrm>
        </p:grpSpPr>
        <p:sp>
          <p:nvSpPr>
            <p:cNvPr id="12" name="椭圆 11"/>
            <p:cNvSpPr/>
            <p:nvPr/>
          </p:nvSpPr>
          <p:spPr>
            <a:xfrm>
              <a:off x="2915816" y="2453051"/>
              <a:ext cx="782659" cy="638566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568" y="2382881"/>
              <a:ext cx="2061599" cy="555216"/>
              <a:chOff x="576615" y="2763493"/>
              <a:chExt cx="2061599" cy="954672"/>
            </a:xfrm>
          </p:grpSpPr>
          <p:sp>
            <p:nvSpPr>
              <p:cNvPr id="15" name="AutoShape 6"/>
              <p:cNvSpPr>
                <a:spLocks noChangeArrowheads="1"/>
              </p:cNvSpPr>
              <p:nvPr/>
            </p:nvSpPr>
            <p:spPr bwMode="gray">
              <a:xfrm>
                <a:off x="648623" y="2763493"/>
                <a:ext cx="1540439" cy="954672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76615" y="2928465"/>
                <a:ext cx="2061599" cy="6879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回来时的路程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流程图: 摘录 13"/>
            <p:cNvSpPr/>
            <p:nvPr/>
          </p:nvSpPr>
          <p:spPr>
            <a:xfrm rot="16200000" flipH="1">
              <a:off x="2386816" y="2579376"/>
              <a:ext cx="328930" cy="298450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grpSp>
        <p:nvGrpSpPr>
          <p:cNvPr id="27" name="组合 26"/>
          <p:cNvGrpSpPr/>
          <p:nvPr/>
        </p:nvGrpSpPr>
        <p:grpSpPr>
          <a:xfrm>
            <a:off x="4130464" y="2651544"/>
            <a:ext cx="4059498" cy="603060"/>
            <a:chOff x="3599107" y="2300160"/>
            <a:chExt cx="4059498" cy="603060"/>
          </a:xfrm>
        </p:grpSpPr>
        <p:sp>
          <p:nvSpPr>
            <p:cNvPr id="18" name="椭圆 17"/>
            <p:cNvSpPr/>
            <p:nvPr/>
          </p:nvSpPr>
          <p:spPr>
            <a:xfrm>
              <a:off x="3599107" y="2300160"/>
              <a:ext cx="1239702" cy="603060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247444" y="2318856"/>
              <a:ext cx="2411161" cy="584364"/>
              <a:chOff x="1055789" y="2460062"/>
              <a:chExt cx="2411161" cy="954673"/>
            </a:xfrm>
          </p:grpSpPr>
          <p:sp>
            <p:nvSpPr>
              <p:cNvPr id="21" name="AutoShape 6"/>
              <p:cNvSpPr>
                <a:spLocks noChangeArrowheads="1"/>
              </p:cNvSpPr>
              <p:nvPr/>
            </p:nvSpPr>
            <p:spPr bwMode="gray">
              <a:xfrm>
                <a:off x="1055789" y="2460062"/>
                <a:ext cx="1540439" cy="954673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1110375" y="2660516"/>
                <a:ext cx="2356575" cy="65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去时的路程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0" name="流程图: 摘录 19"/>
            <p:cNvSpPr/>
            <p:nvPr/>
          </p:nvSpPr>
          <p:spPr>
            <a:xfrm rot="5400000">
              <a:off x="4898576" y="2447367"/>
              <a:ext cx="320675" cy="298450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0212" y="555526"/>
            <a:ext cx="81802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小东家的客厅是正方形的，用边长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0.6m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的方砖铺地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，正好需要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块。如果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改用边长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的方砖铺地，需要多少块？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9687" y="2443761"/>
            <a:ext cx="289814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解：设需要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36131" y="3392864"/>
            <a:ext cx="10903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80224" y="3916084"/>
            <a:ext cx="2892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0212" y="1416117"/>
            <a:ext cx="3894505" cy="995422"/>
            <a:chOff x="3803492" y="3332828"/>
            <a:chExt cx="3638080" cy="747091"/>
          </a:xfrm>
          <a:noFill/>
        </p:grpSpPr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3803492" y="3332828"/>
              <a:ext cx="3638080" cy="747091"/>
            </a:xfrm>
            <a:prstGeom prst="cloudCallout">
              <a:avLst>
                <a:gd name="adj1" fmla="val -24341"/>
                <a:gd name="adj2" fmla="val 57861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268643" y="3388063"/>
              <a:ext cx="2977251" cy="53128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方砖的块数与每块方砖的面积成反比例。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9916" y="1379672"/>
            <a:ext cx="1642651" cy="888334"/>
            <a:chOff x="3733056" y="1226006"/>
            <a:chExt cx="1930803" cy="822618"/>
          </a:xfrm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3733056" y="1226006"/>
              <a:ext cx="1930803" cy="822618"/>
            </a:xfrm>
            <a:prstGeom prst="cloudCallout">
              <a:avLst>
                <a:gd name="adj1" fmla="val 83457"/>
                <a:gd name="adj2" fmla="val 28873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ts val="4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26411" y="1260038"/>
              <a:ext cx="1544091" cy="6555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4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不是方砖的边长哦！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02158" y="2938636"/>
            <a:ext cx="4805643" cy="531662"/>
            <a:chOff x="3536355" y="2274584"/>
            <a:chExt cx="4805643" cy="531662"/>
          </a:xfrm>
        </p:grpSpPr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3536355" y="2283026"/>
              <a:ext cx="21739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0.5×0.5×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624587" y="2274584"/>
              <a:ext cx="27174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=0.6×0.6×100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9826" y="2443761"/>
            <a:ext cx="758952" cy="14374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889" y="1602666"/>
            <a:ext cx="691347" cy="1300389"/>
          </a:xfrm>
          <a:prstGeom prst="rect">
            <a:avLst/>
          </a:prstGeom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1431925"/>
            <a:ext cx="7500620" cy="274510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71640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1800859"/>
            <a:ext cx="7108825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灵活运用正反比例知识解决实际问题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若相关的量的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解决问题；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若相关的量的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比值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一定，用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正比例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解决问题。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060668" y="627534"/>
            <a:ext cx="3104827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图形的放大与缩小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759619" y="1130616"/>
            <a:ext cx="7624762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把图形按一定的比放大或缩小，就是把图形中各边的长按这样的比放大或缩小，</a:t>
            </a:r>
            <a:r>
              <a:rPr lang="zh-CN" altLang="en-US" sz="2400" b="1" dirty="0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形状不变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CC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大小改变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755576" y="1946872"/>
            <a:ext cx="7794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图形放大或缩小的倍数是对应边长放大或缩小的倍数。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771215" y="2418427"/>
            <a:ext cx="6372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方格纸上按一定的比将图形各边放大或缩小。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40978" y="2774546"/>
            <a:ext cx="2317751" cy="1800684"/>
            <a:chOff x="1340978" y="2895368"/>
            <a:chExt cx="2317751" cy="180068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8" name="椭圆 1"/>
            <p:cNvSpPr/>
            <p:nvPr/>
          </p:nvSpPr>
          <p:spPr>
            <a:xfrm rot="20474179" flipH="1">
              <a:off x="1340978" y="2895368"/>
              <a:ext cx="2317751" cy="1800684"/>
            </a:xfrm>
            <a:custGeom>
              <a:avLst/>
              <a:gdLst/>
              <a:ahLst/>
              <a:cxnLst/>
              <a:rect l="l" t="t" r="r" b="b"/>
              <a:pathLst>
                <a:path w="3463470" h="3831342">
                  <a:moveTo>
                    <a:pt x="1889309" y="419"/>
                  </a:moveTo>
                  <a:cubicBezTo>
                    <a:pt x="2651670" y="-25411"/>
                    <a:pt x="3463470" y="1149223"/>
                    <a:pt x="3463470" y="2203099"/>
                  </a:cubicBezTo>
                  <a:cubicBezTo>
                    <a:pt x="3463470" y="3256975"/>
                    <a:pt x="2496686" y="3713521"/>
                    <a:pt x="1982298" y="3816843"/>
                  </a:cubicBezTo>
                  <a:cubicBezTo>
                    <a:pt x="1561743" y="3901318"/>
                    <a:pt x="766270" y="3608532"/>
                    <a:pt x="482184" y="3150910"/>
                  </a:cubicBezTo>
                  <a:lnTo>
                    <a:pt x="0" y="3063821"/>
                  </a:lnTo>
                  <a:lnTo>
                    <a:pt x="378954" y="2837254"/>
                  </a:lnTo>
                  <a:cubicBezTo>
                    <a:pt x="377433" y="2832565"/>
                    <a:pt x="377257" y="2827803"/>
                    <a:pt x="377141" y="2823031"/>
                  </a:cubicBezTo>
                  <a:cubicBezTo>
                    <a:pt x="361643" y="2186961"/>
                    <a:pt x="1126948" y="26249"/>
                    <a:pt x="1889309" y="419"/>
                  </a:cubicBezTo>
                  <a:close/>
                </a:path>
              </a:pathLst>
            </a:custGeom>
            <a:grpFill/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0" sx="102000" sy="102000" algn="ctr" rotWithShape="0">
                <a:prstClr val="black">
                  <a:alpha val="2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410250" y="3684861"/>
              <a:ext cx="2214028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数出原图形各边所占的格数。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57053" y="2828777"/>
            <a:ext cx="3416885" cy="1692225"/>
            <a:chOff x="4457053" y="2949599"/>
            <a:chExt cx="3416885" cy="1692225"/>
          </a:xfrm>
        </p:grpSpPr>
        <p:sp>
          <p:nvSpPr>
            <p:cNvPr id="19" name="椭圆 1"/>
            <p:cNvSpPr/>
            <p:nvPr/>
          </p:nvSpPr>
          <p:spPr>
            <a:xfrm rot="381980">
              <a:off x="4457053" y="2949599"/>
              <a:ext cx="3416885" cy="1692225"/>
            </a:xfrm>
            <a:custGeom>
              <a:avLst/>
              <a:gdLst/>
              <a:ahLst/>
              <a:cxnLst/>
              <a:rect l="l" t="t" r="r" b="b"/>
              <a:pathLst>
                <a:path w="3463470" h="3831342">
                  <a:moveTo>
                    <a:pt x="1889309" y="419"/>
                  </a:moveTo>
                  <a:cubicBezTo>
                    <a:pt x="2651670" y="-25411"/>
                    <a:pt x="3463470" y="1149223"/>
                    <a:pt x="3463470" y="2203099"/>
                  </a:cubicBezTo>
                  <a:cubicBezTo>
                    <a:pt x="3463470" y="3256975"/>
                    <a:pt x="2496686" y="3713521"/>
                    <a:pt x="1982298" y="3816843"/>
                  </a:cubicBezTo>
                  <a:cubicBezTo>
                    <a:pt x="1561743" y="3901318"/>
                    <a:pt x="766270" y="3608532"/>
                    <a:pt x="482184" y="3150910"/>
                  </a:cubicBezTo>
                  <a:lnTo>
                    <a:pt x="0" y="3063821"/>
                  </a:lnTo>
                  <a:lnTo>
                    <a:pt x="378954" y="2837254"/>
                  </a:lnTo>
                  <a:cubicBezTo>
                    <a:pt x="377433" y="2832565"/>
                    <a:pt x="377257" y="2827803"/>
                    <a:pt x="377141" y="2823031"/>
                  </a:cubicBezTo>
                  <a:cubicBezTo>
                    <a:pt x="361643" y="2186961"/>
                    <a:pt x="1126948" y="26249"/>
                    <a:pt x="1889309" y="41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0" sx="102000" sy="102000" algn="ctr" rotWithShape="0">
                <a:prstClr val="black">
                  <a:alpha val="2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339245" y="3225707"/>
              <a:ext cx="2256041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按照放大或缩小的比，算出原图形各边放大或缩小后所占的格数。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5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95536" y="1560337"/>
            <a:ext cx="7777163" cy="61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indent="317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）设要求的问题为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-350895" y="1131590"/>
            <a:ext cx="8019239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用比例解这类问题的过程可以归纳为以下几个步骤： </a:t>
            </a:r>
            <a:endParaRPr lang="zh-CN" altLang="en-US" sz="2400" b="1" dirty="0">
              <a:solidFill>
                <a:srgbClr val="99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61567" y="483518"/>
            <a:ext cx="2722601" cy="52322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用比例解决问题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95536" y="3442297"/>
            <a:ext cx="7777163" cy="53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indent="317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）列比例式；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95536" y="2024605"/>
            <a:ext cx="8962520" cy="611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indent="317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先判断题目中哪个量是一定的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另外两种量的关系。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395536" y="3953488"/>
            <a:ext cx="7777163" cy="53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ctr">
            <a:spAutoFit/>
          </a:bodyPr>
          <a:lstStyle>
            <a:lvl1pPr indent="317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）解比例，验算，作答。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411760" y="2525705"/>
            <a:ext cx="3693056" cy="487114"/>
            <a:chOff x="2411760" y="2525705"/>
            <a:chExt cx="3693056" cy="487114"/>
          </a:xfrm>
        </p:grpSpPr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4373252" y="2525705"/>
              <a:ext cx="17315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正比例关系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下箭头 19"/>
            <p:cNvSpPr>
              <a:spLocks noChangeArrowheads="1"/>
            </p:cNvSpPr>
            <p:nvPr/>
          </p:nvSpPr>
          <p:spPr bwMode="auto">
            <a:xfrm rot="16200000">
              <a:off x="3925243" y="2533239"/>
              <a:ext cx="297790" cy="487362"/>
            </a:xfrm>
            <a:prstGeom prst="downArrow">
              <a:avLst>
                <a:gd name="adj1" fmla="val 50000"/>
                <a:gd name="adj2" fmla="val 50002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2411760" y="2551154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比值一定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411760" y="2995264"/>
            <a:ext cx="3670289" cy="519773"/>
            <a:chOff x="2411760" y="2995264"/>
            <a:chExt cx="3670289" cy="519773"/>
          </a:xfrm>
        </p:grpSpPr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350485" y="2995264"/>
              <a:ext cx="17315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反比例关系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下箭头 22"/>
            <p:cNvSpPr>
              <a:spLocks noChangeArrowheads="1"/>
            </p:cNvSpPr>
            <p:nvPr/>
          </p:nvSpPr>
          <p:spPr bwMode="auto">
            <a:xfrm rot="16200000">
              <a:off x="3969066" y="3009747"/>
              <a:ext cx="297790" cy="487362"/>
            </a:xfrm>
            <a:prstGeom prst="downArrow">
              <a:avLst>
                <a:gd name="adj1" fmla="val 50000"/>
                <a:gd name="adj2" fmla="val 50002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2411760" y="3053372"/>
              <a:ext cx="1422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乘积一定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 build="p"/>
      <p:bldP spid="3" grpId="0"/>
      <p:bldP spid="16" grpId="0" autoUpdateAnimBg="0" build="p"/>
      <p:bldP spid="17" grpId="0" autoUpdateAnimBg="0" build="p"/>
      <p:bldP spid="18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40529" y="620807"/>
            <a:ext cx="637255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按4∶1画出下面图形放大，然后按1∶2缩小。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Group 4"/>
          <p:cNvGraphicFramePr>
            <a:graphicFrameLocks noGrp="1"/>
          </p:cNvGraphicFramePr>
          <p:nvPr/>
        </p:nvGraphicFramePr>
        <p:xfrm>
          <a:off x="1187624" y="1308197"/>
          <a:ext cx="6967537" cy="3279777"/>
        </p:xfrm>
        <a:graphic>
          <a:graphicData uri="http://schemas.openxmlformats.org/drawingml/2006/table">
            <a:tbl>
              <a:tblPr/>
              <a:tblGrid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</a:tblGrid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AutoShape 237"/>
          <p:cNvSpPr>
            <a:spLocks noChangeArrowheads="1"/>
          </p:cNvSpPr>
          <p:nvPr/>
        </p:nvSpPr>
        <p:spPr bwMode="auto">
          <a:xfrm>
            <a:off x="3626024" y="2919509"/>
            <a:ext cx="668337" cy="320675"/>
          </a:xfrm>
          <a:prstGeom prst="rtTriangl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5" name="AutoShape 239"/>
          <p:cNvSpPr>
            <a:spLocks noChangeArrowheads="1"/>
          </p:cNvSpPr>
          <p:nvPr/>
        </p:nvSpPr>
        <p:spPr bwMode="auto">
          <a:xfrm>
            <a:off x="3649836" y="1968597"/>
            <a:ext cx="2743200" cy="1279525"/>
          </a:xfrm>
          <a:prstGeom prst="rtTriangle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6" name="AutoShape 240"/>
          <p:cNvSpPr>
            <a:spLocks noChangeArrowheads="1"/>
          </p:cNvSpPr>
          <p:nvPr/>
        </p:nvSpPr>
        <p:spPr bwMode="auto">
          <a:xfrm>
            <a:off x="3649836" y="2616297"/>
            <a:ext cx="1366838" cy="649287"/>
          </a:xfrm>
          <a:prstGeom prst="rtTriangle">
            <a:avLst/>
          </a:prstGeom>
          <a:noFill/>
          <a:ln w="381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1">
              <a:latin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4"/>
          <p:cNvGraphicFramePr>
            <a:graphicFrameLocks noGrp="1"/>
          </p:cNvGraphicFramePr>
          <p:nvPr/>
        </p:nvGraphicFramePr>
        <p:xfrm>
          <a:off x="1187624" y="1308197"/>
          <a:ext cx="6967537" cy="3279777"/>
        </p:xfrm>
        <a:graphic>
          <a:graphicData uri="http://schemas.openxmlformats.org/drawingml/2006/table">
            <a:tbl>
              <a:tblPr/>
              <a:tblGrid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</a:tblGrid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10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椭圆 10"/>
          <p:cNvSpPr/>
          <p:nvPr/>
        </p:nvSpPr>
        <p:spPr>
          <a:xfrm>
            <a:off x="1881984" y="1308197"/>
            <a:ext cx="673792" cy="64807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87624" y="2605878"/>
            <a:ext cx="2088232" cy="1962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梯形 13"/>
          <p:cNvSpPr/>
          <p:nvPr/>
        </p:nvSpPr>
        <p:spPr>
          <a:xfrm flipV="1">
            <a:off x="5004048" y="1635646"/>
            <a:ext cx="1368152" cy="648072"/>
          </a:xfrm>
          <a:prstGeom prst="trapezoid">
            <a:avLst>
              <a:gd name="adj" fmla="val 5504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梯形 14"/>
          <p:cNvSpPr/>
          <p:nvPr/>
        </p:nvSpPr>
        <p:spPr>
          <a:xfrm flipV="1">
            <a:off x="5364088" y="3283682"/>
            <a:ext cx="720800" cy="304327"/>
          </a:xfrm>
          <a:prstGeom prst="trapezoid">
            <a:avLst>
              <a:gd name="adj" fmla="val 69834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539552" y="608370"/>
            <a:ext cx="82809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把圆放大，按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把梯形缩小。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9127" y="625979"/>
            <a:ext cx="95050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在括号里填上“成正比例”“成反比例”或“不成比例”。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185510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）班级人数一定 ，每组人数和分的组数。（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2219704"/>
            <a:ext cx="9721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）正方体的棱长与它的棱长总和。       （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3221416"/>
            <a:ext cx="8424936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）小强家的收入一定，他家的支出与结余。（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76256" y="1166026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876256" y="2219704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038248" y="3221416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1085" y="4054301"/>
            <a:ext cx="8665411" cy="461665"/>
          </a:xfrm>
          <a:prstGeom prst="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）圆锥的体积一定，它的底面积和高。    （ 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110256" y="4033425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950591" y="3669513"/>
            <a:ext cx="2819178" cy="448841"/>
          </a:xfrm>
          <a:prstGeom prst="wedgeRoundRectCallout">
            <a:avLst>
              <a:gd name="adj1" fmla="val -20038"/>
              <a:gd name="adj2" fmla="val -6848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支出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结余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2131474" y="1624530"/>
            <a:ext cx="4023741" cy="482016"/>
          </a:xfrm>
          <a:prstGeom prst="wedgeRoundRectCallout">
            <a:avLst>
              <a:gd name="adj1" fmla="val -20038"/>
              <a:gd name="adj2" fmla="val -6848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每组人数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分的组数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1887987" y="2701720"/>
            <a:ext cx="4267228" cy="482016"/>
          </a:xfrm>
          <a:prstGeom prst="wedgeRoundRectCallout">
            <a:avLst>
              <a:gd name="adj1" fmla="val -20038"/>
              <a:gd name="adj2" fmla="val -6848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正方体的棱长总和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=12(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  <p:bldP spid="16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11560" y="627534"/>
            <a:ext cx="835292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工程队修一条水渠，每天工作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天可以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完成。如果每小时的工作量不变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，每天工作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小时，多少天可以完成任务？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33068" y="2303792"/>
            <a:ext cx="5976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天可以完成任务。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79712" y="2835190"/>
            <a:ext cx="2408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94138" y="3420909"/>
            <a:ext cx="1162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3591" y="3986329"/>
            <a:ext cx="432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天可以完成任务。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5554103" y="1716593"/>
            <a:ext cx="3177249" cy="1013697"/>
          </a:xfrm>
          <a:prstGeom prst="wedgeRoundRectCallout">
            <a:avLst>
              <a:gd name="adj1" fmla="val 25140"/>
              <a:gd name="adj2" fmla="val 6335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修完水渠所需的总小时数不变，每天工作小时数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工作天数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总小时数。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535" y="2835190"/>
            <a:ext cx="1404248" cy="1881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9552" y="629620"/>
            <a:ext cx="813690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中国空间站在太空中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绕地球运行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周大约需要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，运行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周大约要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用多少时间？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366905" y="1907687"/>
            <a:ext cx="525534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解：设运行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周大约要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3029" y="2521299"/>
            <a:ext cx="2909888" cy="6093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9∶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∶15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76198" y="3130697"/>
            <a:ext cx="1271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=22.5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39552" y="3702412"/>
            <a:ext cx="576064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答：运行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周大约要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6508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912" y="1548251"/>
            <a:ext cx="3171626" cy="1897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90636" y="788251"/>
            <a:ext cx="813690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千克海水能晒制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千克盐，那么引入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千克海水到盐田，可以制成多少吨盐？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5"/>
          <p:cNvSpPr txBox="1">
            <a:spLocks noChangeArrowheads="1"/>
          </p:cNvSpPr>
          <p:nvPr/>
        </p:nvSpPr>
        <p:spPr bwMode="auto">
          <a:xfrm>
            <a:off x="1002638" y="1923678"/>
            <a:ext cx="403288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解：可以制成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3783" y="2377703"/>
            <a:ext cx="31572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15∶500=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∶24500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51583" y="2850909"/>
            <a:ext cx="10795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=735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08218" y="3931731"/>
            <a:ext cx="3734435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答：可以制成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13" y="10343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516" y="1968919"/>
            <a:ext cx="2400300" cy="1390650"/>
          </a:xfrm>
          <a:prstGeom prst="rect">
            <a:avLst/>
          </a:prstGeom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534277" y="3304934"/>
            <a:ext cx="28727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=0.735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1145</Words>
  <Application>WPS 演示</Application>
  <PresentationFormat>全屏显示(16:9)</PresentationFormat>
  <Paragraphs>136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幼圆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51</cp:revision>
  <dcterms:created xsi:type="dcterms:W3CDTF">2018-09-11T05:46:00Z</dcterms:created>
  <dcterms:modified xsi:type="dcterms:W3CDTF">2023-10-10T01:46:59Z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26CD1C43D4C7492C84043DDD55AEC993_12</vt:lpwstr>
  </property>
</Properties>
</file>