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7" r:id="rId15"/>
    <p:sldId id="289" r:id="rId16"/>
    <p:sldId id="290" r:id="rId17"/>
    <p:sldId id="29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545005"/>
            <a:ext cx="5454266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43608" y="1939211"/>
            <a:ext cx="709232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找规律解决实际问题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57084" y="1108834"/>
            <a:ext cx="6649177" cy="1731762"/>
            <a:chOff x="1586725" y="957631"/>
            <a:chExt cx="6649177" cy="1731762"/>
          </a:xfrm>
        </p:grpSpPr>
        <p:pic>
          <p:nvPicPr>
            <p:cNvPr id="8" name="图片 15371" descr="{E70E9BE6-249E-49EC-9354-CDEE69182FF5}副本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27"/>
            <a:stretch>
              <a:fillRect/>
            </a:stretch>
          </p:blipFill>
          <p:spPr bwMode="auto">
            <a:xfrm>
              <a:off x="1586725" y="957631"/>
              <a:ext cx="6649177" cy="1378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1"/>
            <p:cNvSpPr txBox="1"/>
            <p:nvPr/>
          </p:nvSpPr>
          <p:spPr>
            <a:xfrm>
              <a:off x="1646811" y="2320061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70361" y="2320061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32437" y="2294180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73584" y="2300877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372119" y="422548"/>
            <a:ext cx="8088313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每边的棋子数与图形的序号有什么关系？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89336" y="2973020"/>
          <a:ext cx="3624349" cy="1783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3862"/>
                <a:gridCol w="1820487"/>
              </a:tblGrid>
              <a:tr h="22234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679540" y="2931790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图形的序号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01511" y="2962399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每边的棋子数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712767" y="3275284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04233" y="3601704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00693" y="3278115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698011" y="4177350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98011" y="3898632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308379" y="3586098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15965" y="3905730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31185" y="4179725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90247" y="4485676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278650" y="4506674"/>
            <a:ext cx="1603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5378395" y="3290460"/>
            <a:ext cx="3135138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答：每边的棋子数与图形的序号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83242" y="1110148"/>
            <a:ext cx="6224502" cy="1478638"/>
            <a:chOff x="1586725" y="957631"/>
            <a:chExt cx="6649177" cy="1816037"/>
          </a:xfrm>
        </p:grpSpPr>
        <p:pic>
          <p:nvPicPr>
            <p:cNvPr id="8" name="图片 15371" descr="{E70E9BE6-249E-49EC-9354-CDEE69182FF5}副本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27"/>
            <a:stretch>
              <a:fillRect/>
            </a:stretch>
          </p:blipFill>
          <p:spPr bwMode="auto">
            <a:xfrm>
              <a:off x="1586725" y="957631"/>
              <a:ext cx="6649177" cy="1378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1"/>
            <p:cNvSpPr txBox="1"/>
            <p:nvPr/>
          </p:nvSpPr>
          <p:spPr>
            <a:xfrm>
              <a:off x="1646811" y="2320061"/>
              <a:ext cx="1015767" cy="45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970361" y="2320061"/>
              <a:ext cx="915136" cy="45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632437" y="2294179"/>
              <a:ext cx="876191" cy="45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73584" y="2300877"/>
              <a:ext cx="904904" cy="453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42236" y="3934492"/>
            <a:ext cx="1724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13933" y="2674856"/>
          <a:ext cx="3764560" cy="1783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3646"/>
                <a:gridCol w="1890914"/>
              </a:tblGrid>
              <a:tr h="22234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2234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65078" y="2659705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图形的序号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87049" y="2642675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每边的棋子数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41157" y="2955560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65279" y="3306472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61739" y="2958391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00610" y="3860001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5385" y="3578908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693917" y="3266374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01503" y="3586006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733051" y="3860001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75785" y="4165952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733350" y="4189402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-91803" y="483518"/>
            <a:ext cx="790416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幅图每边有多少个棋子？一共有多少个棋子？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4578492" y="2680297"/>
            <a:ext cx="6143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每行的棋子数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行数＝棋子总数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5221079" y="3058221"/>
            <a:ext cx="4357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＝棋子总数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398889" y="3451040"/>
            <a:ext cx="4357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＝棋子总数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19485" y="4488528"/>
          <a:ext cx="3759008" cy="33298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9504"/>
                <a:gridCol w="1879504"/>
              </a:tblGrid>
              <a:tr h="33298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1088198" y="4462859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en-US" altLang="zh-CN" b="1" i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56321" y="4437701"/>
            <a:ext cx="17084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4766027" y="3836885"/>
            <a:ext cx="4270469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答：第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幅图每边有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个棋子，一共有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个棋子。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38" grpId="0"/>
      <p:bldP spid="39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13"/>
          <p:cNvSpPr>
            <a:spLocks noChangeArrowheads="1"/>
          </p:cNvSpPr>
          <p:nvPr/>
        </p:nvSpPr>
        <p:spPr bwMode="auto">
          <a:xfrm>
            <a:off x="1043608" y="627534"/>
            <a:ext cx="841295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找一找规律，在括号里填上适当的数。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7" name="Rectangle 66"/>
          <p:cNvSpPr>
            <a:spLocks noChangeArrowheads="1"/>
          </p:cNvSpPr>
          <p:nvPr/>
        </p:nvSpPr>
        <p:spPr bwMode="auto">
          <a:xfrm>
            <a:off x="1237060" y="1468962"/>
            <a:ext cx="519885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，（ 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），（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）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Group 40"/>
          <p:cNvGrpSpPr/>
          <p:nvPr/>
        </p:nvGrpSpPr>
        <p:grpSpPr bwMode="auto">
          <a:xfrm>
            <a:off x="1315640" y="1900907"/>
            <a:ext cx="717947" cy="445294"/>
            <a:chOff x="1975" y="1848"/>
            <a:chExt cx="603" cy="374"/>
          </a:xfrm>
        </p:grpSpPr>
        <p:sp>
          <p:nvSpPr>
            <p:cNvPr id="29" name="Rectangle 41"/>
            <p:cNvSpPr>
              <a:spLocks noChangeArrowheads="1"/>
            </p:cNvSpPr>
            <p:nvPr/>
          </p:nvSpPr>
          <p:spPr bwMode="auto">
            <a:xfrm rot="16200000">
              <a:off x="2042" y="1781"/>
              <a:ext cx="305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endPara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42"/>
            <p:cNvSpPr txBox="1">
              <a:spLocks noChangeArrowheads="1"/>
            </p:cNvSpPr>
            <p:nvPr/>
          </p:nvSpPr>
          <p:spPr bwMode="auto">
            <a:xfrm>
              <a:off x="2093" y="1912"/>
              <a:ext cx="48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40"/>
          <p:cNvGrpSpPr/>
          <p:nvPr/>
        </p:nvGrpSpPr>
        <p:grpSpPr bwMode="auto">
          <a:xfrm>
            <a:off x="1783556" y="1910432"/>
            <a:ext cx="717947" cy="445294"/>
            <a:chOff x="1975" y="1848"/>
            <a:chExt cx="603" cy="374"/>
          </a:xfrm>
        </p:grpSpPr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 rot="16200000">
              <a:off x="2042" y="1781"/>
              <a:ext cx="305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endPara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42"/>
            <p:cNvSpPr txBox="1">
              <a:spLocks noChangeArrowheads="1"/>
            </p:cNvSpPr>
            <p:nvPr/>
          </p:nvSpPr>
          <p:spPr bwMode="auto">
            <a:xfrm>
              <a:off x="2093" y="1912"/>
              <a:ext cx="48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40"/>
          <p:cNvGrpSpPr/>
          <p:nvPr/>
        </p:nvGrpSpPr>
        <p:grpSpPr bwMode="auto">
          <a:xfrm>
            <a:off x="2270521" y="1900456"/>
            <a:ext cx="717947" cy="445294"/>
            <a:chOff x="1975" y="1848"/>
            <a:chExt cx="603" cy="374"/>
          </a:xfrm>
        </p:grpSpPr>
        <p:sp>
          <p:nvSpPr>
            <p:cNvPr id="38" name="Rectangle 41"/>
            <p:cNvSpPr>
              <a:spLocks noChangeArrowheads="1"/>
            </p:cNvSpPr>
            <p:nvPr/>
          </p:nvSpPr>
          <p:spPr bwMode="auto">
            <a:xfrm rot="16200000">
              <a:off x="2042" y="1781"/>
              <a:ext cx="305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endPara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42"/>
            <p:cNvSpPr txBox="1">
              <a:spLocks noChangeArrowheads="1"/>
            </p:cNvSpPr>
            <p:nvPr/>
          </p:nvSpPr>
          <p:spPr bwMode="auto">
            <a:xfrm>
              <a:off x="2093" y="1912"/>
              <a:ext cx="48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40"/>
          <p:cNvGrpSpPr/>
          <p:nvPr/>
        </p:nvGrpSpPr>
        <p:grpSpPr bwMode="auto">
          <a:xfrm>
            <a:off x="2774156" y="1898810"/>
            <a:ext cx="717947" cy="445294"/>
            <a:chOff x="1975" y="1848"/>
            <a:chExt cx="603" cy="374"/>
          </a:xfrm>
        </p:grpSpPr>
        <p:sp>
          <p:nvSpPr>
            <p:cNvPr id="52" name="Rectangle 41"/>
            <p:cNvSpPr>
              <a:spLocks noChangeArrowheads="1"/>
            </p:cNvSpPr>
            <p:nvPr/>
          </p:nvSpPr>
          <p:spPr bwMode="auto">
            <a:xfrm rot="16200000">
              <a:off x="2042" y="1781"/>
              <a:ext cx="305" cy="4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endPara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42"/>
            <p:cNvSpPr txBox="1">
              <a:spLocks noChangeArrowheads="1"/>
            </p:cNvSpPr>
            <p:nvPr/>
          </p:nvSpPr>
          <p:spPr bwMode="auto">
            <a:xfrm>
              <a:off x="2093" y="1912"/>
              <a:ext cx="485" cy="3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Text Box 29"/>
          <p:cNvSpPr txBox="1">
            <a:spLocks noChangeArrowheads="1"/>
          </p:cNvSpPr>
          <p:nvPr/>
        </p:nvSpPr>
        <p:spPr bwMode="auto">
          <a:xfrm>
            <a:off x="3616830" y="2001205"/>
            <a:ext cx="1273969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10=39</a:t>
            </a:r>
            <a:endParaRPr lang="en-US" altLang="zh-CN" sz="1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30"/>
          <p:cNvSpPr txBox="1">
            <a:spLocks noChangeArrowheads="1"/>
          </p:cNvSpPr>
          <p:nvPr/>
        </p:nvSpPr>
        <p:spPr bwMode="auto">
          <a:xfrm>
            <a:off x="3885010" y="1477296"/>
            <a:ext cx="533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1"/>
          <p:cNvSpPr txBox="1">
            <a:spLocks noChangeArrowheads="1"/>
          </p:cNvSpPr>
          <p:nvPr/>
        </p:nvSpPr>
        <p:spPr bwMode="auto">
          <a:xfrm>
            <a:off x="5080950" y="2002396"/>
            <a:ext cx="1273969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12=51</a:t>
            </a:r>
            <a:endParaRPr lang="en-US" altLang="zh-CN" sz="1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2"/>
          <p:cNvSpPr txBox="1">
            <a:spLocks noChangeArrowheads="1"/>
          </p:cNvSpPr>
          <p:nvPr/>
        </p:nvSpPr>
        <p:spPr bwMode="auto">
          <a:xfrm>
            <a:off x="5228036" y="1465380"/>
            <a:ext cx="533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23"/>
          <p:cNvSpPr>
            <a:spLocks noChangeArrowheads="1"/>
          </p:cNvSpPr>
          <p:nvPr/>
        </p:nvSpPr>
        <p:spPr bwMode="auto">
          <a:xfrm>
            <a:off x="1349978" y="2904367"/>
            <a:ext cx="729398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，（     ），（     ），（    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Oval 24"/>
          <p:cNvSpPr>
            <a:spLocks noChangeArrowheads="1"/>
          </p:cNvSpPr>
          <p:nvPr/>
        </p:nvSpPr>
        <p:spPr bwMode="auto">
          <a:xfrm>
            <a:off x="1724770" y="2910439"/>
            <a:ext cx="686990" cy="348853"/>
          </a:xfrm>
          <a:prstGeom prst="ellipse">
            <a:avLst/>
          </a:prstGeom>
          <a:noFill/>
          <a:ln w="19050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Line 25"/>
          <p:cNvSpPr>
            <a:spLocks noChangeShapeType="1"/>
          </p:cNvSpPr>
          <p:nvPr/>
        </p:nvSpPr>
        <p:spPr bwMode="auto">
          <a:xfrm>
            <a:off x="2483768" y="2878292"/>
            <a:ext cx="0" cy="511969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26"/>
          <p:cNvSpPr>
            <a:spLocks noChangeShapeType="1"/>
          </p:cNvSpPr>
          <p:nvPr/>
        </p:nvSpPr>
        <p:spPr bwMode="auto">
          <a:xfrm>
            <a:off x="3491880" y="2889008"/>
            <a:ext cx="0" cy="511969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Line 27"/>
          <p:cNvSpPr>
            <a:spLocks noChangeShapeType="1"/>
          </p:cNvSpPr>
          <p:nvPr/>
        </p:nvSpPr>
        <p:spPr bwMode="auto">
          <a:xfrm>
            <a:off x="4572000" y="2871267"/>
            <a:ext cx="0" cy="511969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Oval 28"/>
          <p:cNvSpPr>
            <a:spLocks noChangeArrowheads="1"/>
          </p:cNvSpPr>
          <p:nvPr/>
        </p:nvSpPr>
        <p:spPr bwMode="auto">
          <a:xfrm>
            <a:off x="2699792" y="2910439"/>
            <a:ext cx="686990" cy="348853"/>
          </a:xfrm>
          <a:prstGeom prst="ellipse">
            <a:avLst/>
          </a:prstGeom>
          <a:noFill/>
          <a:ln w="19050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Oval 29"/>
          <p:cNvSpPr>
            <a:spLocks noChangeArrowheads="1"/>
          </p:cNvSpPr>
          <p:nvPr/>
        </p:nvSpPr>
        <p:spPr bwMode="auto">
          <a:xfrm>
            <a:off x="3779912" y="2892759"/>
            <a:ext cx="686991" cy="348853"/>
          </a:xfrm>
          <a:prstGeom prst="ellipse">
            <a:avLst/>
          </a:prstGeom>
          <a:noFill/>
          <a:ln w="19050">
            <a:solidFill>
              <a:srgbClr val="FF00FF"/>
            </a:solidFill>
            <a:round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31"/>
          <p:cNvSpPr txBox="1">
            <a:spLocks noChangeArrowheads="1"/>
          </p:cNvSpPr>
          <p:nvPr/>
        </p:nvSpPr>
        <p:spPr bwMode="auto">
          <a:xfrm>
            <a:off x="2925175" y="3346208"/>
            <a:ext cx="804863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2=6</a:t>
            </a:r>
            <a:endParaRPr lang="en-US" altLang="zh-CN" sz="1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31"/>
          <p:cNvSpPr txBox="1">
            <a:spLocks noChangeArrowheads="1"/>
          </p:cNvSpPr>
          <p:nvPr/>
        </p:nvSpPr>
        <p:spPr bwMode="auto">
          <a:xfrm>
            <a:off x="4014597" y="3358114"/>
            <a:ext cx="109775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1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2=12</a:t>
            </a:r>
            <a:endParaRPr lang="en-US" altLang="zh-CN" sz="1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30"/>
          <p:cNvSpPr txBox="1">
            <a:spLocks noChangeArrowheads="1"/>
          </p:cNvSpPr>
          <p:nvPr/>
        </p:nvSpPr>
        <p:spPr bwMode="auto">
          <a:xfrm>
            <a:off x="5046712" y="2900785"/>
            <a:ext cx="533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30"/>
          <p:cNvSpPr txBox="1">
            <a:spLocks noChangeArrowheads="1"/>
          </p:cNvSpPr>
          <p:nvPr/>
        </p:nvSpPr>
        <p:spPr bwMode="auto">
          <a:xfrm>
            <a:off x="6270848" y="2884847"/>
            <a:ext cx="533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31"/>
          <p:cNvSpPr txBox="1">
            <a:spLocks noChangeArrowheads="1"/>
          </p:cNvSpPr>
          <p:nvPr/>
        </p:nvSpPr>
        <p:spPr bwMode="auto">
          <a:xfrm>
            <a:off x="6937362" y="3336342"/>
            <a:ext cx="1097756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2=24</a:t>
            </a:r>
            <a:endParaRPr lang="en-US" altLang="zh-CN" sz="1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30"/>
          <p:cNvSpPr txBox="1">
            <a:spLocks noChangeArrowheads="1"/>
          </p:cNvSpPr>
          <p:nvPr/>
        </p:nvSpPr>
        <p:spPr bwMode="auto">
          <a:xfrm>
            <a:off x="7566992" y="2892759"/>
            <a:ext cx="5334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en-US" altLang="zh-CN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5333" y="1453719"/>
            <a:ext cx="834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55333" y="2841064"/>
            <a:ext cx="834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13"/>
          <p:cNvSpPr>
            <a:spLocks noChangeArrowheads="1"/>
          </p:cNvSpPr>
          <p:nvPr/>
        </p:nvSpPr>
        <p:spPr bwMode="auto">
          <a:xfrm>
            <a:off x="821690" y="627380"/>
            <a:ext cx="7934325" cy="3107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某软件”等级是用户资料和身份的象征，按照其中积分划分不同的等级．当用户在10级以上，每个等级与对应的积分有一定的关系．现在知道第10级的积分是90，第11级的积分是160，第12级的积分是250，第13级的积分是360，第14级的积分是490…若某用户的积分达到1000，则他的等级是（　　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37" y="75948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547664" y="3211850"/>
            <a:ext cx="1169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47785" y="536942"/>
            <a:ext cx="6316503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8003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观察下面一组算式，再填出适当的数。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5" name="Rectangle 62"/>
          <p:cNvSpPr>
            <a:spLocks noChangeArrowheads="1"/>
          </p:cNvSpPr>
          <p:nvPr/>
        </p:nvSpPr>
        <p:spPr bwMode="auto">
          <a:xfrm>
            <a:off x="771525" y="1427560"/>
            <a:ext cx="209704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2=11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62"/>
          <p:cNvSpPr>
            <a:spLocks noChangeArrowheads="1"/>
          </p:cNvSpPr>
          <p:nvPr/>
        </p:nvSpPr>
        <p:spPr bwMode="auto">
          <a:xfrm>
            <a:off x="769144" y="1994297"/>
            <a:ext cx="22846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3=111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62"/>
          <p:cNvSpPr>
            <a:spLocks noChangeArrowheads="1"/>
          </p:cNvSpPr>
          <p:nvPr/>
        </p:nvSpPr>
        <p:spPr bwMode="auto">
          <a:xfrm>
            <a:off x="772716" y="2564606"/>
            <a:ext cx="25186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4=1111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34"/>
          <p:cNvSpPr>
            <a:spLocks noChangeArrowheads="1"/>
          </p:cNvSpPr>
          <p:nvPr/>
        </p:nvSpPr>
        <p:spPr bwMode="auto">
          <a:xfrm>
            <a:off x="2502099" y="1420416"/>
            <a:ext cx="341709" cy="3512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35"/>
          <p:cNvSpPr>
            <a:spLocks noChangeArrowheads="1"/>
          </p:cNvSpPr>
          <p:nvPr/>
        </p:nvSpPr>
        <p:spPr bwMode="auto">
          <a:xfrm>
            <a:off x="2627784" y="1980010"/>
            <a:ext cx="478631" cy="3512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2746773" y="2551510"/>
            <a:ext cx="558403" cy="3512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2190750" y="1373764"/>
            <a:ext cx="185379" cy="351234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38"/>
          <p:cNvSpPr>
            <a:spLocks noChangeArrowheads="1"/>
          </p:cNvSpPr>
          <p:nvPr/>
        </p:nvSpPr>
        <p:spPr bwMode="auto">
          <a:xfrm>
            <a:off x="2318272" y="1982391"/>
            <a:ext cx="160610" cy="351234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2451497" y="2553891"/>
            <a:ext cx="165497" cy="351234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41"/>
          <p:cNvSpPr>
            <a:spLocks noChangeArrowheads="1"/>
          </p:cNvSpPr>
          <p:nvPr/>
        </p:nvSpPr>
        <p:spPr bwMode="auto">
          <a:xfrm>
            <a:off x="1517145" y="1415654"/>
            <a:ext cx="134540" cy="351234"/>
          </a:xfrm>
          <a:prstGeom prst="rect">
            <a:avLst/>
          </a:prstGeom>
          <a:noFill/>
          <a:ln w="28575">
            <a:solidFill>
              <a:srgbClr val="FF0066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42"/>
          <p:cNvSpPr>
            <a:spLocks noChangeArrowheads="1"/>
          </p:cNvSpPr>
          <p:nvPr/>
        </p:nvSpPr>
        <p:spPr bwMode="auto">
          <a:xfrm>
            <a:off x="1518335" y="1977629"/>
            <a:ext cx="271463" cy="351234"/>
          </a:xfrm>
          <a:prstGeom prst="rect">
            <a:avLst/>
          </a:prstGeom>
          <a:noFill/>
          <a:ln w="28575">
            <a:solidFill>
              <a:srgbClr val="FF0066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1502569" y="2549129"/>
            <a:ext cx="409575" cy="351234"/>
          </a:xfrm>
          <a:prstGeom prst="rect">
            <a:avLst/>
          </a:prstGeom>
          <a:noFill/>
          <a:ln w="28575">
            <a:solidFill>
              <a:srgbClr val="FF0066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44"/>
          <p:cNvSpPr>
            <a:spLocks noChangeArrowheads="1"/>
          </p:cNvSpPr>
          <p:nvPr/>
        </p:nvSpPr>
        <p:spPr bwMode="auto">
          <a:xfrm>
            <a:off x="794147" y="3280172"/>
            <a:ext cx="333456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得数都是由数字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组成的；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45"/>
          <p:cNvSpPr>
            <a:spLocks noChangeArrowheads="1"/>
          </p:cNvSpPr>
          <p:nvPr/>
        </p:nvSpPr>
        <p:spPr bwMode="auto">
          <a:xfrm>
            <a:off x="3700668" y="3395776"/>
            <a:ext cx="483177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第二个加数是几，得数就由几个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46"/>
          <p:cNvSpPr>
            <a:spLocks noChangeArrowheads="1"/>
          </p:cNvSpPr>
          <p:nvPr/>
        </p:nvSpPr>
        <p:spPr bwMode="auto">
          <a:xfrm>
            <a:off x="806734" y="3865419"/>
            <a:ext cx="8057014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第一个加数是从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开始的自然数按照从小到大的顺序排列的，它的位数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比后面的加数少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62"/>
          <p:cNvSpPr>
            <a:spLocks noChangeArrowheads="1"/>
          </p:cNvSpPr>
          <p:nvPr/>
        </p:nvSpPr>
        <p:spPr bwMode="auto">
          <a:xfrm>
            <a:off x="3582591" y="1425179"/>
            <a:ext cx="380264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5=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      ）</a:t>
            </a:r>
            <a:endParaRPr lang="zh-CN" altLang="en-US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Rectangle 62"/>
          <p:cNvSpPr>
            <a:spLocks noChangeArrowheads="1"/>
          </p:cNvSpPr>
          <p:nvPr/>
        </p:nvSpPr>
        <p:spPr bwMode="auto">
          <a:xfrm>
            <a:off x="3582591" y="2013347"/>
            <a:ext cx="377699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＋（    ）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=111111</a:t>
            </a:r>
            <a:endParaRPr lang="en-US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Rectangle 62"/>
          <p:cNvSpPr>
            <a:spLocks noChangeArrowheads="1"/>
          </p:cNvSpPr>
          <p:nvPr/>
        </p:nvSpPr>
        <p:spPr bwMode="auto">
          <a:xfrm>
            <a:off x="3599736" y="2576721"/>
            <a:ext cx="485261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 （         ）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×9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＋（   ）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=11111111</a:t>
            </a:r>
            <a:endParaRPr lang="en-US" altLang="zh-CN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5894073" y="1392482"/>
            <a:ext cx="857927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11111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Rectangle 62"/>
          <p:cNvSpPr>
            <a:spLocks noChangeArrowheads="1"/>
          </p:cNvSpPr>
          <p:nvPr/>
        </p:nvSpPr>
        <p:spPr bwMode="auto">
          <a:xfrm>
            <a:off x="5793607" y="1977867"/>
            <a:ext cx="319318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Rectangle 62"/>
          <p:cNvSpPr>
            <a:spLocks noChangeArrowheads="1"/>
          </p:cNvSpPr>
          <p:nvPr/>
        </p:nvSpPr>
        <p:spPr bwMode="auto">
          <a:xfrm>
            <a:off x="4572000" y="2524321"/>
            <a:ext cx="1138453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1234567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Rectangle 62"/>
          <p:cNvSpPr>
            <a:spLocks noChangeArrowheads="1"/>
          </p:cNvSpPr>
          <p:nvPr/>
        </p:nvSpPr>
        <p:spPr bwMode="auto">
          <a:xfrm>
            <a:off x="6730823" y="2545317"/>
            <a:ext cx="319318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1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Rectangle 54"/>
          <p:cNvSpPr>
            <a:spLocks noChangeArrowheads="1"/>
          </p:cNvSpPr>
          <p:nvPr/>
        </p:nvSpPr>
        <p:spPr bwMode="auto">
          <a:xfrm>
            <a:off x="5345312" y="1408494"/>
            <a:ext cx="194430" cy="351235"/>
          </a:xfrm>
          <a:prstGeom prst="rect">
            <a:avLst/>
          </a:prstGeom>
          <a:noFill/>
          <a:ln w="28575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55"/>
          <p:cNvSpPr>
            <a:spLocks noChangeArrowheads="1"/>
          </p:cNvSpPr>
          <p:nvPr/>
        </p:nvSpPr>
        <p:spPr bwMode="auto">
          <a:xfrm>
            <a:off x="6588224" y="1994297"/>
            <a:ext cx="878681" cy="3512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56"/>
          <p:cNvSpPr>
            <a:spLocks noChangeArrowheads="1"/>
          </p:cNvSpPr>
          <p:nvPr/>
        </p:nvSpPr>
        <p:spPr bwMode="auto">
          <a:xfrm>
            <a:off x="7437065" y="2578273"/>
            <a:ext cx="1095375" cy="351234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24" y="82323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27" grpId="0" animBg="1"/>
      <p:bldP spid="28" grpId="0" animBg="1"/>
      <p:bldP spid="29" grpId="0"/>
      <p:bldP spid="30" grpId="0"/>
      <p:bldP spid="31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3"/>
          <p:cNvSpPr>
            <a:spLocks noChangeArrowheads="1"/>
          </p:cNvSpPr>
          <p:nvPr/>
        </p:nvSpPr>
        <p:spPr bwMode="auto">
          <a:xfrm>
            <a:off x="719567" y="464934"/>
            <a:ext cx="810090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28003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根据下表中的排列规律，在空格里填上适当的数。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21" name="Group 42"/>
          <p:cNvGraphicFramePr>
            <a:graphicFrameLocks noGrp="1"/>
          </p:cNvGraphicFramePr>
          <p:nvPr/>
        </p:nvGraphicFramePr>
        <p:xfrm>
          <a:off x="1504088" y="1560007"/>
          <a:ext cx="1272778" cy="1097757"/>
        </p:xfrm>
        <a:graphic>
          <a:graphicData uri="http://schemas.openxmlformats.org/drawingml/2006/table">
            <a:tbl>
              <a:tblPr/>
              <a:tblGrid>
                <a:gridCol w="636984"/>
                <a:gridCol w="635794"/>
              </a:tblGrid>
              <a:tr h="544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1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4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5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20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Group 43"/>
          <p:cNvGraphicFramePr>
            <a:graphicFrameLocks noGrp="1"/>
          </p:cNvGraphicFramePr>
          <p:nvPr/>
        </p:nvGraphicFramePr>
        <p:xfrm>
          <a:off x="3051901" y="1561197"/>
          <a:ext cx="1272778" cy="1097757"/>
        </p:xfrm>
        <a:graphic>
          <a:graphicData uri="http://schemas.openxmlformats.org/drawingml/2006/table">
            <a:tbl>
              <a:tblPr/>
              <a:tblGrid>
                <a:gridCol w="636984"/>
                <a:gridCol w="635794"/>
              </a:tblGrid>
              <a:tr h="544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2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5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3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7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35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Group 65"/>
          <p:cNvGraphicFramePr>
            <a:graphicFrameLocks noGrp="1"/>
          </p:cNvGraphicFramePr>
          <p:nvPr/>
        </p:nvGraphicFramePr>
        <p:xfrm>
          <a:off x="4615190" y="1560007"/>
          <a:ext cx="1272779" cy="1096566"/>
        </p:xfrm>
        <a:graphic>
          <a:graphicData uri="http://schemas.openxmlformats.org/drawingml/2006/table">
            <a:tbl>
              <a:tblPr/>
              <a:tblGrid>
                <a:gridCol w="636985"/>
                <a:gridCol w="635794"/>
              </a:tblGrid>
              <a:tr h="544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3</a:t>
                      </a:r>
                      <a:endParaRPr kumimoji="0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6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9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54</a:t>
                      </a: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1" name="Group 66"/>
          <p:cNvGraphicFramePr>
            <a:graphicFrameLocks noGrp="1"/>
          </p:cNvGraphicFramePr>
          <p:nvPr/>
        </p:nvGraphicFramePr>
        <p:xfrm>
          <a:off x="6210628" y="1552863"/>
          <a:ext cx="1272779" cy="1096566"/>
        </p:xfrm>
        <a:graphic>
          <a:graphicData uri="http://schemas.openxmlformats.org/drawingml/2006/table">
            <a:tbl>
              <a:tblPr/>
              <a:tblGrid>
                <a:gridCol w="636985"/>
                <a:gridCol w="635794"/>
              </a:tblGrid>
              <a:tr h="544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等线" panose="02010600030101010101" pitchFamily="2" charset="-122"/>
                        </a:rPr>
                        <a:t>4</a:t>
                      </a:r>
                      <a:endParaRPr kumimoji="0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等线" panose="02010600030101010101" pitchFamily="2" charset="-122"/>
                      </a:endParaRPr>
                    </a:p>
                  </a:txBody>
                  <a:tcPr marL="67500" marR="67500" marT="35100" marB="3510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32" name="Group 81"/>
          <p:cNvGrpSpPr/>
          <p:nvPr/>
        </p:nvGrpSpPr>
        <p:grpSpPr bwMode="auto">
          <a:xfrm>
            <a:off x="1891041" y="1163528"/>
            <a:ext cx="1239441" cy="3292079"/>
            <a:chOff x="1756" y="940"/>
            <a:chExt cx="1041" cy="2765"/>
          </a:xfrm>
        </p:grpSpPr>
        <p:sp>
          <p:nvSpPr>
            <p:cNvPr id="33" name="Arc 58"/>
            <p:cNvSpPr/>
            <p:nvPr/>
          </p:nvSpPr>
          <p:spPr bwMode="auto">
            <a:xfrm rot="-1583235">
              <a:off x="2202" y="940"/>
              <a:ext cx="595" cy="2765"/>
            </a:xfrm>
            <a:custGeom>
              <a:avLst/>
              <a:gdLst>
                <a:gd name="T0" fmla="*/ 0 w 10010"/>
                <a:gd name="T1" fmla="*/ 0 h 21599"/>
                <a:gd name="T2" fmla="*/ 0 w 10010"/>
                <a:gd name="T3" fmla="*/ 0 h 21599"/>
                <a:gd name="T4" fmla="*/ 0 w 10010"/>
                <a:gd name="T5" fmla="*/ 0 h 21599"/>
                <a:gd name="T6" fmla="*/ 0 60000 65536"/>
                <a:gd name="T7" fmla="*/ 0 60000 65536"/>
                <a:gd name="T8" fmla="*/ 0 60000 65536"/>
                <a:gd name="T9" fmla="*/ 0 w 10010"/>
                <a:gd name="T10" fmla="*/ 0 h 21599"/>
                <a:gd name="T11" fmla="*/ 10010 w 10010"/>
                <a:gd name="T12" fmla="*/ 21599 h 215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10" h="21599" fill="none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</a:path>
                <a:path w="10010" h="21599" stroke="0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  <a:lnTo>
                    <a:pt x="0" y="21599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83"/>
            <p:cNvSpPr txBox="1">
              <a:spLocks noChangeArrowheads="1"/>
            </p:cNvSpPr>
            <p:nvPr/>
          </p:nvSpPr>
          <p:spPr bwMode="auto">
            <a:xfrm>
              <a:off x="1756" y="959"/>
              <a:ext cx="586" cy="2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3</a:t>
              </a:r>
              <a:endPara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Group 84"/>
          <p:cNvGrpSpPr/>
          <p:nvPr/>
        </p:nvGrpSpPr>
        <p:grpSpPr bwMode="auto">
          <a:xfrm>
            <a:off x="3453141" y="1154003"/>
            <a:ext cx="1239441" cy="3292079"/>
            <a:chOff x="1756" y="940"/>
            <a:chExt cx="1041" cy="2765"/>
          </a:xfrm>
        </p:grpSpPr>
        <p:sp>
          <p:nvSpPr>
            <p:cNvPr id="36" name="Arc 58"/>
            <p:cNvSpPr/>
            <p:nvPr/>
          </p:nvSpPr>
          <p:spPr bwMode="auto">
            <a:xfrm rot="-1583235">
              <a:off x="2202" y="940"/>
              <a:ext cx="595" cy="2765"/>
            </a:xfrm>
            <a:custGeom>
              <a:avLst/>
              <a:gdLst>
                <a:gd name="T0" fmla="*/ 0 w 10010"/>
                <a:gd name="T1" fmla="*/ 0 h 21599"/>
                <a:gd name="T2" fmla="*/ 0 w 10010"/>
                <a:gd name="T3" fmla="*/ 0 h 21599"/>
                <a:gd name="T4" fmla="*/ 0 w 10010"/>
                <a:gd name="T5" fmla="*/ 0 h 21599"/>
                <a:gd name="T6" fmla="*/ 0 60000 65536"/>
                <a:gd name="T7" fmla="*/ 0 60000 65536"/>
                <a:gd name="T8" fmla="*/ 0 60000 65536"/>
                <a:gd name="T9" fmla="*/ 0 w 10010"/>
                <a:gd name="T10" fmla="*/ 0 h 21599"/>
                <a:gd name="T11" fmla="*/ 10010 w 10010"/>
                <a:gd name="T12" fmla="*/ 21599 h 215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10" h="21599" fill="none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</a:path>
                <a:path w="10010" h="21599" stroke="0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  <a:lnTo>
                    <a:pt x="0" y="21599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86"/>
            <p:cNvSpPr txBox="1">
              <a:spLocks noChangeArrowheads="1"/>
            </p:cNvSpPr>
            <p:nvPr/>
          </p:nvSpPr>
          <p:spPr bwMode="auto">
            <a:xfrm>
              <a:off x="1756" y="959"/>
              <a:ext cx="586" cy="2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3</a:t>
              </a:r>
              <a:endPara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Group 87"/>
          <p:cNvGrpSpPr/>
          <p:nvPr/>
        </p:nvGrpSpPr>
        <p:grpSpPr bwMode="auto">
          <a:xfrm>
            <a:off x="5024766" y="1154003"/>
            <a:ext cx="1239441" cy="3292079"/>
            <a:chOff x="1756" y="940"/>
            <a:chExt cx="1041" cy="2765"/>
          </a:xfrm>
        </p:grpSpPr>
        <p:sp>
          <p:nvSpPr>
            <p:cNvPr id="39" name="Arc 58"/>
            <p:cNvSpPr/>
            <p:nvPr/>
          </p:nvSpPr>
          <p:spPr bwMode="auto">
            <a:xfrm rot="-1583235">
              <a:off x="2202" y="940"/>
              <a:ext cx="595" cy="2765"/>
            </a:xfrm>
            <a:custGeom>
              <a:avLst/>
              <a:gdLst>
                <a:gd name="T0" fmla="*/ 0 w 10010"/>
                <a:gd name="T1" fmla="*/ 0 h 21599"/>
                <a:gd name="T2" fmla="*/ 0 w 10010"/>
                <a:gd name="T3" fmla="*/ 0 h 21599"/>
                <a:gd name="T4" fmla="*/ 0 w 10010"/>
                <a:gd name="T5" fmla="*/ 0 h 21599"/>
                <a:gd name="T6" fmla="*/ 0 60000 65536"/>
                <a:gd name="T7" fmla="*/ 0 60000 65536"/>
                <a:gd name="T8" fmla="*/ 0 60000 65536"/>
                <a:gd name="T9" fmla="*/ 0 w 10010"/>
                <a:gd name="T10" fmla="*/ 0 h 21599"/>
                <a:gd name="T11" fmla="*/ 10010 w 10010"/>
                <a:gd name="T12" fmla="*/ 21599 h 2159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10" h="21599" fill="none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</a:path>
                <a:path w="10010" h="21599" stroke="0" extrusionOk="0">
                  <a:moveTo>
                    <a:pt x="199" y="-1"/>
                  </a:moveTo>
                  <a:cubicBezTo>
                    <a:pt x="3617" y="31"/>
                    <a:pt x="6980" y="873"/>
                    <a:pt x="10009" y="2458"/>
                  </a:cubicBezTo>
                  <a:lnTo>
                    <a:pt x="0" y="21599"/>
                  </a:lnTo>
                  <a:close/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89"/>
            <p:cNvSpPr txBox="1">
              <a:spLocks noChangeArrowheads="1"/>
            </p:cNvSpPr>
            <p:nvPr/>
          </p:nvSpPr>
          <p:spPr bwMode="auto">
            <a:xfrm>
              <a:off x="1756" y="959"/>
              <a:ext cx="586" cy="2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3</a:t>
              </a:r>
              <a:endPara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 Box 90"/>
          <p:cNvSpPr txBox="1">
            <a:spLocks noChangeArrowheads="1"/>
          </p:cNvSpPr>
          <p:nvPr/>
        </p:nvSpPr>
        <p:spPr bwMode="auto">
          <a:xfrm>
            <a:off x="1736259" y="2716104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91"/>
          <p:cNvSpPr txBox="1">
            <a:spLocks noChangeArrowheads="1"/>
          </p:cNvSpPr>
          <p:nvPr/>
        </p:nvSpPr>
        <p:spPr bwMode="auto">
          <a:xfrm>
            <a:off x="3274547" y="2720866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2"/>
          <p:cNvSpPr txBox="1">
            <a:spLocks noChangeArrowheads="1"/>
          </p:cNvSpPr>
          <p:nvPr/>
        </p:nvSpPr>
        <p:spPr bwMode="auto">
          <a:xfrm>
            <a:off x="4877128" y="2718485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93"/>
          <p:cNvSpPr txBox="1">
            <a:spLocks noChangeArrowheads="1"/>
          </p:cNvSpPr>
          <p:nvPr/>
        </p:nvSpPr>
        <p:spPr bwMode="auto">
          <a:xfrm>
            <a:off x="6453516" y="1214726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94"/>
          <p:cNvSpPr txBox="1">
            <a:spLocks noChangeArrowheads="1"/>
          </p:cNvSpPr>
          <p:nvPr/>
        </p:nvSpPr>
        <p:spPr bwMode="auto">
          <a:xfrm>
            <a:off x="6470184" y="2713722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95"/>
          <p:cNvSpPr txBox="1">
            <a:spLocks noChangeArrowheads="1"/>
          </p:cNvSpPr>
          <p:nvPr/>
        </p:nvSpPr>
        <p:spPr bwMode="auto">
          <a:xfrm>
            <a:off x="6422559" y="2991138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96"/>
          <p:cNvSpPr txBox="1">
            <a:spLocks noChangeArrowheads="1"/>
          </p:cNvSpPr>
          <p:nvPr/>
        </p:nvSpPr>
        <p:spPr bwMode="auto">
          <a:xfrm>
            <a:off x="1741022" y="3013760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4×5=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97"/>
          <p:cNvSpPr txBox="1">
            <a:spLocks noChangeArrowheads="1"/>
          </p:cNvSpPr>
          <p:nvPr/>
        </p:nvSpPr>
        <p:spPr bwMode="auto">
          <a:xfrm>
            <a:off x="3279309" y="3018522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5×7=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98"/>
          <p:cNvSpPr txBox="1">
            <a:spLocks noChangeArrowheads="1"/>
          </p:cNvSpPr>
          <p:nvPr/>
        </p:nvSpPr>
        <p:spPr bwMode="auto">
          <a:xfrm>
            <a:off x="4881891" y="3016141"/>
            <a:ext cx="105727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6×9=</a:t>
            </a:r>
            <a:r>
              <a:rPr lang="en-US" altLang="zh-CN" sz="1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en-US" altLang="zh-CN" sz="1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99"/>
          <p:cNvSpPr>
            <a:spLocks noChangeArrowheads="1"/>
          </p:cNvSpPr>
          <p:nvPr/>
        </p:nvSpPr>
        <p:spPr bwMode="auto">
          <a:xfrm>
            <a:off x="616515" y="3449826"/>
            <a:ext cx="281519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上面两个数的差是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100"/>
          <p:cNvSpPr>
            <a:spLocks noChangeArrowheads="1"/>
          </p:cNvSpPr>
          <p:nvPr/>
        </p:nvSpPr>
        <p:spPr bwMode="auto">
          <a:xfrm>
            <a:off x="3131840" y="3435846"/>
            <a:ext cx="52902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，下面第一个数是上面两个数的和。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101"/>
          <p:cNvSpPr>
            <a:spLocks noChangeArrowheads="1"/>
          </p:cNvSpPr>
          <p:nvPr/>
        </p:nvSpPr>
        <p:spPr bwMode="auto">
          <a:xfrm>
            <a:off x="616515" y="3970342"/>
            <a:ext cx="76097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下面第二个数是上面第二个数与下面第一个数的乘积。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102"/>
          <p:cNvSpPr>
            <a:spLocks noChangeArrowheads="1"/>
          </p:cNvSpPr>
          <p:nvPr/>
        </p:nvSpPr>
        <p:spPr bwMode="auto">
          <a:xfrm>
            <a:off x="7008492" y="1583734"/>
            <a:ext cx="3145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103"/>
          <p:cNvSpPr>
            <a:spLocks noChangeArrowheads="1"/>
          </p:cNvSpPr>
          <p:nvPr/>
        </p:nvSpPr>
        <p:spPr bwMode="auto">
          <a:xfrm>
            <a:off x="6354694" y="2210088"/>
            <a:ext cx="44435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04"/>
          <p:cNvSpPr>
            <a:spLocks noChangeArrowheads="1"/>
          </p:cNvSpPr>
          <p:nvPr/>
        </p:nvSpPr>
        <p:spPr bwMode="auto">
          <a:xfrm>
            <a:off x="6952388" y="2210088"/>
            <a:ext cx="44435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827584" y="555526"/>
            <a:ext cx="6157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观察点阵中的规律，画出下一个图形。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Group 6"/>
          <p:cNvGrpSpPr/>
          <p:nvPr/>
        </p:nvGrpSpPr>
        <p:grpSpPr bwMode="auto">
          <a:xfrm>
            <a:off x="2152684" y="890234"/>
            <a:ext cx="5114925" cy="1394222"/>
            <a:chOff x="567" y="754"/>
            <a:chExt cx="4296" cy="1171"/>
          </a:xfrm>
        </p:grpSpPr>
        <p:sp>
          <p:nvSpPr>
            <p:cNvPr id="60" name="Oval 7"/>
            <p:cNvSpPr>
              <a:spLocks noChangeArrowheads="1"/>
            </p:cNvSpPr>
            <p:nvPr/>
          </p:nvSpPr>
          <p:spPr bwMode="auto">
            <a:xfrm>
              <a:off x="567" y="1797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grpSp>
          <p:nvGrpSpPr>
            <p:cNvPr id="61" name="Group 8"/>
            <p:cNvGrpSpPr/>
            <p:nvPr/>
          </p:nvGrpSpPr>
          <p:grpSpPr bwMode="auto">
            <a:xfrm>
              <a:off x="2290" y="1117"/>
              <a:ext cx="791" cy="793"/>
              <a:chOff x="2406" y="858"/>
              <a:chExt cx="791" cy="793"/>
            </a:xfrm>
          </p:grpSpPr>
          <p:sp>
            <p:nvSpPr>
              <p:cNvPr id="78" name="Oval 9"/>
              <p:cNvSpPr>
                <a:spLocks noChangeArrowheads="1"/>
              </p:cNvSpPr>
              <p:nvPr/>
            </p:nvSpPr>
            <p:spPr bwMode="auto">
              <a:xfrm>
                <a:off x="2744" y="1522"/>
                <a:ext cx="124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" name="Oval 10"/>
              <p:cNvSpPr>
                <a:spLocks noChangeArrowheads="1"/>
              </p:cNvSpPr>
              <p:nvPr/>
            </p:nvSpPr>
            <p:spPr bwMode="auto">
              <a:xfrm>
                <a:off x="3074" y="1522"/>
                <a:ext cx="123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" name="Oval 11"/>
              <p:cNvSpPr>
                <a:spLocks noChangeArrowheads="1"/>
              </p:cNvSpPr>
              <p:nvPr/>
            </p:nvSpPr>
            <p:spPr bwMode="auto">
              <a:xfrm>
                <a:off x="2744" y="1207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" name="Oval 12"/>
              <p:cNvSpPr>
                <a:spLocks noChangeArrowheads="1"/>
              </p:cNvSpPr>
              <p:nvPr/>
            </p:nvSpPr>
            <p:spPr bwMode="auto">
              <a:xfrm>
                <a:off x="3074" y="1207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" name="Oval 13"/>
              <p:cNvSpPr>
                <a:spLocks noChangeArrowheads="1"/>
              </p:cNvSpPr>
              <p:nvPr/>
            </p:nvSpPr>
            <p:spPr bwMode="auto">
              <a:xfrm>
                <a:off x="3074" y="858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3" name="Oval 14"/>
              <p:cNvSpPr>
                <a:spLocks noChangeArrowheads="1"/>
              </p:cNvSpPr>
              <p:nvPr/>
            </p:nvSpPr>
            <p:spPr bwMode="auto">
              <a:xfrm>
                <a:off x="2406" y="1522"/>
                <a:ext cx="124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2" name="Group 15"/>
            <p:cNvGrpSpPr/>
            <p:nvPr/>
          </p:nvGrpSpPr>
          <p:grpSpPr bwMode="auto">
            <a:xfrm rot="10800000">
              <a:off x="1247" y="1434"/>
              <a:ext cx="462" cy="477"/>
              <a:chOff x="2406" y="858"/>
              <a:chExt cx="462" cy="477"/>
            </a:xfrm>
          </p:grpSpPr>
          <p:sp>
            <p:nvSpPr>
              <p:cNvPr id="75" name="Oval 16"/>
              <p:cNvSpPr>
                <a:spLocks noChangeArrowheads="1"/>
              </p:cNvSpPr>
              <p:nvPr/>
            </p:nvSpPr>
            <p:spPr bwMode="auto">
              <a:xfrm>
                <a:off x="2744" y="858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6" name="Oval 17"/>
              <p:cNvSpPr>
                <a:spLocks noChangeArrowheads="1"/>
              </p:cNvSpPr>
              <p:nvPr/>
            </p:nvSpPr>
            <p:spPr bwMode="auto">
              <a:xfrm>
                <a:off x="2406" y="858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" name="Oval 18"/>
              <p:cNvSpPr>
                <a:spLocks noChangeArrowheads="1"/>
              </p:cNvSpPr>
              <p:nvPr/>
            </p:nvSpPr>
            <p:spPr bwMode="auto">
              <a:xfrm>
                <a:off x="2406" y="1207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63" name="Group 19"/>
            <p:cNvGrpSpPr/>
            <p:nvPr/>
          </p:nvGrpSpPr>
          <p:grpSpPr bwMode="auto">
            <a:xfrm>
              <a:off x="3742" y="754"/>
              <a:ext cx="1121" cy="1145"/>
              <a:chOff x="3301" y="722"/>
              <a:chExt cx="1121" cy="1145"/>
            </a:xfrm>
          </p:grpSpPr>
          <p:sp>
            <p:nvSpPr>
              <p:cNvPr id="64" name="Oval 20"/>
              <p:cNvSpPr>
                <a:spLocks noChangeArrowheads="1"/>
              </p:cNvSpPr>
              <p:nvPr/>
            </p:nvSpPr>
            <p:spPr bwMode="auto">
              <a:xfrm>
                <a:off x="3639" y="1739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" name="Oval 21"/>
              <p:cNvSpPr>
                <a:spLocks noChangeArrowheads="1"/>
              </p:cNvSpPr>
              <p:nvPr/>
            </p:nvSpPr>
            <p:spPr bwMode="auto">
              <a:xfrm>
                <a:off x="3969" y="1739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6" name="Oval 22"/>
              <p:cNvSpPr>
                <a:spLocks noChangeArrowheads="1"/>
              </p:cNvSpPr>
              <p:nvPr/>
            </p:nvSpPr>
            <p:spPr bwMode="auto">
              <a:xfrm>
                <a:off x="4299" y="1739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7" name="Oval 23"/>
              <p:cNvSpPr>
                <a:spLocks noChangeArrowheads="1"/>
              </p:cNvSpPr>
              <p:nvPr/>
            </p:nvSpPr>
            <p:spPr bwMode="auto">
              <a:xfrm>
                <a:off x="3639" y="1386"/>
                <a:ext cx="124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8" name="Oval 24"/>
              <p:cNvSpPr>
                <a:spLocks noChangeArrowheads="1"/>
              </p:cNvSpPr>
              <p:nvPr/>
            </p:nvSpPr>
            <p:spPr bwMode="auto">
              <a:xfrm>
                <a:off x="3969" y="1386"/>
                <a:ext cx="123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9" name="Oval 25"/>
              <p:cNvSpPr>
                <a:spLocks noChangeArrowheads="1"/>
              </p:cNvSpPr>
              <p:nvPr/>
            </p:nvSpPr>
            <p:spPr bwMode="auto">
              <a:xfrm>
                <a:off x="3969" y="1071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0" name="Oval 26"/>
              <p:cNvSpPr>
                <a:spLocks noChangeArrowheads="1"/>
              </p:cNvSpPr>
              <p:nvPr/>
            </p:nvSpPr>
            <p:spPr bwMode="auto">
              <a:xfrm>
                <a:off x="4299" y="1386"/>
                <a:ext cx="123" cy="129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" name="Oval 27"/>
              <p:cNvSpPr>
                <a:spLocks noChangeArrowheads="1"/>
              </p:cNvSpPr>
              <p:nvPr/>
            </p:nvSpPr>
            <p:spPr bwMode="auto">
              <a:xfrm>
                <a:off x="4299" y="1071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" name="Oval 28"/>
              <p:cNvSpPr>
                <a:spLocks noChangeArrowheads="1"/>
              </p:cNvSpPr>
              <p:nvPr/>
            </p:nvSpPr>
            <p:spPr bwMode="auto">
              <a:xfrm>
                <a:off x="4299" y="722"/>
                <a:ext cx="123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3" name="Oval 29"/>
              <p:cNvSpPr>
                <a:spLocks noChangeArrowheads="1"/>
              </p:cNvSpPr>
              <p:nvPr/>
            </p:nvSpPr>
            <p:spPr bwMode="auto">
              <a:xfrm>
                <a:off x="3301" y="1739"/>
                <a:ext cx="124" cy="128"/>
              </a:xfrm>
              <a:prstGeom prst="ellipse">
                <a:avLst/>
              </a:prstGeom>
              <a:solidFill>
                <a:srgbClr val="2616F2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70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84" name="Text Box 30"/>
          <p:cNvSpPr txBox="1">
            <a:spLocks noChangeArrowheads="1"/>
          </p:cNvSpPr>
          <p:nvPr/>
        </p:nvSpPr>
        <p:spPr bwMode="auto">
          <a:xfrm>
            <a:off x="2096537" y="2295338"/>
            <a:ext cx="431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 Box 31"/>
          <p:cNvSpPr txBox="1">
            <a:spLocks noChangeArrowheads="1"/>
          </p:cNvSpPr>
          <p:nvPr/>
        </p:nvSpPr>
        <p:spPr bwMode="auto">
          <a:xfrm>
            <a:off x="3122856" y="2295338"/>
            <a:ext cx="431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32"/>
          <p:cNvSpPr txBox="1">
            <a:spLocks noChangeArrowheads="1"/>
          </p:cNvSpPr>
          <p:nvPr/>
        </p:nvSpPr>
        <p:spPr bwMode="auto">
          <a:xfrm>
            <a:off x="4581371" y="2295338"/>
            <a:ext cx="4310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 Box 33"/>
          <p:cNvSpPr txBox="1">
            <a:spLocks noChangeArrowheads="1"/>
          </p:cNvSpPr>
          <p:nvPr/>
        </p:nvSpPr>
        <p:spPr bwMode="auto">
          <a:xfrm>
            <a:off x="6469702" y="2295338"/>
            <a:ext cx="647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 Box 34"/>
          <p:cNvSpPr txBox="1">
            <a:spLocks noChangeArrowheads="1"/>
          </p:cNvSpPr>
          <p:nvPr/>
        </p:nvSpPr>
        <p:spPr bwMode="auto">
          <a:xfrm>
            <a:off x="6321063" y="3688495"/>
            <a:ext cx="7560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0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0" name="Group 35"/>
          <p:cNvGrpSpPr/>
          <p:nvPr/>
        </p:nvGrpSpPr>
        <p:grpSpPr bwMode="auto">
          <a:xfrm>
            <a:off x="4160078" y="2972930"/>
            <a:ext cx="1728788" cy="1739503"/>
            <a:chOff x="294" y="780"/>
            <a:chExt cx="1452" cy="1461"/>
          </a:xfrm>
        </p:grpSpPr>
        <p:sp>
          <p:nvSpPr>
            <p:cNvPr id="91" name="Oval 36"/>
            <p:cNvSpPr>
              <a:spLocks noChangeArrowheads="1"/>
            </p:cNvSpPr>
            <p:nvPr/>
          </p:nvSpPr>
          <p:spPr bwMode="auto">
            <a:xfrm>
              <a:off x="632" y="2113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2" name="Oval 37"/>
            <p:cNvSpPr>
              <a:spLocks noChangeArrowheads="1"/>
            </p:cNvSpPr>
            <p:nvPr/>
          </p:nvSpPr>
          <p:spPr bwMode="auto">
            <a:xfrm>
              <a:off x="962" y="2113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5" name="Oval 38"/>
            <p:cNvSpPr>
              <a:spLocks noChangeArrowheads="1"/>
            </p:cNvSpPr>
            <p:nvPr/>
          </p:nvSpPr>
          <p:spPr bwMode="auto">
            <a:xfrm>
              <a:off x="632" y="1797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6" name="Oval 39"/>
            <p:cNvSpPr>
              <a:spLocks noChangeArrowheads="1"/>
            </p:cNvSpPr>
            <p:nvPr/>
          </p:nvSpPr>
          <p:spPr bwMode="auto">
            <a:xfrm>
              <a:off x="962" y="1797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7" name="Oval 40"/>
            <p:cNvSpPr>
              <a:spLocks noChangeArrowheads="1"/>
            </p:cNvSpPr>
            <p:nvPr/>
          </p:nvSpPr>
          <p:spPr bwMode="auto">
            <a:xfrm>
              <a:off x="1292" y="2113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8" name="Oval 41"/>
            <p:cNvSpPr>
              <a:spLocks noChangeArrowheads="1"/>
            </p:cNvSpPr>
            <p:nvPr/>
          </p:nvSpPr>
          <p:spPr bwMode="auto">
            <a:xfrm>
              <a:off x="1622" y="2113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99" name="Oval 42"/>
            <p:cNvSpPr>
              <a:spLocks noChangeArrowheads="1"/>
            </p:cNvSpPr>
            <p:nvPr/>
          </p:nvSpPr>
          <p:spPr bwMode="auto">
            <a:xfrm>
              <a:off x="1292" y="1797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0" name="Oval 43"/>
            <p:cNvSpPr>
              <a:spLocks noChangeArrowheads="1"/>
            </p:cNvSpPr>
            <p:nvPr/>
          </p:nvSpPr>
          <p:spPr bwMode="auto">
            <a:xfrm>
              <a:off x="1622" y="1797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1" name="Oval 44"/>
            <p:cNvSpPr>
              <a:spLocks noChangeArrowheads="1"/>
            </p:cNvSpPr>
            <p:nvPr/>
          </p:nvSpPr>
          <p:spPr bwMode="auto">
            <a:xfrm>
              <a:off x="962" y="1444"/>
              <a:ext cx="123" cy="129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2" name="Oval 45"/>
            <p:cNvSpPr>
              <a:spLocks noChangeArrowheads="1"/>
            </p:cNvSpPr>
            <p:nvPr/>
          </p:nvSpPr>
          <p:spPr bwMode="auto">
            <a:xfrm>
              <a:off x="1292" y="1444"/>
              <a:ext cx="123" cy="129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3" name="Oval 46"/>
            <p:cNvSpPr>
              <a:spLocks noChangeArrowheads="1"/>
            </p:cNvSpPr>
            <p:nvPr/>
          </p:nvSpPr>
          <p:spPr bwMode="auto">
            <a:xfrm>
              <a:off x="1622" y="1444"/>
              <a:ext cx="124" cy="129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4" name="Oval 47"/>
            <p:cNvSpPr>
              <a:spLocks noChangeArrowheads="1"/>
            </p:cNvSpPr>
            <p:nvPr/>
          </p:nvSpPr>
          <p:spPr bwMode="auto">
            <a:xfrm>
              <a:off x="1292" y="1129"/>
              <a:ext cx="123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5" name="Oval 48"/>
            <p:cNvSpPr>
              <a:spLocks noChangeArrowheads="1"/>
            </p:cNvSpPr>
            <p:nvPr/>
          </p:nvSpPr>
          <p:spPr bwMode="auto">
            <a:xfrm>
              <a:off x="1622" y="1129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6" name="Oval 49"/>
            <p:cNvSpPr>
              <a:spLocks noChangeArrowheads="1"/>
            </p:cNvSpPr>
            <p:nvPr/>
          </p:nvSpPr>
          <p:spPr bwMode="auto">
            <a:xfrm>
              <a:off x="1622" y="780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  <p:sp>
          <p:nvSpPr>
            <p:cNvPr id="107" name="Oval 50"/>
            <p:cNvSpPr>
              <a:spLocks noChangeArrowheads="1"/>
            </p:cNvSpPr>
            <p:nvPr/>
          </p:nvSpPr>
          <p:spPr bwMode="auto">
            <a:xfrm>
              <a:off x="294" y="2113"/>
              <a:ext cx="124" cy="128"/>
            </a:xfrm>
            <a:prstGeom prst="ellipse">
              <a:avLst/>
            </a:prstGeom>
            <a:solidFill>
              <a:srgbClr val="2616F2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7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465402" y="2766865"/>
            <a:ext cx="3170925" cy="964395"/>
            <a:chOff x="3390296" y="241323"/>
            <a:chExt cx="3170925" cy="964395"/>
          </a:xfrm>
        </p:grpSpPr>
        <p:sp>
          <p:nvSpPr>
            <p:cNvPr id="116" name="圆角矩形标注 115"/>
            <p:cNvSpPr/>
            <p:nvPr/>
          </p:nvSpPr>
          <p:spPr>
            <a:xfrm>
              <a:off x="3390296" y="241323"/>
              <a:ext cx="3170925" cy="964395"/>
            </a:xfrm>
            <a:prstGeom prst="wedgeRoundRectCallout">
              <a:avLst>
                <a:gd name="adj1" fmla="val -54123"/>
                <a:gd name="adj2" fmla="val 90729"/>
                <a:gd name="adj3" fmla="val 16667"/>
              </a:avLst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3524124" y="253076"/>
              <a:ext cx="30016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后一个图比前一个图下方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多一行圆点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，个数比前一个图中最后一行的圆点数</a:t>
              </a: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9" name="图片 10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20" y="3470994"/>
            <a:ext cx="822381" cy="1178530"/>
          </a:xfrm>
          <a:prstGeom prst="rect">
            <a:avLst/>
          </a:prstGeom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87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 txBox="1">
            <a:spLocks noChangeArrowheads="1"/>
          </p:cNvSpPr>
          <p:nvPr/>
        </p:nvSpPr>
        <p:spPr>
          <a:xfrm>
            <a:off x="251520" y="712307"/>
            <a:ext cx="7884368" cy="49129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每两个点连成一条线段，一共可以连成多少条线段呢？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445898" y="1557312"/>
            <a:ext cx="3964781" cy="2814638"/>
            <a:chOff x="4594530" y="1866638"/>
            <a:chExt cx="5286375" cy="3752850"/>
          </a:xfrm>
        </p:grpSpPr>
        <p:sp>
          <p:nvSpPr>
            <p:cNvPr id="28" name="任意多边形 27"/>
            <p:cNvSpPr/>
            <p:nvPr/>
          </p:nvSpPr>
          <p:spPr>
            <a:xfrm>
              <a:off x="4594530" y="1866638"/>
              <a:ext cx="5286375" cy="3752850"/>
            </a:xfrm>
            <a:custGeom>
              <a:avLst/>
              <a:gdLst>
                <a:gd name="connsiteX0" fmla="*/ 9525 w 5286375"/>
                <a:gd name="connsiteY0" fmla="*/ 3733800 h 3752850"/>
                <a:gd name="connsiteX1" fmla="*/ 0 w 5286375"/>
                <a:gd name="connsiteY1" fmla="*/ 0 h 3752850"/>
                <a:gd name="connsiteX2" fmla="*/ 5286375 w 5286375"/>
                <a:gd name="connsiteY2" fmla="*/ 28575 h 3752850"/>
                <a:gd name="connsiteX3" fmla="*/ 5276850 w 5286375"/>
                <a:gd name="connsiteY3" fmla="*/ 3105150 h 3752850"/>
                <a:gd name="connsiteX4" fmla="*/ 4419600 w 5286375"/>
                <a:gd name="connsiteY4" fmla="*/ 3752850 h 3752850"/>
                <a:gd name="connsiteX5" fmla="*/ 9525 w 5286375"/>
                <a:gd name="connsiteY5" fmla="*/ 3733800 h 375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86375" h="3752850">
                  <a:moveTo>
                    <a:pt x="9525" y="3733800"/>
                  </a:moveTo>
                  <a:lnTo>
                    <a:pt x="0" y="0"/>
                  </a:lnTo>
                  <a:lnTo>
                    <a:pt x="5286375" y="28575"/>
                  </a:lnTo>
                  <a:lnTo>
                    <a:pt x="5276850" y="3105150"/>
                  </a:lnTo>
                  <a:lnTo>
                    <a:pt x="4419600" y="3752850"/>
                  </a:lnTo>
                  <a:lnTo>
                    <a:pt x="9525" y="3733800"/>
                  </a:lnTo>
                  <a:close/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5742293" y="2496876"/>
              <a:ext cx="180975" cy="1793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622018" y="2496876"/>
              <a:ext cx="180975" cy="1793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9018893" y="3306501"/>
              <a:ext cx="179387" cy="1793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587093" y="4278051"/>
              <a:ext cx="179387" cy="18097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723493" y="3809738"/>
              <a:ext cx="179387" cy="18097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6174093" y="3774813"/>
              <a:ext cx="180975" cy="1793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605893" y="4638413"/>
              <a:ext cx="180975" cy="1793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923268" y="2576251"/>
              <a:ext cx="2698750" cy="26987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5094593" y="3125526"/>
              <a:ext cx="179387" cy="18097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221672" y="2089522"/>
            <a:ext cx="1766152" cy="471488"/>
            <a:chOff x="1305422" y="2660914"/>
            <a:chExt cx="2235217" cy="628651"/>
          </a:xfrm>
        </p:grpSpPr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>
              <a:off x="1305422" y="2660915"/>
              <a:ext cx="2235217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找规律。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云形标注 26"/>
            <p:cNvSpPr/>
            <p:nvPr/>
          </p:nvSpPr>
          <p:spPr>
            <a:xfrm>
              <a:off x="1487487" y="2660914"/>
              <a:ext cx="1870888" cy="628651"/>
            </a:xfrm>
            <a:prstGeom prst="cloudCallout">
              <a:avLst/>
            </a:prstGeom>
            <a:noFill/>
            <a:ln w="22225">
              <a:solidFill>
                <a:srgbClr val="00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3095" y="2637209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835696" y="1787724"/>
          <a:ext cx="5210175" cy="222885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990260"/>
                <a:gridCol w="3219915"/>
              </a:tblGrid>
              <a:tr h="7429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/>
                </a:tc>
              </a:tr>
              <a:tr h="7429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增加条数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/>
                </a:tc>
              </a:tr>
              <a:tr h="7429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i="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20" name="Line 3"/>
          <p:cNvSpPr>
            <a:spLocks noChangeShapeType="1"/>
          </p:cNvSpPr>
          <p:nvPr/>
        </p:nvSpPr>
        <p:spPr bwMode="auto">
          <a:xfrm>
            <a:off x="3623760" y="1126926"/>
            <a:ext cx="1350169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407067" y="1213842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865582" y="1159073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515413" y="1059061"/>
            <a:ext cx="13454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919161" y="1059061"/>
            <a:ext cx="13573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4"/>
          <p:cNvGrpSpPr/>
          <p:nvPr/>
        </p:nvGrpSpPr>
        <p:grpSpPr bwMode="auto">
          <a:xfrm>
            <a:off x="4258618" y="1927027"/>
            <a:ext cx="2106215" cy="394273"/>
            <a:chOff x="2493294" y="1268931"/>
            <a:chExt cx="2807816" cy="525614"/>
          </a:xfrm>
        </p:grpSpPr>
        <p:sp>
          <p:nvSpPr>
            <p:cNvPr id="28" name="Line 3"/>
            <p:cNvSpPr>
              <a:spLocks noChangeShapeType="1"/>
            </p:cNvSpPr>
            <p:nvPr/>
          </p:nvSpPr>
          <p:spPr bwMode="auto">
            <a:xfrm>
              <a:off x="3068638" y="1565275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5"/>
            <p:cNvSpPr txBox="1">
              <a:spLocks noChangeArrowheads="1"/>
            </p:cNvSpPr>
            <p:nvPr/>
          </p:nvSpPr>
          <p:spPr bwMode="auto">
            <a:xfrm>
              <a:off x="2493294" y="1268931"/>
              <a:ext cx="503237" cy="492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 Box 8"/>
            <p:cNvSpPr txBox="1">
              <a:spLocks noChangeArrowheads="1"/>
            </p:cNvSpPr>
            <p:nvPr/>
          </p:nvSpPr>
          <p:spPr bwMode="auto">
            <a:xfrm>
              <a:off x="4940746" y="1302180"/>
              <a:ext cx="360364" cy="492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2923434" y="1473686"/>
              <a:ext cx="180945" cy="18094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796370" y="1473686"/>
              <a:ext cx="179358" cy="18094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246618" y="3407892"/>
            <a:ext cx="84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82341" y="1880666"/>
          <a:ext cx="5979318" cy="245790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993106"/>
                <a:gridCol w="1993106"/>
                <a:gridCol w="1993106"/>
              </a:tblGrid>
              <a:tr h="119488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</a:tr>
              <a:tr h="5941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增加条数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</a:tr>
              <a:tr h="64579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6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</a:tr>
            </a:tbl>
          </a:graphicData>
        </a:graphic>
      </p:graphicFrame>
      <p:sp>
        <p:nvSpPr>
          <p:cNvPr id="8" name="Line 9"/>
          <p:cNvSpPr>
            <a:spLocks noChangeShapeType="1"/>
          </p:cNvSpPr>
          <p:nvPr/>
        </p:nvSpPr>
        <p:spPr bwMode="auto">
          <a:xfrm>
            <a:off x="3438526" y="854610"/>
            <a:ext cx="350044" cy="82629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 flipV="1">
            <a:off x="3786189" y="864135"/>
            <a:ext cx="973931" cy="8096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3429001" y="835560"/>
            <a:ext cx="1350169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117057" y="834370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748213" y="834370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344467" y="767695"/>
            <a:ext cx="13573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49404" y="767695"/>
            <a:ext cx="13454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18322" y="1601133"/>
            <a:ext cx="134541" cy="13573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808810" y="1540410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31"/>
          <p:cNvGrpSpPr/>
          <p:nvPr/>
        </p:nvGrpSpPr>
        <p:grpSpPr bwMode="auto">
          <a:xfrm>
            <a:off x="3739754" y="2256904"/>
            <a:ext cx="1706166" cy="453268"/>
            <a:chOff x="2702026" y="1474118"/>
            <a:chExt cx="2274563" cy="603438"/>
          </a:xfrm>
        </p:grpSpPr>
        <p:sp>
          <p:nvSpPr>
            <p:cNvPr id="18" name="Line 3"/>
            <p:cNvSpPr>
              <a:spLocks noChangeShapeType="1"/>
            </p:cNvSpPr>
            <p:nvPr/>
          </p:nvSpPr>
          <p:spPr bwMode="auto">
            <a:xfrm>
              <a:off x="3068638" y="1565275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702026" y="1585862"/>
              <a:ext cx="503237" cy="491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4616226" y="1556962"/>
              <a:ext cx="360363" cy="491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924244" y="1474118"/>
              <a:ext cx="179362" cy="1807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795640" y="1474118"/>
              <a:ext cx="180949" cy="1807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6"/>
          <p:cNvGrpSpPr/>
          <p:nvPr/>
        </p:nvGrpSpPr>
        <p:grpSpPr bwMode="auto">
          <a:xfrm>
            <a:off x="5635228" y="1909241"/>
            <a:ext cx="1901429" cy="1142111"/>
            <a:chOff x="2950643" y="632743"/>
            <a:chExt cx="2535716" cy="1523056"/>
          </a:xfrm>
        </p:grpSpPr>
        <p:sp>
          <p:nvSpPr>
            <p:cNvPr id="24" name="Line 9"/>
            <p:cNvSpPr>
              <a:spLocks noChangeShapeType="1"/>
            </p:cNvSpPr>
            <p:nvPr/>
          </p:nvSpPr>
          <p:spPr bwMode="auto">
            <a:xfrm>
              <a:off x="3379788" y="749300"/>
              <a:ext cx="466725" cy="11017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10"/>
            <p:cNvSpPr>
              <a:spLocks noChangeShapeType="1"/>
            </p:cNvSpPr>
            <p:nvPr/>
          </p:nvSpPr>
          <p:spPr bwMode="auto">
            <a:xfrm flipV="1">
              <a:off x="3843338" y="762000"/>
              <a:ext cx="1298575" cy="10795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>
              <a:off x="3367088" y="723900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2950643" y="722743"/>
              <a:ext cx="503237" cy="4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5125996" y="722743"/>
              <a:ext cx="360363" cy="4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5500" y="632743"/>
              <a:ext cx="179422" cy="17941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127516" y="632743"/>
              <a:ext cx="179421" cy="17941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3752482" y="1745758"/>
              <a:ext cx="179421" cy="17941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8"/>
            <p:cNvSpPr txBox="1">
              <a:spLocks noChangeArrowheads="1"/>
            </p:cNvSpPr>
            <p:nvPr/>
          </p:nvSpPr>
          <p:spPr bwMode="auto">
            <a:xfrm>
              <a:off x="3874265" y="1663278"/>
              <a:ext cx="360363" cy="492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385615" y="3216641"/>
            <a:ext cx="847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393601" y="3815679"/>
            <a:ext cx="8478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8"/>
          <p:cNvSpPr>
            <a:spLocks noChangeShapeType="1"/>
          </p:cNvSpPr>
          <p:nvPr/>
        </p:nvSpPr>
        <p:spPr bwMode="auto">
          <a:xfrm>
            <a:off x="3872792" y="1621002"/>
            <a:ext cx="552450" cy="1666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19"/>
          <p:cNvSpPr>
            <a:spLocks noChangeShapeType="1"/>
          </p:cNvSpPr>
          <p:nvPr/>
        </p:nvSpPr>
        <p:spPr bwMode="auto">
          <a:xfrm>
            <a:off x="3557276" y="793517"/>
            <a:ext cx="867966" cy="7917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 flipH="1">
            <a:off x="4466913" y="763752"/>
            <a:ext cx="490538" cy="87391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738901" y="1835379"/>
          <a:ext cx="6107907" cy="259199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392939"/>
                <a:gridCol w="1586005"/>
                <a:gridCol w="1566174"/>
                <a:gridCol w="1562789"/>
              </a:tblGrid>
              <a:tr h="1133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/>
                </a:tc>
              </a:tr>
              <a:tr h="8762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增加条数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</a:tr>
              <a:tr h="58185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总条数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0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grpSp>
        <p:nvGrpSpPr>
          <p:cNvPr id="11" name="组合 27"/>
          <p:cNvGrpSpPr/>
          <p:nvPr/>
        </p:nvGrpSpPr>
        <p:grpSpPr bwMode="auto">
          <a:xfrm>
            <a:off x="4697604" y="1983016"/>
            <a:ext cx="1521619" cy="987397"/>
            <a:chOff x="2950643" y="632743"/>
            <a:chExt cx="2535716" cy="1646343"/>
          </a:xfrm>
        </p:grpSpPr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3379788" y="749300"/>
              <a:ext cx="466725" cy="11017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 flipV="1">
              <a:off x="3843338" y="762000"/>
              <a:ext cx="1298575" cy="10795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3367088" y="723900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2950643" y="722742"/>
              <a:ext cx="503237" cy="615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5125996" y="722742"/>
              <a:ext cx="360363" cy="615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54214" y="632743"/>
              <a:ext cx="180556" cy="1806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127231" y="632743"/>
              <a:ext cx="180556" cy="1806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752231" y="1744453"/>
              <a:ext cx="180555" cy="1806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3874265" y="1663278"/>
              <a:ext cx="360363" cy="615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3552513" y="792327"/>
            <a:ext cx="350044" cy="8262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Line 10"/>
          <p:cNvSpPr>
            <a:spLocks noChangeShapeType="1"/>
          </p:cNvSpPr>
          <p:nvPr/>
        </p:nvSpPr>
        <p:spPr bwMode="auto">
          <a:xfrm flipV="1">
            <a:off x="3900176" y="801851"/>
            <a:ext cx="973931" cy="809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3542988" y="773276"/>
            <a:ext cx="1350169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231044" y="773276"/>
            <a:ext cx="3774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4862201" y="773276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459644" y="705410"/>
            <a:ext cx="134541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863392" y="705410"/>
            <a:ext cx="134540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32311" y="1540039"/>
            <a:ext cx="134540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3546560" y="1444789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400238" y="1553135"/>
            <a:ext cx="134541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576451" y="1441217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kumimoji="0" lang="en-US" altLang="zh-CN" sz="1800" i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2" name="组合 5"/>
          <p:cNvGrpSpPr/>
          <p:nvPr/>
        </p:nvGrpSpPr>
        <p:grpSpPr bwMode="auto">
          <a:xfrm>
            <a:off x="6251370" y="1959204"/>
            <a:ext cx="1521619" cy="960171"/>
            <a:chOff x="5293543" y="656876"/>
            <a:chExt cx="2535716" cy="1601758"/>
          </a:xfrm>
        </p:grpSpPr>
        <p:sp>
          <p:nvSpPr>
            <p:cNvPr id="33" name="Line 18"/>
            <p:cNvSpPr>
              <a:spLocks noChangeShapeType="1"/>
            </p:cNvSpPr>
            <p:nvPr/>
          </p:nvSpPr>
          <p:spPr bwMode="auto">
            <a:xfrm>
              <a:off x="6149215" y="1877812"/>
              <a:ext cx="736341" cy="2274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9"/>
            <p:cNvSpPr>
              <a:spLocks noChangeShapeType="1"/>
            </p:cNvSpPr>
            <p:nvPr/>
          </p:nvSpPr>
          <p:spPr bwMode="auto">
            <a:xfrm>
              <a:off x="5728965" y="775247"/>
              <a:ext cx="1156591" cy="105489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20"/>
            <p:cNvSpPr>
              <a:spLocks noChangeShapeType="1"/>
            </p:cNvSpPr>
            <p:nvPr/>
          </p:nvSpPr>
          <p:spPr bwMode="auto">
            <a:xfrm flipH="1">
              <a:off x="6942065" y="735356"/>
              <a:ext cx="652876" cy="116520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9"/>
            <p:cNvSpPr>
              <a:spLocks noChangeShapeType="1"/>
            </p:cNvSpPr>
            <p:nvPr/>
          </p:nvSpPr>
          <p:spPr bwMode="auto">
            <a:xfrm>
              <a:off x="5722688" y="773433"/>
              <a:ext cx="466725" cy="1101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10"/>
            <p:cNvSpPr>
              <a:spLocks noChangeShapeType="1"/>
            </p:cNvSpPr>
            <p:nvPr/>
          </p:nvSpPr>
          <p:spPr bwMode="auto">
            <a:xfrm flipV="1">
              <a:off x="6186238" y="786133"/>
              <a:ext cx="1298575" cy="10795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4"/>
            <p:cNvSpPr>
              <a:spLocks noChangeShapeType="1"/>
            </p:cNvSpPr>
            <p:nvPr/>
          </p:nvSpPr>
          <p:spPr bwMode="auto">
            <a:xfrm>
              <a:off x="5709988" y="748033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5293543" y="746875"/>
              <a:ext cx="503237" cy="616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7468896" y="746875"/>
              <a:ext cx="360363" cy="616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5597115" y="656876"/>
              <a:ext cx="180555" cy="1807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7470132" y="656876"/>
              <a:ext cx="180555" cy="1807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6095131" y="1769149"/>
              <a:ext cx="180556" cy="1807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8"/>
            <p:cNvSpPr txBox="1">
              <a:spLocks noChangeArrowheads="1"/>
            </p:cNvSpPr>
            <p:nvPr/>
          </p:nvSpPr>
          <p:spPr bwMode="auto">
            <a:xfrm>
              <a:off x="5714451" y="1642514"/>
              <a:ext cx="360363" cy="616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851084" y="1787026"/>
              <a:ext cx="180555" cy="1787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8"/>
            <p:cNvSpPr txBox="1">
              <a:spLocks noChangeArrowheads="1"/>
            </p:cNvSpPr>
            <p:nvPr/>
          </p:nvSpPr>
          <p:spPr bwMode="auto">
            <a:xfrm>
              <a:off x="7088321" y="1638619"/>
              <a:ext cx="360363" cy="616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组合 63"/>
          <p:cNvGrpSpPr/>
          <p:nvPr/>
        </p:nvGrpSpPr>
        <p:grpSpPr bwMode="auto">
          <a:xfrm>
            <a:off x="3152173" y="2243764"/>
            <a:ext cx="1364456" cy="436314"/>
            <a:chOff x="2702026" y="1474118"/>
            <a:chExt cx="2274563" cy="727900"/>
          </a:xfrm>
        </p:grpSpPr>
        <p:sp>
          <p:nvSpPr>
            <p:cNvPr id="49" name="Line 3"/>
            <p:cNvSpPr>
              <a:spLocks noChangeShapeType="1"/>
            </p:cNvSpPr>
            <p:nvPr/>
          </p:nvSpPr>
          <p:spPr bwMode="auto">
            <a:xfrm>
              <a:off x="3068638" y="1565275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5"/>
            <p:cNvSpPr txBox="1">
              <a:spLocks noChangeArrowheads="1"/>
            </p:cNvSpPr>
            <p:nvPr/>
          </p:nvSpPr>
          <p:spPr bwMode="auto">
            <a:xfrm>
              <a:off x="2702026" y="1585864"/>
              <a:ext cx="503237" cy="61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4616226" y="1556964"/>
              <a:ext cx="360363" cy="616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2924322" y="1474118"/>
              <a:ext cx="180615" cy="1807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795973" y="1474118"/>
              <a:ext cx="180616" cy="180754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6876256" y="3210530"/>
            <a:ext cx="84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876256" y="3867894"/>
            <a:ext cx="84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23"/>
          <p:cNvSpPr>
            <a:spLocks noChangeShapeType="1"/>
          </p:cNvSpPr>
          <p:nvPr/>
        </p:nvSpPr>
        <p:spPr bwMode="auto">
          <a:xfrm flipV="1">
            <a:off x="3785477" y="646270"/>
            <a:ext cx="245269" cy="37028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 flipV="1">
            <a:off x="3785477" y="668891"/>
            <a:ext cx="1612106" cy="34766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3761664" y="1037985"/>
            <a:ext cx="1177529" cy="4512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Line 26"/>
          <p:cNvSpPr>
            <a:spLocks noChangeShapeType="1"/>
          </p:cNvSpPr>
          <p:nvPr/>
        </p:nvSpPr>
        <p:spPr bwMode="auto">
          <a:xfrm>
            <a:off x="3785476" y="1048701"/>
            <a:ext cx="661988" cy="44053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4387933" y="1503520"/>
            <a:ext cx="551260" cy="1666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4072418" y="677226"/>
            <a:ext cx="866775" cy="7905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 flipH="1">
            <a:off x="4982055" y="646270"/>
            <a:ext cx="489347" cy="873919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4067655" y="674845"/>
            <a:ext cx="350044" cy="82629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10"/>
          <p:cNvSpPr>
            <a:spLocks noChangeShapeType="1"/>
          </p:cNvSpPr>
          <p:nvPr/>
        </p:nvSpPr>
        <p:spPr bwMode="auto">
          <a:xfrm flipV="1">
            <a:off x="4415318" y="684370"/>
            <a:ext cx="973931" cy="809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4058130" y="655795"/>
            <a:ext cx="1350169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664033" y="416479"/>
            <a:ext cx="3774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5377342" y="655795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973596" y="587929"/>
            <a:ext cx="135731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78533" y="587929"/>
            <a:ext cx="134541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347452" y="1422558"/>
            <a:ext cx="13454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061702" y="1327307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14190" y="1435654"/>
            <a:ext cx="135731" cy="134541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5091592" y="1323735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717612" y="948689"/>
            <a:ext cx="135731" cy="1345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529492" y="1021316"/>
            <a:ext cx="2702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endParaRPr kumimoji="0" lang="en-US" altLang="zh-CN" sz="1800" i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1663221" y="1797483"/>
          <a:ext cx="6150769" cy="2301476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965579"/>
                <a:gridCol w="1080120"/>
                <a:gridCol w="1188132"/>
                <a:gridCol w="1188132"/>
                <a:gridCol w="1728806"/>
              </a:tblGrid>
              <a:tr h="107269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点数</a:t>
                      </a:r>
                      <a:endParaRPr lang="zh-CN" altLang="en-US" sz="20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增加</a:t>
                      </a:r>
                      <a:br>
                        <a:rPr lang="en-US" altLang="zh-CN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</a:br>
                      <a:r>
                        <a:rPr lang="zh-CN" altLang="en-US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条数</a:t>
                      </a:r>
                      <a:endParaRPr lang="zh-CN" altLang="en-US" sz="20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</a:tr>
              <a:tr h="542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总条数</a:t>
                      </a:r>
                      <a:endParaRPr lang="zh-CN" altLang="en-US" sz="20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4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89" marB="34289" anchor="ctr"/>
                </a:tc>
              </a:tr>
            </a:tbl>
          </a:graphicData>
        </a:graphic>
      </p:graphicFrame>
      <p:grpSp>
        <p:nvGrpSpPr>
          <p:cNvPr id="28" name="组合 79"/>
          <p:cNvGrpSpPr/>
          <p:nvPr/>
        </p:nvGrpSpPr>
        <p:grpSpPr bwMode="auto">
          <a:xfrm>
            <a:off x="4857667" y="1852808"/>
            <a:ext cx="1184672" cy="894944"/>
            <a:chOff x="5046615" y="393465"/>
            <a:chExt cx="2993390" cy="2260281"/>
          </a:xfrm>
        </p:grpSpPr>
        <p:sp>
          <p:nvSpPr>
            <p:cNvPr id="29" name="Line 18"/>
            <p:cNvSpPr>
              <a:spLocks noChangeShapeType="1"/>
            </p:cNvSpPr>
            <p:nvPr/>
          </p:nvSpPr>
          <p:spPr bwMode="auto">
            <a:xfrm>
              <a:off x="6149215" y="1877812"/>
              <a:ext cx="736341" cy="2274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9"/>
            <p:cNvSpPr>
              <a:spLocks noChangeShapeType="1"/>
            </p:cNvSpPr>
            <p:nvPr/>
          </p:nvSpPr>
          <p:spPr bwMode="auto">
            <a:xfrm>
              <a:off x="5728965" y="775247"/>
              <a:ext cx="1156591" cy="105489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20"/>
            <p:cNvSpPr>
              <a:spLocks noChangeShapeType="1"/>
            </p:cNvSpPr>
            <p:nvPr/>
          </p:nvSpPr>
          <p:spPr bwMode="auto">
            <a:xfrm flipH="1">
              <a:off x="6942065" y="735356"/>
              <a:ext cx="652876" cy="116520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9"/>
            <p:cNvSpPr>
              <a:spLocks noChangeShapeType="1"/>
            </p:cNvSpPr>
            <p:nvPr/>
          </p:nvSpPr>
          <p:spPr bwMode="auto">
            <a:xfrm>
              <a:off x="5722688" y="773433"/>
              <a:ext cx="466725" cy="1101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Line 10"/>
            <p:cNvSpPr>
              <a:spLocks noChangeShapeType="1"/>
            </p:cNvSpPr>
            <p:nvPr/>
          </p:nvSpPr>
          <p:spPr bwMode="auto">
            <a:xfrm flipV="1">
              <a:off x="6186238" y="786133"/>
              <a:ext cx="1298575" cy="10795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5709988" y="748033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5046615" y="629928"/>
              <a:ext cx="801667" cy="9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Text Box 8"/>
            <p:cNvSpPr txBox="1">
              <a:spLocks noChangeArrowheads="1"/>
            </p:cNvSpPr>
            <p:nvPr/>
          </p:nvSpPr>
          <p:spPr bwMode="auto">
            <a:xfrm>
              <a:off x="7468895" y="393465"/>
              <a:ext cx="571110" cy="9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597157" y="658086"/>
              <a:ext cx="180506" cy="17741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7471412" y="658086"/>
              <a:ext cx="177497" cy="17741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6096557" y="1770697"/>
              <a:ext cx="177499" cy="17741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8"/>
            <p:cNvSpPr txBox="1">
              <a:spLocks noChangeArrowheads="1"/>
            </p:cNvSpPr>
            <p:nvPr/>
          </p:nvSpPr>
          <p:spPr bwMode="auto">
            <a:xfrm>
              <a:off x="5455752" y="1720957"/>
              <a:ext cx="802936" cy="9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851675" y="1785731"/>
              <a:ext cx="180506" cy="18042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8"/>
            <p:cNvSpPr txBox="1">
              <a:spLocks noChangeArrowheads="1"/>
            </p:cNvSpPr>
            <p:nvPr/>
          </p:nvSpPr>
          <p:spPr bwMode="auto">
            <a:xfrm>
              <a:off x="6841453" y="1638622"/>
              <a:ext cx="659984" cy="932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94"/>
          <p:cNvGrpSpPr/>
          <p:nvPr/>
        </p:nvGrpSpPr>
        <p:grpSpPr bwMode="auto">
          <a:xfrm>
            <a:off x="3662281" y="2014733"/>
            <a:ext cx="1067990" cy="847881"/>
            <a:chOff x="2641790" y="550607"/>
            <a:chExt cx="2695496" cy="2139452"/>
          </a:xfrm>
        </p:grpSpPr>
        <p:sp>
          <p:nvSpPr>
            <p:cNvPr id="44" name="Line 9"/>
            <p:cNvSpPr>
              <a:spLocks noChangeShapeType="1"/>
            </p:cNvSpPr>
            <p:nvPr/>
          </p:nvSpPr>
          <p:spPr bwMode="auto">
            <a:xfrm>
              <a:off x="3379788" y="749300"/>
              <a:ext cx="466725" cy="11017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10"/>
            <p:cNvSpPr>
              <a:spLocks noChangeShapeType="1"/>
            </p:cNvSpPr>
            <p:nvPr/>
          </p:nvSpPr>
          <p:spPr bwMode="auto">
            <a:xfrm flipV="1">
              <a:off x="3843338" y="762000"/>
              <a:ext cx="1298575" cy="10795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3367088" y="723900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5"/>
            <p:cNvSpPr txBox="1">
              <a:spLocks noChangeArrowheads="1"/>
            </p:cNvSpPr>
            <p:nvPr/>
          </p:nvSpPr>
          <p:spPr bwMode="auto">
            <a:xfrm>
              <a:off x="2641790" y="550607"/>
              <a:ext cx="662508" cy="1048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2100" b="1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2100" b="1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8"/>
            <p:cNvSpPr txBox="1">
              <a:spLocks noChangeArrowheads="1"/>
            </p:cNvSpPr>
            <p:nvPr/>
          </p:nvSpPr>
          <p:spPr bwMode="auto">
            <a:xfrm>
              <a:off x="4804464" y="686986"/>
              <a:ext cx="532822" cy="1048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2100" b="1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2100" b="1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254813" y="631722"/>
              <a:ext cx="180301" cy="1802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5126935" y="631722"/>
              <a:ext cx="180301" cy="1802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3753645" y="1746317"/>
              <a:ext cx="177295" cy="18025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8"/>
            <p:cNvSpPr txBox="1">
              <a:spLocks noChangeArrowheads="1"/>
            </p:cNvSpPr>
            <p:nvPr/>
          </p:nvSpPr>
          <p:spPr bwMode="auto">
            <a:xfrm>
              <a:off x="3465130" y="1641636"/>
              <a:ext cx="793818" cy="1048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2100" b="1" i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2100" b="1" i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4" name="组合 1"/>
          <p:cNvGrpSpPr/>
          <p:nvPr/>
        </p:nvGrpSpPr>
        <p:grpSpPr bwMode="auto">
          <a:xfrm>
            <a:off x="6193549" y="1744461"/>
            <a:ext cx="1464469" cy="1095727"/>
            <a:chOff x="5056538" y="129387"/>
            <a:chExt cx="2958683" cy="2212517"/>
          </a:xfrm>
        </p:grpSpPr>
        <p:sp>
          <p:nvSpPr>
            <p:cNvPr id="55" name="Line 23"/>
            <p:cNvSpPr>
              <a:spLocks noChangeShapeType="1"/>
            </p:cNvSpPr>
            <p:nvPr/>
          </p:nvSpPr>
          <p:spPr bwMode="auto">
            <a:xfrm flipV="1">
              <a:off x="5532333" y="688978"/>
              <a:ext cx="327240" cy="49260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24"/>
            <p:cNvSpPr>
              <a:spLocks noChangeShapeType="1"/>
            </p:cNvSpPr>
            <p:nvPr/>
          </p:nvSpPr>
          <p:spPr bwMode="auto">
            <a:xfrm flipV="1">
              <a:off x="5532333" y="718209"/>
              <a:ext cx="2148966" cy="46336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25"/>
            <p:cNvSpPr>
              <a:spLocks noChangeShapeType="1"/>
            </p:cNvSpPr>
            <p:nvPr/>
          </p:nvSpPr>
          <p:spPr bwMode="auto">
            <a:xfrm>
              <a:off x="5500816" y="1210184"/>
              <a:ext cx="1570702" cy="6027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26"/>
            <p:cNvSpPr>
              <a:spLocks noChangeShapeType="1"/>
            </p:cNvSpPr>
            <p:nvPr/>
          </p:nvSpPr>
          <p:spPr bwMode="auto">
            <a:xfrm>
              <a:off x="5532333" y="1224373"/>
              <a:ext cx="882162" cy="5885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Line 18"/>
            <p:cNvSpPr>
              <a:spLocks noChangeShapeType="1"/>
            </p:cNvSpPr>
            <p:nvPr/>
          </p:nvSpPr>
          <p:spPr bwMode="auto">
            <a:xfrm>
              <a:off x="6335177" y="1831435"/>
              <a:ext cx="736341" cy="227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Line 19"/>
            <p:cNvSpPr>
              <a:spLocks noChangeShapeType="1"/>
            </p:cNvSpPr>
            <p:nvPr/>
          </p:nvSpPr>
          <p:spPr bwMode="auto">
            <a:xfrm>
              <a:off x="5914927" y="728870"/>
              <a:ext cx="1156591" cy="10548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20"/>
            <p:cNvSpPr>
              <a:spLocks noChangeShapeType="1"/>
            </p:cNvSpPr>
            <p:nvPr/>
          </p:nvSpPr>
          <p:spPr bwMode="auto">
            <a:xfrm flipH="1">
              <a:off x="7128027" y="688979"/>
              <a:ext cx="652876" cy="11652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9"/>
            <p:cNvSpPr>
              <a:spLocks noChangeShapeType="1"/>
            </p:cNvSpPr>
            <p:nvPr/>
          </p:nvSpPr>
          <p:spPr bwMode="auto">
            <a:xfrm>
              <a:off x="5908650" y="727056"/>
              <a:ext cx="466725" cy="11017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Line 10"/>
            <p:cNvSpPr>
              <a:spLocks noChangeShapeType="1"/>
            </p:cNvSpPr>
            <p:nvPr/>
          </p:nvSpPr>
          <p:spPr bwMode="auto">
            <a:xfrm flipV="1">
              <a:off x="6372200" y="739756"/>
              <a:ext cx="1298575" cy="10795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14"/>
            <p:cNvSpPr>
              <a:spLocks noChangeShapeType="1"/>
            </p:cNvSpPr>
            <p:nvPr/>
          </p:nvSpPr>
          <p:spPr bwMode="auto">
            <a:xfrm>
              <a:off x="5895950" y="701656"/>
              <a:ext cx="1800225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Text Box 5"/>
            <p:cNvSpPr txBox="1">
              <a:spLocks noChangeArrowheads="1"/>
            </p:cNvSpPr>
            <p:nvPr/>
          </p:nvSpPr>
          <p:spPr bwMode="auto">
            <a:xfrm>
              <a:off x="5207918" y="129387"/>
              <a:ext cx="503235" cy="74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6" name="Text Box 8"/>
            <p:cNvSpPr txBox="1">
              <a:spLocks noChangeArrowheads="1"/>
            </p:cNvSpPr>
            <p:nvPr/>
          </p:nvSpPr>
          <p:spPr bwMode="auto">
            <a:xfrm>
              <a:off x="7654858" y="456697"/>
              <a:ext cx="360363" cy="74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782979" y="610215"/>
              <a:ext cx="180407" cy="1803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7656811" y="610215"/>
              <a:ext cx="180408" cy="1803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6280903" y="1723331"/>
              <a:ext cx="180408" cy="18031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Text Box 8"/>
            <p:cNvSpPr txBox="1">
              <a:spLocks noChangeArrowheads="1"/>
            </p:cNvSpPr>
            <p:nvPr/>
          </p:nvSpPr>
          <p:spPr bwMode="auto">
            <a:xfrm>
              <a:off x="5678101" y="1596140"/>
              <a:ext cx="360363" cy="74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7038615" y="1740159"/>
              <a:ext cx="180407" cy="1803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 Box 8"/>
            <p:cNvSpPr txBox="1">
              <a:spLocks noChangeArrowheads="1"/>
            </p:cNvSpPr>
            <p:nvPr/>
          </p:nvSpPr>
          <p:spPr bwMode="auto">
            <a:xfrm>
              <a:off x="7096438" y="1592243"/>
              <a:ext cx="360363" cy="74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5441407" y="1091042"/>
              <a:ext cx="180407" cy="180311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 Box 8"/>
            <p:cNvSpPr txBox="1">
              <a:spLocks noChangeArrowheads="1"/>
            </p:cNvSpPr>
            <p:nvPr/>
          </p:nvSpPr>
          <p:spPr bwMode="auto">
            <a:xfrm>
              <a:off x="5056538" y="1111315"/>
              <a:ext cx="360363" cy="745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E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6" name="组合 104"/>
          <p:cNvGrpSpPr/>
          <p:nvPr/>
        </p:nvGrpSpPr>
        <p:grpSpPr bwMode="auto">
          <a:xfrm>
            <a:off x="2672863" y="2109250"/>
            <a:ext cx="900113" cy="413498"/>
            <a:chOff x="2702027" y="1474116"/>
            <a:chExt cx="2274565" cy="1046197"/>
          </a:xfrm>
        </p:grpSpPr>
        <p:sp>
          <p:nvSpPr>
            <p:cNvPr id="77" name="Line 3"/>
            <p:cNvSpPr>
              <a:spLocks noChangeShapeType="1"/>
            </p:cNvSpPr>
            <p:nvPr/>
          </p:nvSpPr>
          <p:spPr bwMode="auto">
            <a:xfrm>
              <a:off x="3068639" y="1565272"/>
              <a:ext cx="180022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 Box 5"/>
            <p:cNvSpPr txBox="1">
              <a:spLocks noChangeArrowheads="1"/>
            </p:cNvSpPr>
            <p:nvPr/>
          </p:nvSpPr>
          <p:spPr bwMode="auto">
            <a:xfrm>
              <a:off x="2702027" y="1585861"/>
              <a:ext cx="503237" cy="934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Text Box 8"/>
            <p:cNvSpPr txBox="1">
              <a:spLocks noChangeArrowheads="1"/>
            </p:cNvSpPr>
            <p:nvPr/>
          </p:nvSpPr>
          <p:spPr bwMode="auto">
            <a:xfrm>
              <a:off x="4616230" y="1556962"/>
              <a:ext cx="360362" cy="934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50000"/>
                </a:spcBef>
                <a:spcAft>
                  <a:spcPts val="0"/>
                </a:spcAft>
              </a:pPr>
              <a:r>
                <a:rPr kumimoji="0" lang="en-US" altLang="zh-CN" sz="1800" i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kumimoji="0" lang="en-US" altLang="zh-CN" sz="1800" i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2924671" y="1474116"/>
              <a:ext cx="180521" cy="1807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796068" y="1474118"/>
              <a:ext cx="180521" cy="1807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6779296" y="2981723"/>
            <a:ext cx="84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694139" y="3550245"/>
            <a:ext cx="84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480057" y="819894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zh-CN" sz="135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83545" y="2571750"/>
            <a:ext cx="4368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个点共连：</a:t>
            </a:r>
            <a:r>
              <a:rPr kumimoji="0" lang="en-US" altLang="zh-CN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1+2=3</a:t>
            </a:r>
            <a:r>
              <a:rPr kumimoji="0" lang="zh-CN" altLang="en-US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kumimoji="0" lang="zh-CN" altLang="en-US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65684" y="2990756"/>
            <a:ext cx="4292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个点共连：</a:t>
            </a:r>
            <a:r>
              <a:rPr kumimoji="0" lang="en-US" altLang="zh-CN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1+2+3=6</a:t>
            </a:r>
            <a:r>
              <a:rPr kumimoji="0" lang="zh-CN" altLang="en-US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（条）</a:t>
            </a:r>
            <a:endParaRPr kumimoji="0" lang="zh-CN" altLang="en-US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20413" y="761554"/>
          <a:ext cx="6457950" cy="1620441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076325"/>
                <a:gridCol w="1076325"/>
                <a:gridCol w="1076325"/>
                <a:gridCol w="1076325"/>
                <a:gridCol w="1076325"/>
                <a:gridCol w="1076325"/>
              </a:tblGrid>
              <a:tr h="8642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点数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个点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个点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个点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个点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个点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b"/>
                </a:tc>
              </a:tr>
              <a:tr h="3781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增加条数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</a:tr>
              <a:tr h="37810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总条数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i="0" baseline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5" marB="34295" anchor="ctr"/>
                </a:tc>
              </a:tr>
            </a:tbl>
          </a:graphicData>
        </a:graphic>
      </p:graphicFrame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827584" y="3407012"/>
            <a:ext cx="48952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kumimoji="0"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个点共连：</a:t>
            </a:r>
            <a:r>
              <a:rPr kumimoji="0" lang="en-US" altLang="zh-CN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1+2+3+4=10</a:t>
            </a:r>
            <a:r>
              <a:rPr kumimoji="0" lang="zh-CN" altLang="en-US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（条）</a:t>
            </a:r>
            <a:endParaRPr kumimoji="0" lang="zh-CN" altLang="en-US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5"/>
          <p:cNvGrpSpPr/>
          <p:nvPr/>
        </p:nvGrpSpPr>
        <p:grpSpPr bwMode="auto">
          <a:xfrm>
            <a:off x="2739613" y="978247"/>
            <a:ext cx="673894" cy="80963"/>
            <a:chOff x="2924200" y="1433602"/>
            <a:chExt cx="2127890" cy="255682"/>
          </a:xfrm>
        </p:grpSpPr>
        <p:sp>
          <p:nvSpPr>
            <p:cNvPr id="13" name="Line 3"/>
            <p:cNvSpPr>
              <a:spLocks noChangeShapeType="1"/>
            </p:cNvSpPr>
            <p:nvPr/>
          </p:nvSpPr>
          <p:spPr bwMode="auto">
            <a:xfrm>
              <a:off x="3068638" y="1565275"/>
              <a:ext cx="18002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924200" y="1433602"/>
              <a:ext cx="255648" cy="25568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796442" y="1433602"/>
              <a:ext cx="255648" cy="25568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21"/>
          <p:cNvGrpSpPr/>
          <p:nvPr/>
        </p:nvGrpSpPr>
        <p:grpSpPr bwMode="auto">
          <a:xfrm>
            <a:off x="3838560" y="816323"/>
            <a:ext cx="666750" cy="440531"/>
            <a:chOff x="3232540" y="610193"/>
            <a:chExt cx="2105341" cy="1390702"/>
          </a:xfrm>
        </p:grpSpPr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3379788" y="749300"/>
              <a:ext cx="466725" cy="1101725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 flipV="1">
              <a:off x="3843338" y="762000"/>
              <a:ext cx="1298575" cy="107950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>
              <a:off x="3367088" y="723900"/>
              <a:ext cx="18002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232540" y="610193"/>
              <a:ext cx="255649" cy="25558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082232" y="610193"/>
              <a:ext cx="255649" cy="255588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706242" y="1745307"/>
              <a:ext cx="255649" cy="2555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31"/>
          <p:cNvGrpSpPr/>
          <p:nvPr/>
        </p:nvGrpSpPr>
        <p:grpSpPr bwMode="auto">
          <a:xfrm>
            <a:off x="4904169" y="816323"/>
            <a:ext cx="681038" cy="448865"/>
            <a:chOff x="5552890" y="602742"/>
            <a:chExt cx="2147581" cy="1416921"/>
          </a:xfrm>
        </p:grpSpPr>
        <p:sp>
          <p:nvSpPr>
            <p:cNvPr id="24" name="Line 18"/>
            <p:cNvSpPr>
              <a:spLocks noChangeShapeType="1"/>
            </p:cNvSpPr>
            <p:nvPr/>
          </p:nvSpPr>
          <p:spPr bwMode="auto">
            <a:xfrm>
              <a:off x="6149215" y="1877812"/>
              <a:ext cx="736341" cy="2274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19"/>
            <p:cNvSpPr>
              <a:spLocks noChangeShapeType="1"/>
            </p:cNvSpPr>
            <p:nvPr/>
          </p:nvSpPr>
          <p:spPr bwMode="auto">
            <a:xfrm>
              <a:off x="5728965" y="775247"/>
              <a:ext cx="1156591" cy="105489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20"/>
            <p:cNvSpPr>
              <a:spLocks noChangeShapeType="1"/>
            </p:cNvSpPr>
            <p:nvPr/>
          </p:nvSpPr>
          <p:spPr bwMode="auto">
            <a:xfrm flipH="1">
              <a:off x="6942065" y="735356"/>
              <a:ext cx="652876" cy="116520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9"/>
            <p:cNvSpPr>
              <a:spLocks noChangeShapeType="1"/>
            </p:cNvSpPr>
            <p:nvPr/>
          </p:nvSpPr>
          <p:spPr bwMode="auto">
            <a:xfrm>
              <a:off x="5722688" y="773433"/>
              <a:ext cx="466725" cy="1101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 flipV="1">
              <a:off x="6186238" y="786133"/>
              <a:ext cx="1298575" cy="1079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4"/>
            <p:cNvSpPr>
              <a:spLocks noChangeShapeType="1"/>
            </p:cNvSpPr>
            <p:nvPr/>
          </p:nvSpPr>
          <p:spPr bwMode="auto">
            <a:xfrm>
              <a:off x="5709988" y="748033"/>
              <a:ext cx="18002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552890" y="602742"/>
              <a:ext cx="255307" cy="25557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445164" y="625292"/>
              <a:ext cx="255307" cy="25557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071013" y="1745300"/>
              <a:ext cx="259063" cy="255572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829424" y="1764091"/>
              <a:ext cx="255307" cy="25557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46"/>
          <p:cNvGrpSpPr/>
          <p:nvPr/>
        </p:nvGrpSpPr>
        <p:grpSpPr bwMode="auto">
          <a:xfrm>
            <a:off x="5938823" y="816323"/>
            <a:ext cx="789384" cy="458390"/>
            <a:chOff x="5397233" y="547840"/>
            <a:chExt cx="2492060" cy="1447996"/>
          </a:xfrm>
        </p:grpSpPr>
        <p:sp>
          <p:nvSpPr>
            <p:cNvPr id="35" name="Line 23"/>
            <p:cNvSpPr>
              <a:spLocks noChangeShapeType="1"/>
            </p:cNvSpPr>
            <p:nvPr/>
          </p:nvSpPr>
          <p:spPr bwMode="auto">
            <a:xfrm flipV="1">
              <a:off x="5532333" y="688978"/>
              <a:ext cx="327240" cy="49260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24"/>
            <p:cNvSpPr>
              <a:spLocks noChangeShapeType="1"/>
            </p:cNvSpPr>
            <p:nvPr/>
          </p:nvSpPr>
          <p:spPr bwMode="auto">
            <a:xfrm flipV="1">
              <a:off x="5532333" y="718209"/>
              <a:ext cx="2148966" cy="46336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25"/>
            <p:cNvSpPr>
              <a:spLocks noChangeShapeType="1"/>
            </p:cNvSpPr>
            <p:nvPr/>
          </p:nvSpPr>
          <p:spPr bwMode="auto">
            <a:xfrm>
              <a:off x="5500816" y="1210184"/>
              <a:ext cx="1570702" cy="60278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26"/>
            <p:cNvSpPr>
              <a:spLocks noChangeShapeType="1"/>
            </p:cNvSpPr>
            <p:nvPr/>
          </p:nvSpPr>
          <p:spPr bwMode="auto">
            <a:xfrm>
              <a:off x="5532333" y="1224373"/>
              <a:ext cx="882162" cy="58859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18"/>
            <p:cNvSpPr>
              <a:spLocks noChangeShapeType="1"/>
            </p:cNvSpPr>
            <p:nvPr/>
          </p:nvSpPr>
          <p:spPr bwMode="auto">
            <a:xfrm>
              <a:off x="6335177" y="1831435"/>
              <a:ext cx="736341" cy="227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19"/>
            <p:cNvSpPr>
              <a:spLocks noChangeShapeType="1"/>
            </p:cNvSpPr>
            <p:nvPr/>
          </p:nvSpPr>
          <p:spPr bwMode="auto">
            <a:xfrm>
              <a:off x="5914927" y="728870"/>
              <a:ext cx="1156591" cy="105489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20"/>
            <p:cNvSpPr>
              <a:spLocks noChangeShapeType="1"/>
            </p:cNvSpPr>
            <p:nvPr/>
          </p:nvSpPr>
          <p:spPr bwMode="auto">
            <a:xfrm flipH="1">
              <a:off x="7128027" y="688979"/>
              <a:ext cx="652876" cy="116520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9"/>
            <p:cNvSpPr>
              <a:spLocks noChangeShapeType="1"/>
            </p:cNvSpPr>
            <p:nvPr/>
          </p:nvSpPr>
          <p:spPr bwMode="auto">
            <a:xfrm>
              <a:off x="5908650" y="727056"/>
              <a:ext cx="466725" cy="11017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10"/>
            <p:cNvSpPr>
              <a:spLocks noChangeShapeType="1"/>
            </p:cNvSpPr>
            <p:nvPr/>
          </p:nvSpPr>
          <p:spPr bwMode="auto">
            <a:xfrm flipV="1">
              <a:off x="6372200" y="739756"/>
              <a:ext cx="1298575" cy="10795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14"/>
            <p:cNvSpPr>
              <a:spLocks noChangeShapeType="1"/>
            </p:cNvSpPr>
            <p:nvPr/>
          </p:nvSpPr>
          <p:spPr bwMode="auto">
            <a:xfrm>
              <a:off x="5895950" y="701656"/>
              <a:ext cx="180022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5761832" y="566644"/>
              <a:ext cx="255596" cy="255750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7633697" y="547840"/>
              <a:ext cx="255596" cy="255750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6257989" y="1721282"/>
              <a:ext cx="255596" cy="255750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7039812" y="1740086"/>
              <a:ext cx="255596" cy="255750"/>
            </a:xfrm>
            <a:prstGeom prst="ellipse">
              <a:avLst/>
            </a:prstGeom>
            <a:solidFill>
              <a:srgbClr val="0000FF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397233" y="1070622"/>
              <a:ext cx="255596" cy="255750"/>
            </a:xfrm>
            <a:prstGeom prst="ellipse">
              <a:avLst/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2"/>
          <p:cNvGrpSpPr/>
          <p:nvPr/>
        </p:nvGrpSpPr>
        <p:grpSpPr bwMode="auto">
          <a:xfrm>
            <a:off x="7031816" y="816323"/>
            <a:ext cx="828675" cy="458390"/>
            <a:chOff x="7823452" y="333560"/>
            <a:chExt cx="1105501" cy="611633"/>
          </a:xfrm>
        </p:grpSpPr>
        <p:grpSp>
          <p:nvGrpSpPr>
            <p:cNvPr id="52" name="组合 95"/>
            <p:cNvGrpSpPr/>
            <p:nvPr/>
          </p:nvGrpSpPr>
          <p:grpSpPr bwMode="auto">
            <a:xfrm>
              <a:off x="7823452" y="333560"/>
              <a:ext cx="1052646" cy="611633"/>
              <a:chOff x="5397233" y="547840"/>
              <a:chExt cx="2492060" cy="1447996"/>
            </a:xfrm>
          </p:grpSpPr>
          <p:sp>
            <p:nvSpPr>
              <p:cNvPr id="54" name="Line 23"/>
              <p:cNvSpPr>
                <a:spLocks noChangeShapeType="1"/>
              </p:cNvSpPr>
              <p:nvPr/>
            </p:nvSpPr>
            <p:spPr bwMode="auto">
              <a:xfrm flipV="1">
                <a:off x="5532332" y="688979"/>
                <a:ext cx="327240" cy="4926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Line 24"/>
              <p:cNvSpPr>
                <a:spLocks noChangeShapeType="1"/>
              </p:cNvSpPr>
              <p:nvPr/>
            </p:nvSpPr>
            <p:spPr bwMode="auto">
              <a:xfrm flipV="1">
                <a:off x="5532332" y="718209"/>
                <a:ext cx="2148966" cy="46336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Line 25"/>
              <p:cNvSpPr>
                <a:spLocks noChangeShapeType="1"/>
              </p:cNvSpPr>
              <p:nvPr/>
            </p:nvSpPr>
            <p:spPr bwMode="auto">
              <a:xfrm>
                <a:off x="5500815" y="1210184"/>
                <a:ext cx="1570701" cy="60278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Line 26"/>
              <p:cNvSpPr>
                <a:spLocks noChangeShapeType="1"/>
              </p:cNvSpPr>
              <p:nvPr/>
            </p:nvSpPr>
            <p:spPr bwMode="auto">
              <a:xfrm>
                <a:off x="5532332" y="1224372"/>
                <a:ext cx="882162" cy="588599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Line 18"/>
              <p:cNvSpPr>
                <a:spLocks noChangeShapeType="1"/>
              </p:cNvSpPr>
              <p:nvPr/>
            </p:nvSpPr>
            <p:spPr bwMode="auto">
              <a:xfrm>
                <a:off x="6335177" y="1831435"/>
                <a:ext cx="736341" cy="2274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9" name="Line 19"/>
              <p:cNvSpPr>
                <a:spLocks noChangeShapeType="1"/>
              </p:cNvSpPr>
              <p:nvPr/>
            </p:nvSpPr>
            <p:spPr bwMode="auto">
              <a:xfrm>
                <a:off x="5914927" y="728870"/>
                <a:ext cx="1156591" cy="105489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0" name="Line 20"/>
              <p:cNvSpPr>
                <a:spLocks noChangeShapeType="1"/>
              </p:cNvSpPr>
              <p:nvPr/>
            </p:nvSpPr>
            <p:spPr bwMode="auto">
              <a:xfrm flipH="1">
                <a:off x="7128027" y="688979"/>
                <a:ext cx="652876" cy="11652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Line 9"/>
              <p:cNvSpPr>
                <a:spLocks noChangeShapeType="1"/>
              </p:cNvSpPr>
              <p:nvPr/>
            </p:nvSpPr>
            <p:spPr bwMode="auto">
              <a:xfrm>
                <a:off x="5908650" y="727056"/>
                <a:ext cx="466725" cy="110172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Line 10"/>
              <p:cNvSpPr>
                <a:spLocks noChangeShapeType="1"/>
              </p:cNvSpPr>
              <p:nvPr/>
            </p:nvSpPr>
            <p:spPr bwMode="auto">
              <a:xfrm flipV="1">
                <a:off x="6372200" y="739756"/>
                <a:ext cx="1298575" cy="10795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Line 14"/>
              <p:cNvSpPr>
                <a:spLocks noChangeShapeType="1"/>
              </p:cNvSpPr>
              <p:nvPr/>
            </p:nvSpPr>
            <p:spPr bwMode="auto">
              <a:xfrm>
                <a:off x="5895950" y="701656"/>
                <a:ext cx="1800225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761984" y="566644"/>
                <a:ext cx="255702" cy="255750"/>
              </a:xfrm>
              <a:prstGeom prst="ellipse">
                <a:avLst/>
              </a:prstGeom>
              <a:solidFill>
                <a:srgbClr val="0000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7634628" y="547840"/>
                <a:ext cx="255702" cy="255750"/>
              </a:xfrm>
              <a:prstGeom prst="ellipse">
                <a:avLst/>
              </a:prstGeom>
              <a:solidFill>
                <a:srgbClr val="0000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6258347" y="1721282"/>
                <a:ext cx="255702" cy="255750"/>
              </a:xfrm>
              <a:prstGeom prst="ellipse">
                <a:avLst/>
              </a:prstGeom>
              <a:solidFill>
                <a:srgbClr val="0000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7040496" y="1740086"/>
                <a:ext cx="255702" cy="255750"/>
              </a:xfrm>
              <a:prstGeom prst="ellipse">
                <a:avLst/>
              </a:prstGeom>
              <a:solidFill>
                <a:srgbClr val="0000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397233" y="1070622"/>
                <a:ext cx="255702" cy="255750"/>
              </a:xfrm>
              <a:prstGeom prst="ellipse">
                <a:avLst/>
              </a:prstGeom>
              <a:solidFill>
                <a:srgbClr val="0000FF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8820944" y="689419"/>
              <a:ext cx="108009" cy="108029"/>
            </a:xfrm>
            <a:prstGeom prst="ellipse">
              <a:avLst/>
            </a:prstGeom>
            <a:solidFill>
              <a:srgbClr val="FF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7267634" y="1625411"/>
            <a:ext cx="84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187788" y="1985232"/>
            <a:ext cx="847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827584" y="3874662"/>
            <a:ext cx="48952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kumimoji="0"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个点共连：</a:t>
            </a:r>
            <a:r>
              <a:rPr kumimoji="0" lang="en-US" altLang="zh-CN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1+2+3+4+5=15</a:t>
            </a:r>
            <a:r>
              <a:rPr kumimoji="0" lang="zh-CN" altLang="en-US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（条）</a:t>
            </a:r>
            <a:endParaRPr kumimoji="0" lang="zh-CN" altLang="en-US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425667" y="2555130"/>
            <a:ext cx="2863369" cy="719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lnSpc>
                <a:spcPts val="2625"/>
              </a:lnSpc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有几个点，增加的条数比点数少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98773" y="3435846"/>
            <a:ext cx="33953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计算有几条线段，就是从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1+2+3+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一直加到比点数少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的数再求和就可以了。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69" grpId="0"/>
      <p:bldP spid="70" grpId="0"/>
      <p:bldP spid="71" grpId="0"/>
      <p:bldP spid="73" grpId="0"/>
      <p:bldP spid="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04434" y="2814945"/>
            <a:ext cx="216140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2000" b="1" i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</a:t>
            </a:r>
            <a:endParaRPr kumimoji="0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498749" y="1398827"/>
            <a:ext cx="20710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</a:t>
            </a:r>
            <a:endParaRPr kumimoji="0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498748" y="2066102"/>
            <a:ext cx="18491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个点共连</a:t>
            </a:r>
            <a:endParaRPr kumimoji="0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83734" y="588625"/>
            <a:ext cx="84807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根据规律，你知道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个点、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个点能连成多少条线段？请写出算式。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57080" y="1252560"/>
            <a:ext cx="4701284" cy="527102"/>
            <a:chOff x="4587818" y="2660064"/>
            <a:chExt cx="6268378" cy="702802"/>
          </a:xfrm>
        </p:grpSpPr>
        <p:sp>
          <p:nvSpPr>
            <p:cNvPr id="13" name="Rectangle 4"/>
            <p:cNvSpPr>
              <a:spLocks noChangeArrowheads="1"/>
            </p:cNvSpPr>
            <p:nvPr/>
          </p:nvSpPr>
          <p:spPr bwMode="auto">
            <a:xfrm>
              <a:off x="4587818" y="2760099"/>
              <a:ext cx="6268378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1+2+3+4+5+6+7+8+9+10+11=66</a:t>
              </a:r>
              <a:r>
                <a:rPr kumimoji="0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（条）</a:t>
              </a:r>
              <a:endParaRPr kumimoji="0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587818" y="2660064"/>
              <a:ext cx="6176013" cy="702802"/>
            </a:xfrm>
            <a:prstGeom prst="roundRect">
              <a:avLst/>
            </a:prstGeom>
            <a:noFill/>
            <a:ln w="25400">
              <a:solidFill>
                <a:srgbClr val="0099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154144" y="1925014"/>
            <a:ext cx="4632010" cy="527102"/>
            <a:chOff x="4583902" y="3818228"/>
            <a:chExt cx="6176013" cy="702802"/>
          </a:xfrm>
        </p:grpSpPr>
        <p:sp>
          <p:nvSpPr>
            <p:cNvPr id="16" name="Rectangle 5"/>
            <p:cNvSpPr>
              <a:spLocks noChangeArrowheads="1"/>
            </p:cNvSpPr>
            <p:nvPr/>
          </p:nvSpPr>
          <p:spPr bwMode="auto">
            <a:xfrm>
              <a:off x="4630083" y="3938796"/>
              <a:ext cx="4801885" cy="53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1+2+3+</a:t>
              </a:r>
              <a:r>
                <a:rPr kumimoji="0" lang="en-US" altLang="en-US" sz="2000" b="1" baseline="30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+19=190</a:t>
              </a:r>
              <a:r>
                <a:rPr kumimoji="0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（条）</a:t>
              </a:r>
              <a:endParaRPr kumimoji="0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4583902" y="3818228"/>
              <a:ext cx="6176013" cy="702802"/>
            </a:xfrm>
            <a:prstGeom prst="roundRect">
              <a:avLst/>
            </a:prstGeom>
            <a:noFill/>
            <a:ln w="25400">
              <a:solidFill>
                <a:srgbClr val="0099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154144" y="2708273"/>
            <a:ext cx="4666646" cy="527102"/>
            <a:chOff x="4583903" y="4862573"/>
            <a:chExt cx="6222194" cy="702802"/>
          </a:xfrm>
        </p:grpSpPr>
        <p:sp>
          <p:nvSpPr>
            <p:cNvPr id="19" name="Text Box 3"/>
            <p:cNvSpPr txBox="1">
              <a:spLocks noChangeArrowheads="1"/>
            </p:cNvSpPr>
            <p:nvPr/>
          </p:nvSpPr>
          <p:spPr bwMode="auto">
            <a:xfrm>
              <a:off x="4583903" y="5004801"/>
              <a:ext cx="5999921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1+2+3+</a:t>
              </a:r>
              <a:r>
                <a:rPr kumimoji="0" lang="en-US" altLang="zh-CN" sz="2000" b="1" baseline="30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kumimoji="0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kumimoji="0" lang="en-US" altLang="zh-CN" sz="2000" b="1" i="1" dirty="0">
                  <a:solidFill>
                    <a:prstClr val="black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-1</a:t>
              </a:r>
              <a:r>
                <a:rPr kumimoji="0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kumimoji="0" lang="en-US" altLang="zh-CN" sz="2000" b="1" i="1" dirty="0">
                  <a:solidFill>
                    <a:prstClr val="black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kumimoji="0" lang="en-US" altLang="zh-CN" sz="2000" b="1" i="1" dirty="0">
                  <a:solidFill>
                    <a:prstClr val="black"/>
                  </a:solidFill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kumimoji="0"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-1)÷2</a:t>
              </a:r>
              <a:endParaRPr kumimoji="0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630084" y="4862573"/>
              <a:ext cx="6176013" cy="702802"/>
            </a:xfrm>
            <a:prstGeom prst="roundRect">
              <a:avLst/>
            </a:prstGeom>
            <a:noFill/>
            <a:ln w="25400">
              <a:solidFill>
                <a:srgbClr val="0099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79602" y="3458145"/>
            <a:ext cx="2416334" cy="658159"/>
            <a:chOff x="3632416" y="1396704"/>
            <a:chExt cx="2416334" cy="658159"/>
          </a:xfrm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>
              <a:off x="3632416" y="1396704"/>
              <a:ext cx="2209978" cy="658159"/>
            </a:xfrm>
            <a:prstGeom prst="cloudCallout">
              <a:avLst>
                <a:gd name="adj1" fmla="val -54738"/>
                <a:gd name="adj2" fmla="val -10111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74685" y="1548371"/>
              <a:ext cx="2274065" cy="330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等差数列求和公式。</a:t>
              </a:r>
              <a:endParaRPr lang="zh-CN" altLang="en-US" sz="1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2702" y="3614791"/>
            <a:ext cx="3712779" cy="670439"/>
            <a:chOff x="3789580" y="3781086"/>
            <a:chExt cx="3712779" cy="670439"/>
          </a:xfrm>
        </p:grpSpPr>
        <p:sp>
          <p:nvSpPr>
            <p:cNvPr id="26" name="矩形 25"/>
            <p:cNvSpPr/>
            <p:nvPr/>
          </p:nvSpPr>
          <p:spPr>
            <a:xfrm>
              <a:off x="3826875" y="3781086"/>
              <a:ext cx="3148307" cy="670439"/>
            </a:xfrm>
            <a:prstGeom prst="rect">
              <a:avLst/>
            </a:prstGeom>
            <a:noFill/>
            <a:ln w="63500">
              <a:gradFill flip="none" rotWithShape="1">
                <a:gsLst>
                  <a:gs pos="0">
                    <a:srgbClr val="9A795F"/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rgbClr val="BF900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789580" y="3950011"/>
              <a:ext cx="37127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=(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首项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末项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)×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项数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÷2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837" y="3428155"/>
            <a:ext cx="857744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99592" y="3147814"/>
            <a:ext cx="7416824" cy="54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依次排下去，第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幅图有多少个棋子？第</a:t>
            </a:r>
            <a:r>
              <a:rPr lang="en-US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幅图呢？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039812" y="2833717"/>
            <a:ext cx="850074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1           4          9                 16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05579" y="627534"/>
            <a:ext cx="3782445" cy="472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观察下图，想一想。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5591" y="868057"/>
            <a:ext cx="8104187" cy="2013472"/>
            <a:chOff x="760879" y="864971"/>
            <a:chExt cx="8104187" cy="2013472"/>
          </a:xfrm>
        </p:grpSpPr>
        <p:pic>
          <p:nvPicPr>
            <p:cNvPr id="8" name="图片 15371" descr="{E70E9BE6-249E-49EC-9354-CDEE69182FF5}副本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27"/>
            <a:stretch>
              <a:fillRect/>
            </a:stretch>
          </p:blipFill>
          <p:spPr bwMode="auto">
            <a:xfrm>
              <a:off x="760879" y="864971"/>
              <a:ext cx="8104187" cy="1679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文本框 1"/>
            <p:cNvSpPr txBox="1"/>
            <p:nvPr/>
          </p:nvSpPr>
          <p:spPr>
            <a:xfrm>
              <a:off x="958395" y="2493427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485246" y="2509111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509293" y="2509111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849444" y="2499182"/>
              <a:ext cx="8040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594504" y="3585979"/>
            <a:ext cx="5223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7×7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054195" y="3561667"/>
            <a:ext cx="2977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899591" y="4060151"/>
            <a:ext cx="7204595" cy="54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答：第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个棋子，第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个棋子。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1534</Words>
  <Application>WPS 演示</Application>
  <PresentationFormat>全屏显示(16:9)</PresentationFormat>
  <Paragraphs>479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51</cp:revision>
  <dcterms:created xsi:type="dcterms:W3CDTF">2018-09-11T05:46:00Z</dcterms:created>
  <dcterms:modified xsi:type="dcterms:W3CDTF">2023-10-10T01:52:11Z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848196BE3A264425BC0A990B228C4FBF_12</vt:lpwstr>
  </property>
</Properties>
</file>