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4" r:id="rId3"/>
    <p:sldId id="278" r:id="rId4"/>
    <p:sldId id="302" r:id="rId5"/>
    <p:sldId id="279" r:id="rId6"/>
    <p:sldId id="301" r:id="rId8"/>
    <p:sldId id="300" r:id="rId9"/>
    <p:sldId id="303" r:id="rId10"/>
    <p:sldId id="29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96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B3D1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60" d="100"/>
          <a:sy n="60" d="100"/>
        </p:scale>
        <p:origin x="-72" y="-79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BBFFAC-59DC-49BC-B3B6-66C3E6AE86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CD2D8-56A0-47DC-B7E6-C971C6B263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7.png"/><Relationship Id="rId14" Type="http://schemas.openxmlformats.org/officeDocument/2006/relationships/image" Target="../media/image1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4" name="TextBox 9"/>
          <p:cNvSpPr txBox="1"/>
          <p:nvPr userDrawn="1"/>
        </p:nvSpPr>
        <p:spPr>
          <a:xfrm>
            <a:off x="6156176" y="8431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openxmlformats.org/officeDocument/2006/relationships/image" Target="../media/image33.tiff"/><Relationship Id="rId1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7.png"/><Relationship Id="rId3" Type="http://schemas.openxmlformats.org/officeDocument/2006/relationships/image" Target="../media/image21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80885" y="1966446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圆锥的体积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589992" y="3286319"/>
            <a:ext cx="1119130" cy="1089419"/>
            <a:chOff x="5857884" y="4643446"/>
            <a:chExt cx="1492173" cy="1452558"/>
          </a:xfrm>
        </p:grpSpPr>
        <p:pic>
          <p:nvPicPr>
            <p:cNvPr id="23" name="Picture 3" descr="C:\Users\Administrator\Desktop\新建文件夹\16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857884" y="4643446"/>
              <a:ext cx="1492173" cy="1452558"/>
            </a:xfrm>
            <a:prstGeom prst="rect">
              <a:avLst/>
            </a:prstGeom>
            <a:noFill/>
          </p:spPr>
        </p:pic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6143636" y="5143512"/>
              <a:ext cx="928694" cy="769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Freeform 2"/>
          <p:cNvSpPr/>
          <p:nvPr/>
        </p:nvSpPr>
        <p:spPr bwMode="auto">
          <a:xfrm rot="15816517" flipV="1">
            <a:off x="4656143" y="480799"/>
            <a:ext cx="2175272" cy="2114550"/>
          </a:xfrm>
          <a:custGeom>
            <a:avLst/>
            <a:gdLst>
              <a:gd name="T0" fmla="*/ 0 w 1827"/>
              <a:gd name="T1" fmla="*/ 0 h 1776"/>
              <a:gd name="T2" fmla="*/ 1827 w 1827"/>
              <a:gd name="T3" fmla="*/ 1776 h 1776"/>
            </a:gdLst>
            <a:ahLst/>
            <a:cxnLst>
              <a:cxn ang="0">
                <a:pos x="1" y="1442"/>
              </a:cxn>
              <a:cxn ang="0">
                <a:pos x="0" y="1442"/>
              </a:cxn>
              <a:cxn ang="0">
                <a:pos x="11" y="1382"/>
              </a:cxn>
              <a:cxn ang="0">
                <a:pos x="913" y="0"/>
              </a:cxn>
              <a:cxn ang="0">
                <a:pos x="1799" y="1366"/>
              </a:cxn>
              <a:cxn ang="0">
                <a:pos x="1827" y="1438"/>
              </a:cxn>
              <a:cxn ang="0">
                <a:pos x="1817" y="1493"/>
              </a:cxn>
              <a:cxn ang="0">
                <a:pos x="1789" y="1535"/>
              </a:cxn>
              <a:cxn ang="0">
                <a:pos x="1766" y="1561"/>
              </a:cxn>
              <a:cxn ang="0">
                <a:pos x="1731" y="1592"/>
              </a:cxn>
              <a:cxn ang="0">
                <a:pos x="1655" y="1637"/>
              </a:cxn>
              <a:cxn ang="0">
                <a:pos x="1574" y="1673"/>
              </a:cxn>
              <a:cxn ang="0">
                <a:pos x="1497" y="1700"/>
              </a:cxn>
              <a:cxn ang="0">
                <a:pos x="1427" y="1718"/>
              </a:cxn>
              <a:cxn ang="0">
                <a:pos x="1344" y="1738"/>
              </a:cxn>
              <a:cxn ang="0">
                <a:pos x="1255" y="1753"/>
              </a:cxn>
              <a:cxn ang="0">
                <a:pos x="1159" y="1763"/>
              </a:cxn>
              <a:cxn ang="0">
                <a:pos x="1063" y="1774"/>
              </a:cxn>
              <a:cxn ang="0">
                <a:pos x="989" y="1775"/>
              </a:cxn>
              <a:cxn ang="0">
                <a:pos x="913" y="1776"/>
              </a:cxn>
              <a:cxn ang="0">
                <a:pos x="810" y="1776"/>
              </a:cxn>
              <a:cxn ang="0">
                <a:pos x="725" y="1769"/>
              </a:cxn>
              <a:cxn ang="0">
                <a:pos x="627" y="1760"/>
              </a:cxn>
              <a:cxn ang="0">
                <a:pos x="547" y="1747"/>
              </a:cxn>
              <a:cxn ang="0">
                <a:pos x="456" y="1732"/>
              </a:cxn>
              <a:cxn ang="0">
                <a:pos x="385" y="1715"/>
              </a:cxn>
              <a:cxn ang="0">
                <a:pos x="312" y="1693"/>
              </a:cxn>
              <a:cxn ang="0">
                <a:pos x="239" y="1669"/>
              </a:cxn>
              <a:cxn ang="0">
                <a:pos x="175" y="1637"/>
              </a:cxn>
              <a:cxn ang="0">
                <a:pos x="107" y="1600"/>
              </a:cxn>
              <a:cxn ang="0">
                <a:pos x="61" y="1561"/>
              </a:cxn>
              <a:cxn ang="0">
                <a:pos x="26" y="1520"/>
              </a:cxn>
              <a:cxn ang="0">
                <a:pos x="8" y="1484"/>
              </a:cxn>
              <a:cxn ang="0">
                <a:pos x="1" y="1443"/>
              </a:cxn>
            </a:cxnLst>
            <a:rect l="T0" t="T1" r="T2" b="T3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53" name="Group 3"/>
          <p:cNvGrpSpPr/>
          <p:nvPr/>
        </p:nvGrpSpPr>
        <p:grpSpPr bwMode="auto">
          <a:xfrm>
            <a:off x="3086304" y="2336388"/>
            <a:ext cx="2176463" cy="2514600"/>
            <a:chOff x="0" y="0"/>
            <a:chExt cx="1828" cy="2112"/>
          </a:xfrm>
        </p:grpSpPr>
        <p:sp>
          <p:nvSpPr>
            <p:cNvPr id="54" name="Oval 4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55" name="Oval 5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56" name="Freeform 6"/>
            <p:cNvSpPr/>
            <p:nvPr/>
          </p:nvSpPr>
          <p:spPr bwMode="auto">
            <a:xfrm flipV="1">
              <a:off x="0" y="0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7" name="Freeform 7"/>
            <p:cNvSpPr/>
            <p:nvPr/>
          </p:nvSpPr>
          <p:spPr bwMode="auto">
            <a:xfrm>
              <a:off x="0" y="336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58" name="Oval 8"/>
          <p:cNvSpPr>
            <a:spLocks noChangeArrowheads="1"/>
          </p:cNvSpPr>
          <p:nvPr/>
        </p:nvSpPr>
        <p:spPr bwMode="auto">
          <a:xfrm rot="15816517" flipV="1">
            <a:off x="4004276" y="1213629"/>
            <a:ext cx="2171700" cy="800100"/>
          </a:xfrm>
          <a:prstGeom prst="ellipse">
            <a:avLst/>
          </a:pr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59" name="Group 9"/>
          <p:cNvGrpSpPr/>
          <p:nvPr/>
        </p:nvGrpSpPr>
        <p:grpSpPr bwMode="auto">
          <a:xfrm>
            <a:off x="3143454" y="964788"/>
            <a:ext cx="3634979" cy="3718322"/>
            <a:chOff x="0" y="0"/>
            <a:chExt cx="3053" cy="3123"/>
          </a:xfrm>
        </p:grpSpPr>
        <p:sp>
          <p:nvSpPr>
            <p:cNvPr id="60" name="Freeform 10"/>
            <p:cNvSpPr/>
            <p:nvPr/>
          </p:nvSpPr>
          <p:spPr bwMode="auto">
            <a:xfrm>
              <a:off x="0" y="0"/>
              <a:ext cx="3053" cy="3123"/>
            </a:xfrm>
            <a:custGeom>
              <a:avLst/>
              <a:gdLst>
                <a:gd name="T0" fmla="*/ 0 w 3053"/>
                <a:gd name="T1" fmla="*/ 0 h 3123"/>
                <a:gd name="T2" fmla="*/ 3053 w 3053"/>
                <a:gd name="T3" fmla="*/ 3123 h 3123"/>
              </a:gdLst>
              <a:ahLst/>
              <a:cxnLst>
                <a:cxn ang="0">
                  <a:pos x="441" y="2275"/>
                </a:cxn>
                <a:cxn ang="0">
                  <a:pos x="192" y="2643"/>
                </a:cxn>
                <a:cxn ang="0">
                  <a:pos x="0" y="2870"/>
                </a:cxn>
                <a:cxn ang="0">
                  <a:pos x="173" y="2806"/>
                </a:cxn>
                <a:cxn ang="0">
                  <a:pos x="58" y="2921"/>
                </a:cxn>
                <a:cxn ang="0">
                  <a:pos x="240" y="3123"/>
                </a:cxn>
                <a:cxn ang="0">
                  <a:pos x="413" y="3085"/>
                </a:cxn>
                <a:cxn ang="0">
                  <a:pos x="509" y="2950"/>
                </a:cxn>
                <a:cxn ang="0">
                  <a:pos x="442" y="2777"/>
                </a:cxn>
                <a:cxn ang="0">
                  <a:pos x="567" y="2854"/>
                </a:cxn>
                <a:cxn ang="0">
                  <a:pos x="739" y="2854"/>
                </a:cxn>
                <a:cxn ang="0">
                  <a:pos x="768" y="2691"/>
                </a:cxn>
                <a:cxn ang="0">
                  <a:pos x="682" y="2528"/>
                </a:cxn>
                <a:cxn ang="0">
                  <a:pos x="1661" y="1443"/>
                </a:cxn>
                <a:cxn ang="0">
                  <a:pos x="1805" y="1443"/>
                </a:cxn>
                <a:cxn ang="0">
                  <a:pos x="3053" y="387"/>
                </a:cxn>
                <a:cxn ang="0">
                  <a:pos x="2381" y="51"/>
                </a:cxn>
                <a:cxn ang="0">
                  <a:pos x="2250" y="6"/>
                </a:cxn>
                <a:cxn ang="0">
                  <a:pos x="2160" y="0"/>
                </a:cxn>
                <a:cxn ang="0">
                  <a:pos x="2051" y="19"/>
                </a:cxn>
                <a:cxn ang="0">
                  <a:pos x="1917" y="57"/>
                </a:cxn>
                <a:cxn ang="0">
                  <a:pos x="1738" y="121"/>
                </a:cxn>
                <a:cxn ang="0">
                  <a:pos x="1527" y="233"/>
                </a:cxn>
                <a:cxn ang="0">
                  <a:pos x="1335" y="358"/>
                </a:cxn>
                <a:cxn ang="0">
                  <a:pos x="1152" y="569"/>
                </a:cxn>
                <a:cxn ang="0">
                  <a:pos x="1027" y="761"/>
                </a:cxn>
                <a:cxn ang="0">
                  <a:pos x="960" y="953"/>
                </a:cxn>
                <a:cxn ang="0">
                  <a:pos x="864" y="1174"/>
                </a:cxn>
                <a:cxn ang="0">
                  <a:pos x="739" y="1501"/>
                </a:cxn>
                <a:cxn ang="0">
                  <a:pos x="614" y="1757"/>
                </a:cxn>
                <a:cxn ang="0">
                  <a:pos x="653" y="1834"/>
                </a:cxn>
                <a:cxn ang="0">
                  <a:pos x="547" y="2074"/>
                </a:cxn>
              </a:cxnLst>
              <a:rect l="T0" t="T1" r="T2" b="T3"/>
              <a:pathLst>
                <a:path w="3053" h="3123">
                  <a:moveTo>
                    <a:pt x="441" y="2275"/>
                  </a:moveTo>
                  <a:lnTo>
                    <a:pt x="192" y="2643"/>
                  </a:lnTo>
                  <a:lnTo>
                    <a:pt x="0" y="2870"/>
                  </a:lnTo>
                  <a:lnTo>
                    <a:pt x="173" y="2806"/>
                  </a:lnTo>
                  <a:lnTo>
                    <a:pt x="58" y="2921"/>
                  </a:lnTo>
                  <a:lnTo>
                    <a:pt x="240" y="3123"/>
                  </a:lnTo>
                  <a:lnTo>
                    <a:pt x="413" y="3085"/>
                  </a:lnTo>
                  <a:lnTo>
                    <a:pt x="509" y="2950"/>
                  </a:lnTo>
                  <a:lnTo>
                    <a:pt x="442" y="2777"/>
                  </a:lnTo>
                  <a:lnTo>
                    <a:pt x="567" y="2854"/>
                  </a:lnTo>
                  <a:lnTo>
                    <a:pt x="739" y="2854"/>
                  </a:lnTo>
                  <a:lnTo>
                    <a:pt x="768" y="2691"/>
                  </a:lnTo>
                  <a:lnTo>
                    <a:pt x="682" y="2528"/>
                  </a:lnTo>
                  <a:lnTo>
                    <a:pt x="1661" y="1443"/>
                  </a:lnTo>
                  <a:lnTo>
                    <a:pt x="1805" y="1443"/>
                  </a:lnTo>
                  <a:lnTo>
                    <a:pt x="3053" y="387"/>
                  </a:lnTo>
                  <a:lnTo>
                    <a:pt x="2381" y="51"/>
                  </a:lnTo>
                  <a:lnTo>
                    <a:pt x="2250" y="6"/>
                  </a:lnTo>
                  <a:lnTo>
                    <a:pt x="2160" y="0"/>
                  </a:lnTo>
                  <a:lnTo>
                    <a:pt x="2051" y="19"/>
                  </a:lnTo>
                  <a:lnTo>
                    <a:pt x="1917" y="57"/>
                  </a:lnTo>
                  <a:lnTo>
                    <a:pt x="1738" y="121"/>
                  </a:lnTo>
                  <a:lnTo>
                    <a:pt x="1527" y="233"/>
                  </a:lnTo>
                  <a:lnTo>
                    <a:pt x="1335" y="358"/>
                  </a:lnTo>
                  <a:lnTo>
                    <a:pt x="1152" y="569"/>
                  </a:lnTo>
                  <a:lnTo>
                    <a:pt x="1027" y="761"/>
                  </a:lnTo>
                  <a:lnTo>
                    <a:pt x="960" y="953"/>
                  </a:lnTo>
                  <a:lnTo>
                    <a:pt x="864" y="1174"/>
                  </a:lnTo>
                  <a:lnTo>
                    <a:pt x="739" y="1501"/>
                  </a:lnTo>
                  <a:lnTo>
                    <a:pt x="614" y="1757"/>
                  </a:lnTo>
                  <a:lnTo>
                    <a:pt x="653" y="1834"/>
                  </a:lnTo>
                  <a:lnTo>
                    <a:pt x="547" y="2074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1" name="Freeform 11"/>
            <p:cNvSpPr/>
            <p:nvPr/>
          </p:nvSpPr>
          <p:spPr bwMode="auto">
            <a:xfrm>
              <a:off x="288" y="432"/>
              <a:ext cx="960" cy="2560"/>
            </a:xfrm>
            <a:custGeom>
              <a:avLst/>
              <a:gdLst>
                <a:gd name="T0" fmla="*/ 0 w 960"/>
                <a:gd name="T1" fmla="*/ 0 h 2560"/>
                <a:gd name="T2" fmla="*/ 960 w 960"/>
                <a:gd name="T3" fmla="*/ 2560 h 2560"/>
              </a:gdLst>
              <a:ahLst/>
              <a:cxnLst>
                <a:cxn ang="0">
                  <a:pos x="960" y="0"/>
                </a:cxn>
                <a:cxn ang="0">
                  <a:pos x="768" y="336"/>
                </a:cxn>
                <a:cxn ang="0">
                  <a:pos x="624" y="960"/>
                </a:cxn>
                <a:cxn ang="0">
                  <a:pos x="768" y="912"/>
                </a:cxn>
                <a:cxn ang="0">
                  <a:pos x="432" y="1536"/>
                </a:cxn>
                <a:cxn ang="0">
                  <a:pos x="528" y="1536"/>
                </a:cxn>
                <a:cxn ang="0">
                  <a:pos x="192" y="2448"/>
                </a:cxn>
                <a:cxn ang="0">
                  <a:pos x="0" y="2208"/>
                </a:cxn>
              </a:cxnLst>
              <a:rect l="T0" t="T1" r="T2" b="T3"/>
              <a:pathLst>
                <a:path w="960" h="2560">
                  <a:moveTo>
                    <a:pt x="960" y="0"/>
                  </a:moveTo>
                  <a:cubicBezTo>
                    <a:pt x="892" y="88"/>
                    <a:pt x="824" y="176"/>
                    <a:pt x="768" y="336"/>
                  </a:cubicBezTo>
                  <a:cubicBezTo>
                    <a:pt x="712" y="496"/>
                    <a:pt x="624" y="864"/>
                    <a:pt x="624" y="960"/>
                  </a:cubicBezTo>
                  <a:cubicBezTo>
                    <a:pt x="624" y="1056"/>
                    <a:pt x="800" y="816"/>
                    <a:pt x="768" y="912"/>
                  </a:cubicBezTo>
                  <a:cubicBezTo>
                    <a:pt x="736" y="1008"/>
                    <a:pt x="472" y="1432"/>
                    <a:pt x="432" y="1536"/>
                  </a:cubicBezTo>
                  <a:cubicBezTo>
                    <a:pt x="392" y="1640"/>
                    <a:pt x="568" y="1384"/>
                    <a:pt x="528" y="1536"/>
                  </a:cubicBezTo>
                  <a:cubicBezTo>
                    <a:pt x="488" y="1688"/>
                    <a:pt x="280" y="2336"/>
                    <a:pt x="192" y="2448"/>
                  </a:cubicBezTo>
                  <a:cubicBezTo>
                    <a:pt x="104" y="2560"/>
                    <a:pt x="52" y="2384"/>
                    <a:pt x="0" y="2208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960" y="144"/>
              <a:ext cx="912" cy="2016"/>
            </a:xfrm>
            <a:custGeom>
              <a:avLst/>
              <a:gdLst>
                <a:gd name="T0" fmla="*/ 0 w 912"/>
                <a:gd name="T1" fmla="*/ 0 h 2016"/>
                <a:gd name="T2" fmla="*/ 912 w 912"/>
                <a:gd name="T3" fmla="*/ 2016 h 2016"/>
              </a:gdLst>
              <a:ahLst/>
              <a:cxnLst>
                <a:cxn ang="0">
                  <a:pos x="912" y="0"/>
                </a:cxn>
                <a:cxn ang="0">
                  <a:pos x="336" y="768"/>
                </a:cxn>
                <a:cxn ang="0">
                  <a:pos x="480" y="816"/>
                </a:cxn>
                <a:cxn ang="0">
                  <a:pos x="144" y="1488"/>
                </a:cxn>
                <a:cxn ang="0">
                  <a:pos x="240" y="1488"/>
                </a:cxn>
                <a:cxn ang="0">
                  <a:pos x="0" y="2016"/>
                </a:cxn>
              </a:cxnLst>
              <a:rect l="T0" t="T1" r="T2" b="T3"/>
              <a:pathLst>
                <a:path w="912" h="2016">
                  <a:moveTo>
                    <a:pt x="912" y="0"/>
                  </a:moveTo>
                  <a:cubicBezTo>
                    <a:pt x="660" y="316"/>
                    <a:pt x="408" y="632"/>
                    <a:pt x="336" y="768"/>
                  </a:cubicBezTo>
                  <a:cubicBezTo>
                    <a:pt x="264" y="904"/>
                    <a:pt x="512" y="696"/>
                    <a:pt x="480" y="816"/>
                  </a:cubicBezTo>
                  <a:cubicBezTo>
                    <a:pt x="448" y="936"/>
                    <a:pt x="184" y="1376"/>
                    <a:pt x="144" y="1488"/>
                  </a:cubicBezTo>
                  <a:cubicBezTo>
                    <a:pt x="104" y="1600"/>
                    <a:pt x="264" y="1400"/>
                    <a:pt x="240" y="1488"/>
                  </a:cubicBezTo>
                  <a:cubicBezTo>
                    <a:pt x="216" y="1576"/>
                    <a:pt x="108" y="1796"/>
                    <a:pt x="0" y="2016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28" name="矩形 27"/>
          <p:cNvSpPr/>
          <p:nvPr/>
        </p:nvSpPr>
        <p:spPr>
          <a:xfrm>
            <a:off x="763190" y="619934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小组活动，验证猜想。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81541" y="3463643"/>
            <a:ext cx="2171700" cy="1372178"/>
            <a:chOff x="154986" y="2386206"/>
            <a:chExt cx="2171700" cy="1372178"/>
          </a:xfrm>
        </p:grpSpPr>
        <p:sp>
          <p:nvSpPr>
            <p:cNvPr id="50" name="任意多边形: 形状 49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67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 26"/>
          <p:cNvSpPr/>
          <p:nvPr>
            <p:custDataLst>
              <p:tags r:id="rId1"/>
            </p:custDataLst>
          </p:nvPr>
        </p:nvSpPr>
        <p:spPr bwMode="auto">
          <a:xfrm>
            <a:off x="1518051" y="428611"/>
            <a:ext cx="415528" cy="48013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1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华康海报体W12"/>
            </a:endParaRPr>
          </a:p>
        </p:txBody>
      </p:sp>
      <p:sp>
        <p:nvSpPr>
          <p:cNvPr id="40" name="Freeform 2"/>
          <p:cNvSpPr/>
          <p:nvPr/>
        </p:nvSpPr>
        <p:spPr bwMode="auto">
          <a:xfrm rot="15816517" flipV="1">
            <a:off x="4656143" y="355591"/>
            <a:ext cx="2175272" cy="2114550"/>
          </a:xfrm>
          <a:custGeom>
            <a:avLst/>
            <a:gdLst>
              <a:gd name="T0" fmla="*/ 0 w 1827"/>
              <a:gd name="T1" fmla="*/ 0 h 1776"/>
              <a:gd name="T2" fmla="*/ 1827 w 1827"/>
              <a:gd name="T3" fmla="*/ 1776 h 1776"/>
            </a:gdLst>
            <a:ahLst/>
            <a:cxnLst>
              <a:cxn ang="0">
                <a:pos x="1" y="1442"/>
              </a:cxn>
              <a:cxn ang="0">
                <a:pos x="0" y="1442"/>
              </a:cxn>
              <a:cxn ang="0">
                <a:pos x="11" y="1382"/>
              </a:cxn>
              <a:cxn ang="0">
                <a:pos x="913" y="0"/>
              </a:cxn>
              <a:cxn ang="0">
                <a:pos x="1799" y="1366"/>
              </a:cxn>
              <a:cxn ang="0">
                <a:pos x="1827" y="1438"/>
              </a:cxn>
              <a:cxn ang="0">
                <a:pos x="1817" y="1493"/>
              </a:cxn>
              <a:cxn ang="0">
                <a:pos x="1789" y="1535"/>
              </a:cxn>
              <a:cxn ang="0">
                <a:pos x="1766" y="1561"/>
              </a:cxn>
              <a:cxn ang="0">
                <a:pos x="1731" y="1592"/>
              </a:cxn>
              <a:cxn ang="0">
                <a:pos x="1655" y="1637"/>
              </a:cxn>
              <a:cxn ang="0">
                <a:pos x="1574" y="1673"/>
              </a:cxn>
              <a:cxn ang="0">
                <a:pos x="1497" y="1700"/>
              </a:cxn>
              <a:cxn ang="0">
                <a:pos x="1427" y="1718"/>
              </a:cxn>
              <a:cxn ang="0">
                <a:pos x="1344" y="1738"/>
              </a:cxn>
              <a:cxn ang="0">
                <a:pos x="1255" y="1753"/>
              </a:cxn>
              <a:cxn ang="0">
                <a:pos x="1159" y="1763"/>
              </a:cxn>
              <a:cxn ang="0">
                <a:pos x="1063" y="1774"/>
              </a:cxn>
              <a:cxn ang="0">
                <a:pos x="989" y="1775"/>
              </a:cxn>
              <a:cxn ang="0">
                <a:pos x="913" y="1776"/>
              </a:cxn>
              <a:cxn ang="0">
                <a:pos x="810" y="1776"/>
              </a:cxn>
              <a:cxn ang="0">
                <a:pos x="725" y="1769"/>
              </a:cxn>
              <a:cxn ang="0">
                <a:pos x="627" y="1760"/>
              </a:cxn>
              <a:cxn ang="0">
                <a:pos x="547" y="1747"/>
              </a:cxn>
              <a:cxn ang="0">
                <a:pos x="456" y="1732"/>
              </a:cxn>
              <a:cxn ang="0">
                <a:pos x="385" y="1715"/>
              </a:cxn>
              <a:cxn ang="0">
                <a:pos x="312" y="1693"/>
              </a:cxn>
              <a:cxn ang="0">
                <a:pos x="239" y="1669"/>
              </a:cxn>
              <a:cxn ang="0">
                <a:pos x="175" y="1637"/>
              </a:cxn>
              <a:cxn ang="0">
                <a:pos x="107" y="1600"/>
              </a:cxn>
              <a:cxn ang="0">
                <a:pos x="61" y="1561"/>
              </a:cxn>
              <a:cxn ang="0">
                <a:pos x="26" y="1520"/>
              </a:cxn>
              <a:cxn ang="0">
                <a:pos x="8" y="1484"/>
              </a:cxn>
              <a:cxn ang="0">
                <a:pos x="1" y="1443"/>
              </a:cxn>
            </a:cxnLst>
            <a:rect l="T0" t="T1" r="T2" b="T3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grpSp>
        <p:nvGrpSpPr>
          <p:cNvPr id="41" name="Group 3"/>
          <p:cNvGrpSpPr/>
          <p:nvPr/>
        </p:nvGrpSpPr>
        <p:grpSpPr bwMode="auto">
          <a:xfrm>
            <a:off x="3086304" y="2211179"/>
            <a:ext cx="2176463" cy="2514600"/>
            <a:chOff x="0" y="0"/>
            <a:chExt cx="1828" cy="2112"/>
          </a:xfrm>
        </p:grpSpPr>
        <p:sp>
          <p:nvSpPr>
            <p:cNvPr id="42" name="Oval 4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43" name="Oval 5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44" name="Freeform 6"/>
            <p:cNvSpPr/>
            <p:nvPr/>
          </p:nvSpPr>
          <p:spPr bwMode="auto">
            <a:xfrm flipV="1">
              <a:off x="0" y="0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5" name="Freeform 7"/>
            <p:cNvSpPr/>
            <p:nvPr/>
          </p:nvSpPr>
          <p:spPr bwMode="auto">
            <a:xfrm>
              <a:off x="0" y="336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46" name="Oval 8"/>
          <p:cNvSpPr>
            <a:spLocks noChangeArrowheads="1"/>
          </p:cNvSpPr>
          <p:nvPr/>
        </p:nvSpPr>
        <p:spPr bwMode="auto">
          <a:xfrm rot="15816517" flipV="1">
            <a:off x="4004276" y="1088420"/>
            <a:ext cx="2171700" cy="800100"/>
          </a:xfrm>
          <a:prstGeom prst="ellipse">
            <a:avLst/>
          </a:pr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47" name="Group 9"/>
          <p:cNvGrpSpPr/>
          <p:nvPr/>
        </p:nvGrpSpPr>
        <p:grpSpPr bwMode="auto">
          <a:xfrm>
            <a:off x="3143454" y="839580"/>
            <a:ext cx="3634979" cy="3718322"/>
            <a:chOff x="0" y="0"/>
            <a:chExt cx="3053" cy="3123"/>
          </a:xfrm>
        </p:grpSpPr>
        <p:sp>
          <p:nvSpPr>
            <p:cNvPr id="48" name="Freeform 10"/>
            <p:cNvSpPr/>
            <p:nvPr/>
          </p:nvSpPr>
          <p:spPr bwMode="auto">
            <a:xfrm>
              <a:off x="0" y="0"/>
              <a:ext cx="3053" cy="3123"/>
            </a:xfrm>
            <a:custGeom>
              <a:avLst/>
              <a:gdLst>
                <a:gd name="T0" fmla="*/ 0 w 3053"/>
                <a:gd name="T1" fmla="*/ 0 h 3123"/>
                <a:gd name="T2" fmla="*/ 3053 w 3053"/>
                <a:gd name="T3" fmla="*/ 3123 h 3123"/>
              </a:gdLst>
              <a:ahLst/>
              <a:cxnLst>
                <a:cxn ang="0">
                  <a:pos x="441" y="2275"/>
                </a:cxn>
                <a:cxn ang="0">
                  <a:pos x="192" y="2643"/>
                </a:cxn>
                <a:cxn ang="0">
                  <a:pos x="0" y="2870"/>
                </a:cxn>
                <a:cxn ang="0">
                  <a:pos x="173" y="2806"/>
                </a:cxn>
                <a:cxn ang="0">
                  <a:pos x="58" y="2921"/>
                </a:cxn>
                <a:cxn ang="0">
                  <a:pos x="240" y="3123"/>
                </a:cxn>
                <a:cxn ang="0">
                  <a:pos x="413" y="3085"/>
                </a:cxn>
                <a:cxn ang="0">
                  <a:pos x="509" y="2950"/>
                </a:cxn>
                <a:cxn ang="0">
                  <a:pos x="442" y="2777"/>
                </a:cxn>
                <a:cxn ang="0">
                  <a:pos x="567" y="2854"/>
                </a:cxn>
                <a:cxn ang="0">
                  <a:pos x="739" y="2854"/>
                </a:cxn>
                <a:cxn ang="0">
                  <a:pos x="768" y="2691"/>
                </a:cxn>
                <a:cxn ang="0">
                  <a:pos x="682" y="2528"/>
                </a:cxn>
                <a:cxn ang="0">
                  <a:pos x="1661" y="1443"/>
                </a:cxn>
                <a:cxn ang="0">
                  <a:pos x="1805" y="1443"/>
                </a:cxn>
                <a:cxn ang="0">
                  <a:pos x="3053" y="387"/>
                </a:cxn>
                <a:cxn ang="0">
                  <a:pos x="2381" y="51"/>
                </a:cxn>
                <a:cxn ang="0">
                  <a:pos x="2250" y="6"/>
                </a:cxn>
                <a:cxn ang="0">
                  <a:pos x="2160" y="0"/>
                </a:cxn>
                <a:cxn ang="0">
                  <a:pos x="2051" y="19"/>
                </a:cxn>
                <a:cxn ang="0">
                  <a:pos x="1917" y="57"/>
                </a:cxn>
                <a:cxn ang="0">
                  <a:pos x="1738" y="121"/>
                </a:cxn>
                <a:cxn ang="0">
                  <a:pos x="1527" y="233"/>
                </a:cxn>
                <a:cxn ang="0">
                  <a:pos x="1335" y="358"/>
                </a:cxn>
                <a:cxn ang="0">
                  <a:pos x="1152" y="569"/>
                </a:cxn>
                <a:cxn ang="0">
                  <a:pos x="1027" y="761"/>
                </a:cxn>
                <a:cxn ang="0">
                  <a:pos x="960" y="953"/>
                </a:cxn>
                <a:cxn ang="0">
                  <a:pos x="864" y="1174"/>
                </a:cxn>
                <a:cxn ang="0">
                  <a:pos x="739" y="1501"/>
                </a:cxn>
                <a:cxn ang="0">
                  <a:pos x="614" y="1757"/>
                </a:cxn>
                <a:cxn ang="0">
                  <a:pos x="653" y="1834"/>
                </a:cxn>
                <a:cxn ang="0">
                  <a:pos x="547" y="2074"/>
                </a:cxn>
              </a:cxnLst>
              <a:rect l="T0" t="T1" r="T2" b="T3"/>
              <a:pathLst>
                <a:path w="3053" h="3123">
                  <a:moveTo>
                    <a:pt x="441" y="2275"/>
                  </a:moveTo>
                  <a:lnTo>
                    <a:pt x="192" y="2643"/>
                  </a:lnTo>
                  <a:lnTo>
                    <a:pt x="0" y="2870"/>
                  </a:lnTo>
                  <a:lnTo>
                    <a:pt x="173" y="2806"/>
                  </a:lnTo>
                  <a:lnTo>
                    <a:pt x="58" y="2921"/>
                  </a:lnTo>
                  <a:lnTo>
                    <a:pt x="240" y="3123"/>
                  </a:lnTo>
                  <a:lnTo>
                    <a:pt x="413" y="3085"/>
                  </a:lnTo>
                  <a:lnTo>
                    <a:pt x="509" y="2950"/>
                  </a:lnTo>
                  <a:lnTo>
                    <a:pt x="442" y="2777"/>
                  </a:lnTo>
                  <a:lnTo>
                    <a:pt x="567" y="2854"/>
                  </a:lnTo>
                  <a:lnTo>
                    <a:pt x="739" y="2854"/>
                  </a:lnTo>
                  <a:lnTo>
                    <a:pt x="768" y="2691"/>
                  </a:lnTo>
                  <a:lnTo>
                    <a:pt x="682" y="2528"/>
                  </a:lnTo>
                  <a:lnTo>
                    <a:pt x="1661" y="1443"/>
                  </a:lnTo>
                  <a:lnTo>
                    <a:pt x="1805" y="1443"/>
                  </a:lnTo>
                  <a:lnTo>
                    <a:pt x="3053" y="387"/>
                  </a:lnTo>
                  <a:lnTo>
                    <a:pt x="2381" y="51"/>
                  </a:lnTo>
                  <a:lnTo>
                    <a:pt x="2250" y="6"/>
                  </a:lnTo>
                  <a:lnTo>
                    <a:pt x="2160" y="0"/>
                  </a:lnTo>
                  <a:lnTo>
                    <a:pt x="2051" y="19"/>
                  </a:lnTo>
                  <a:lnTo>
                    <a:pt x="1917" y="57"/>
                  </a:lnTo>
                  <a:lnTo>
                    <a:pt x="1738" y="121"/>
                  </a:lnTo>
                  <a:lnTo>
                    <a:pt x="1527" y="233"/>
                  </a:lnTo>
                  <a:lnTo>
                    <a:pt x="1335" y="358"/>
                  </a:lnTo>
                  <a:lnTo>
                    <a:pt x="1152" y="569"/>
                  </a:lnTo>
                  <a:lnTo>
                    <a:pt x="1027" y="761"/>
                  </a:lnTo>
                  <a:lnTo>
                    <a:pt x="960" y="953"/>
                  </a:lnTo>
                  <a:lnTo>
                    <a:pt x="864" y="1174"/>
                  </a:lnTo>
                  <a:lnTo>
                    <a:pt x="739" y="1501"/>
                  </a:lnTo>
                  <a:lnTo>
                    <a:pt x="614" y="1757"/>
                  </a:lnTo>
                  <a:lnTo>
                    <a:pt x="653" y="1834"/>
                  </a:lnTo>
                  <a:lnTo>
                    <a:pt x="547" y="2074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9" name="Freeform 11"/>
            <p:cNvSpPr/>
            <p:nvPr/>
          </p:nvSpPr>
          <p:spPr bwMode="auto">
            <a:xfrm>
              <a:off x="288" y="432"/>
              <a:ext cx="960" cy="2560"/>
            </a:xfrm>
            <a:custGeom>
              <a:avLst/>
              <a:gdLst>
                <a:gd name="T0" fmla="*/ 0 w 960"/>
                <a:gd name="T1" fmla="*/ 0 h 2560"/>
                <a:gd name="T2" fmla="*/ 960 w 960"/>
                <a:gd name="T3" fmla="*/ 2560 h 2560"/>
              </a:gdLst>
              <a:ahLst/>
              <a:cxnLst>
                <a:cxn ang="0">
                  <a:pos x="960" y="0"/>
                </a:cxn>
                <a:cxn ang="0">
                  <a:pos x="768" y="336"/>
                </a:cxn>
                <a:cxn ang="0">
                  <a:pos x="624" y="960"/>
                </a:cxn>
                <a:cxn ang="0">
                  <a:pos x="768" y="912"/>
                </a:cxn>
                <a:cxn ang="0">
                  <a:pos x="432" y="1536"/>
                </a:cxn>
                <a:cxn ang="0">
                  <a:pos x="528" y="1536"/>
                </a:cxn>
                <a:cxn ang="0">
                  <a:pos x="192" y="2448"/>
                </a:cxn>
                <a:cxn ang="0">
                  <a:pos x="0" y="2208"/>
                </a:cxn>
              </a:cxnLst>
              <a:rect l="T0" t="T1" r="T2" b="T3"/>
              <a:pathLst>
                <a:path w="960" h="2560">
                  <a:moveTo>
                    <a:pt x="960" y="0"/>
                  </a:moveTo>
                  <a:cubicBezTo>
                    <a:pt x="892" y="88"/>
                    <a:pt x="824" y="176"/>
                    <a:pt x="768" y="336"/>
                  </a:cubicBezTo>
                  <a:cubicBezTo>
                    <a:pt x="712" y="496"/>
                    <a:pt x="624" y="864"/>
                    <a:pt x="624" y="960"/>
                  </a:cubicBezTo>
                  <a:cubicBezTo>
                    <a:pt x="624" y="1056"/>
                    <a:pt x="800" y="816"/>
                    <a:pt x="768" y="912"/>
                  </a:cubicBezTo>
                  <a:cubicBezTo>
                    <a:pt x="736" y="1008"/>
                    <a:pt x="472" y="1432"/>
                    <a:pt x="432" y="1536"/>
                  </a:cubicBezTo>
                  <a:cubicBezTo>
                    <a:pt x="392" y="1640"/>
                    <a:pt x="568" y="1384"/>
                    <a:pt x="528" y="1536"/>
                  </a:cubicBezTo>
                  <a:cubicBezTo>
                    <a:pt x="488" y="1688"/>
                    <a:pt x="280" y="2336"/>
                    <a:pt x="192" y="2448"/>
                  </a:cubicBezTo>
                  <a:cubicBezTo>
                    <a:pt x="104" y="2560"/>
                    <a:pt x="52" y="2384"/>
                    <a:pt x="0" y="2208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50" name="Freeform 12"/>
            <p:cNvSpPr/>
            <p:nvPr/>
          </p:nvSpPr>
          <p:spPr bwMode="auto">
            <a:xfrm>
              <a:off x="960" y="144"/>
              <a:ext cx="912" cy="2016"/>
            </a:xfrm>
            <a:custGeom>
              <a:avLst/>
              <a:gdLst>
                <a:gd name="T0" fmla="*/ 0 w 912"/>
                <a:gd name="T1" fmla="*/ 0 h 2016"/>
                <a:gd name="T2" fmla="*/ 912 w 912"/>
                <a:gd name="T3" fmla="*/ 2016 h 2016"/>
              </a:gdLst>
              <a:ahLst/>
              <a:cxnLst>
                <a:cxn ang="0">
                  <a:pos x="912" y="0"/>
                </a:cxn>
                <a:cxn ang="0">
                  <a:pos x="336" y="768"/>
                </a:cxn>
                <a:cxn ang="0">
                  <a:pos x="480" y="816"/>
                </a:cxn>
                <a:cxn ang="0">
                  <a:pos x="144" y="1488"/>
                </a:cxn>
                <a:cxn ang="0">
                  <a:pos x="240" y="1488"/>
                </a:cxn>
                <a:cxn ang="0">
                  <a:pos x="0" y="2016"/>
                </a:cxn>
              </a:cxnLst>
              <a:rect l="T0" t="T1" r="T2" b="T3"/>
              <a:pathLst>
                <a:path w="912" h="2016">
                  <a:moveTo>
                    <a:pt x="912" y="0"/>
                  </a:moveTo>
                  <a:cubicBezTo>
                    <a:pt x="660" y="316"/>
                    <a:pt x="408" y="632"/>
                    <a:pt x="336" y="768"/>
                  </a:cubicBezTo>
                  <a:cubicBezTo>
                    <a:pt x="264" y="904"/>
                    <a:pt x="512" y="696"/>
                    <a:pt x="480" y="816"/>
                  </a:cubicBezTo>
                  <a:cubicBezTo>
                    <a:pt x="448" y="936"/>
                    <a:pt x="184" y="1376"/>
                    <a:pt x="144" y="1488"/>
                  </a:cubicBezTo>
                  <a:cubicBezTo>
                    <a:pt x="104" y="1600"/>
                    <a:pt x="264" y="1400"/>
                    <a:pt x="240" y="1488"/>
                  </a:cubicBezTo>
                  <a:cubicBezTo>
                    <a:pt x="216" y="1576"/>
                    <a:pt x="108" y="1796"/>
                    <a:pt x="0" y="2016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89992" y="3161113"/>
            <a:ext cx="1119130" cy="1089419"/>
            <a:chOff x="5857884" y="4643446"/>
            <a:chExt cx="1492173" cy="1452558"/>
          </a:xfrm>
        </p:grpSpPr>
        <p:pic>
          <p:nvPicPr>
            <p:cNvPr id="29" name="Picture 3" descr="C:\Users\Administrator\Desktop\新建文件夹\1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57884" y="4643446"/>
              <a:ext cx="1492173" cy="1452558"/>
            </a:xfrm>
            <a:prstGeom prst="rect">
              <a:avLst/>
            </a:prstGeom>
            <a:noFill/>
          </p:spPr>
        </p:pic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6143636" y="5143512"/>
              <a:ext cx="928694" cy="769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763190" y="494728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小组活动，验证猜想。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81541" y="3338437"/>
            <a:ext cx="2171700" cy="1372178"/>
            <a:chOff x="154986" y="2386206"/>
            <a:chExt cx="2171700" cy="1372178"/>
          </a:xfrm>
        </p:grpSpPr>
        <p:sp>
          <p:nvSpPr>
            <p:cNvPr id="33" name="任意多边形: 形状 32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091760" y="2766909"/>
            <a:ext cx="2171700" cy="1372178"/>
            <a:chOff x="154986" y="2386206"/>
            <a:chExt cx="2171700" cy="1372178"/>
          </a:xfrm>
        </p:grpSpPr>
        <p:sp>
          <p:nvSpPr>
            <p:cNvPr id="55" name="任意多边形: 形状 54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60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TA_0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"/>
          <p:cNvGrpSpPr/>
          <p:nvPr/>
        </p:nvGrpSpPr>
        <p:grpSpPr bwMode="auto">
          <a:xfrm>
            <a:off x="3092784" y="2204939"/>
            <a:ext cx="2176463" cy="2514600"/>
            <a:chOff x="0" y="0"/>
            <a:chExt cx="1828" cy="2112"/>
          </a:xfrm>
        </p:grpSpPr>
        <p:sp>
          <p:nvSpPr>
            <p:cNvPr id="12" name="Oval 4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14" name="Freeform 6"/>
            <p:cNvSpPr/>
            <p:nvPr/>
          </p:nvSpPr>
          <p:spPr bwMode="auto">
            <a:xfrm flipV="1">
              <a:off x="0" y="0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0" y="336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10" name="Freeform 2"/>
          <p:cNvSpPr/>
          <p:nvPr/>
        </p:nvSpPr>
        <p:spPr bwMode="auto">
          <a:xfrm rot="15816517" flipV="1">
            <a:off x="4842384" y="341112"/>
            <a:ext cx="2175272" cy="2114550"/>
          </a:xfrm>
          <a:custGeom>
            <a:avLst/>
            <a:gdLst>
              <a:gd name="T0" fmla="*/ 0 w 1827"/>
              <a:gd name="T1" fmla="*/ 0 h 1776"/>
              <a:gd name="T2" fmla="*/ 1827 w 1827"/>
              <a:gd name="T3" fmla="*/ 1776 h 1776"/>
            </a:gdLst>
            <a:ahLst/>
            <a:cxnLst>
              <a:cxn ang="0">
                <a:pos x="1" y="1442"/>
              </a:cxn>
              <a:cxn ang="0">
                <a:pos x="0" y="1442"/>
              </a:cxn>
              <a:cxn ang="0">
                <a:pos x="11" y="1382"/>
              </a:cxn>
              <a:cxn ang="0">
                <a:pos x="913" y="0"/>
              </a:cxn>
              <a:cxn ang="0">
                <a:pos x="1799" y="1366"/>
              </a:cxn>
              <a:cxn ang="0">
                <a:pos x="1827" y="1438"/>
              </a:cxn>
              <a:cxn ang="0">
                <a:pos x="1817" y="1493"/>
              </a:cxn>
              <a:cxn ang="0">
                <a:pos x="1789" y="1535"/>
              </a:cxn>
              <a:cxn ang="0">
                <a:pos x="1766" y="1561"/>
              </a:cxn>
              <a:cxn ang="0">
                <a:pos x="1731" y="1592"/>
              </a:cxn>
              <a:cxn ang="0">
                <a:pos x="1655" y="1637"/>
              </a:cxn>
              <a:cxn ang="0">
                <a:pos x="1574" y="1673"/>
              </a:cxn>
              <a:cxn ang="0">
                <a:pos x="1497" y="1700"/>
              </a:cxn>
              <a:cxn ang="0">
                <a:pos x="1427" y="1718"/>
              </a:cxn>
              <a:cxn ang="0">
                <a:pos x="1344" y="1738"/>
              </a:cxn>
              <a:cxn ang="0">
                <a:pos x="1255" y="1753"/>
              </a:cxn>
              <a:cxn ang="0">
                <a:pos x="1159" y="1763"/>
              </a:cxn>
              <a:cxn ang="0">
                <a:pos x="1063" y="1774"/>
              </a:cxn>
              <a:cxn ang="0">
                <a:pos x="989" y="1775"/>
              </a:cxn>
              <a:cxn ang="0">
                <a:pos x="913" y="1776"/>
              </a:cxn>
              <a:cxn ang="0">
                <a:pos x="810" y="1776"/>
              </a:cxn>
              <a:cxn ang="0">
                <a:pos x="725" y="1769"/>
              </a:cxn>
              <a:cxn ang="0">
                <a:pos x="627" y="1760"/>
              </a:cxn>
              <a:cxn ang="0">
                <a:pos x="547" y="1747"/>
              </a:cxn>
              <a:cxn ang="0">
                <a:pos x="456" y="1732"/>
              </a:cxn>
              <a:cxn ang="0">
                <a:pos x="385" y="1715"/>
              </a:cxn>
              <a:cxn ang="0">
                <a:pos x="312" y="1693"/>
              </a:cxn>
              <a:cxn ang="0">
                <a:pos x="239" y="1669"/>
              </a:cxn>
              <a:cxn ang="0">
                <a:pos x="175" y="1637"/>
              </a:cxn>
              <a:cxn ang="0">
                <a:pos x="107" y="1600"/>
              </a:cxn>
              <a:cxn ang="0">
                <a:pos x="61" y="1561"/>
              </a:cxn>
              <a:cxn ang="0">
                <a:pos x="26" y="1520"/>
              </a:cxn>
              <a:cxn ang="0">
                <a:pos x="8" y="1484"/>
              </a:cxn>
              <a:cxn ang="0">
                <a:pos x="1" y="1443"/>
              </a:cxn>
            </a:cxnLst>
            <a:rect l="T0" t="T1" r="T2" b="T3"/>
            <a:pathLst>
              <a:path w="1827" h="1776">
                <a:moveTo>
                  <a:pt x="1" y="1442"/>
                </a:moveTo>
                <a:lnTo>
                  <a:pt x="0" y="1442"/>
                </a:lnTo>
                <a:lnTo>
                  <a:pt x="11" y="1382"/>
                </a:lnTo>
                <a:lnTo>
                  <a:pt x="913" y="0"/>
                </a:lnTo>
                <a:lnTo>
                  <a:pt x="1799" y="1366"/>
                </a:lnTo>
                <a:lnTo>
                  <a:pt x="1827" y="1438"/>
                </a:lnTo>
                <a:lnTo>
                  <a:pt x="1817" y="1493"/>
                </a:lnTo>
                <a:lnTo>
                  <a:pt x="1789" y="1535"/>
                </a:lnTo>
                <a:lnTo>
                  <a:pt x="1766" y="1561"/>
                </a:lnTo>
                <a:lnTo>
                  <a:pt x="1731" y="1592"/>
                </a:lnTo>
                <a:lnTo>
                  <a:pt x="1655" y="1637"/>
                </a:lnTo>
                <a:lnTo>
                  <a:pt x="1574" y="1673"/>
                </a:lnTo>
                <a:lnTo>
                  <a:pt x="1497" y="1700"/>
                </a:lnTo>
                <a:lnTo>
                  <a:pt x="1427" y="1718"/>
                </a:lnTo>
                <a:lnTo>
                  <a:pt x="1344" y="1738"/>
                </a:lnTo>
                <a:lnTo>
                  <a:pt x="1255" y="1753"/>
                </a:lnTo>
                <a:lnTo>
                  <a:pt x="1159" y="1763"/>
                </a:lnTo>
                <a:lnTo>
                  <a:pt x="1063" y="1774"/>
                </a:lnTo>
                <a:lnTo>
                  <a:pt x="989" y="1775"/>
                </a:lnTo>
                <a:lnTo>
                  <a:pt x="913" y="1776"/>
                </a:lnTo>
                <a:lnTo>
                  <a:pt x="810" y="1776"/>
                </a:lnTo>
                <a:lnTo>
                  <a:pt x="725" y="1769"/>
                </a:lnTo>
                <a:lnTo>
                  <a:pt x="627" y="1760"/>
                </a:lnTo>
                <a:lnTo>
                  <a:pt x="547" y="1747"/>
                </a:lnTo>
                <a:lnTo>
                  <a:pt x="456" y="1732"/>
                </a:lnTo>
                <a:lnTo>
                  <a:pt x="385" y="1715"/>
                </a:lnTo>
                <a:lnTo>
                  <a:pt x="312" y="1693"/>
                </a:lnTo>
                <a:lnTo>
                  <a:pt x="239" y="1669"/>
                </a:lnTo>
                <a:lnTo>
                  <a:pt x="175" y="1637"/>
                </a:lnTo>
                <a:lnTo>
                  <a:pt x="107" y="1600"/>
                </a:lnTo>
                <a:lnTo>
                  <a:pt x="61" y="1561"/>
                </a:lnTo>
                <a:lnTo>
                  <a:pt x="26" y="1520"/>
                </a:lnTo>
                <a:lnTo>
                  <a:pt x="8" y="1484"/>
                </a:lnTo>
                <a:lnTo>
                  <a:pt x="1" y="1443"/>
                </a:lnTo>
              </a:path>
            </a:pathLst>
          </a:cu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 rot="15816517" flipV="1">
            <a:off x="4190517" y="1073942"/>
            <a:ext cx="2171700" cy="800100"/>
          </a:xfrm>
          <a:prstGeom prst="ellipse">
            <a:avLst/>
          </a:prstGeom>
          <a:solidFill>
            <a:srgbClr val="DDDDDD">
              <a:alpha val="50000"/>
            </a:srgbClr>
          </a:solidFill>
          <a:ln w="3810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17" name="Group 9"/>
          <p:cNvGrpSpPr/>
          <p:nvPr/>
        </p:nvGrpSpPr>
        <p:grpSpPr bwMode="auto">
          <a:xfrm>
            <a:off x="3149934" y="825101"/>
            <a:ext cx="3634979" cy="3718322"/>
            <a:chOff x="0" y="0"/>
            <a:chExt cx="3053" cy="3123"/>
          </a:xfrm>
        </p:grpSpPr>
        <p:sp>
          <p:nvSpPr>
            <p:cNvPr id="18" name="Freeform 10"/>
            <p:cNvSpPr/>
            <p:nvPr/>
          </p:nvSpPr>
          <p:spPr bwMode="auto">
            <a:xfrm>
              <a:off x="0" y="0"/>
              <a:ext cx="3053" cy="3123"/>
            </a:xfrm>
            <a:custGeom>
              <a:avLst/>
              <a:gdLst>
                <a:gd name="T0" fmla="*/ 0 w 3053"/>
                <a:gd name="T1" fmla="*/ 0 h 3123"/>
                <a:gd name="T2" fmla="*/ 3053 w 3053"/>
                <a:gd name="T3" fmla="*/ 3123 h 3123"/>
              </a:gdLst>
              <a:ahLst/>
              <a:cxnLst>
                <a:cxn ang="0">
                  <a:pos x="441" y="2275"/>
                </a:cxn>
                <a:cxn ang="0">
                  <a:pos x="192" y="2643"/>
                </a:cxn>
                <a:cxn ang="0">
                  <a:pos x="0" y="2870"/>
                </a:cxn>
                <a:cxn ang="0">
                  <a:pos x="173" y="2806"/>
                </a:cxn>
                <a:cxn ang="0">
                  <a:pos x="58" y="2921"/>
                </a:cxn>
                <a:cxn ang="0">
                  <a:pos x="240" y="3123"/>
                </a:cxn>
                <a:cxn ang="0">
                  <a:pos x="413" y="3085"/>
                </a:cxn>
                <a:cxn ang="0">
                  <a:pos x="509" y="2950"/>
                </a:cxn>
                <a:cxn ang="0">
                  <a:pos x="442" y="2777"/>
                </a:cxn>
                <a:cxn ang="0">
                  <a:pos x="567" y="2854"/>
                </a:cxn>
                <a:cxn ang="0">
                  <a:pos x="739" y="2854"/>
                </a:cxn>
                <a:cxn ang="0">
                  <a:pos x="768" y="2691"/>
                </a:cxn>
                <a:cxn ang="0">
                  <a:pos x="682" y="2528"/>
                </a:cxn>
                <a:cxn ang="0">
                  <a:pos x="1661" y="1443"/>
                </a:cxn>
                <a:cxn ang="0">
                  <a:pos x="1805" y="1443"/>
                </a:cxn>
                <a:cxn ang="0">
                  <a:pos x="3053" y="387"/>
                </a:cxn>
                <a:cxn ang="0">
                  <a:pos x="2381" y="51"/>
                </a:cxn>
                <a:cxn ang="0">
                  <a:pos x="2250" y="6"/>
                </a:cxn>
                <a:cxn ang="0">
                  <a:pos x="2160" y="0"/>
                </a:cxn>
                <a:cxn ang="0">
                  <a:pos x="2051" y="19"/>
                </a:cxn>
                <a:cxn ang="0">
                  <a:pos x="1917" y="57"/>
                </a:cxn>
                <a:cxn ang="0">
                  <a:pos x="1738" y="121"/>
                </a:cxn>
                <a:cxn ang="0">
                  <a:pos x="1527" y="233"/>
                </a:cxn>
                <a:cxn ang="0">
                  <a:pos x="1335" y="358"/>
                </a:cxn>
                <a:cxn ang="0">
                  <a:pos x="1152" y="569"/>
                </a:cxn>
                <a:cxn ang="0">
                  <a:pos x="1027" y="761"/>
                </a:cxn>
                <a:cxn ang="0">
                  <a:pos x="960" y="953"/>
                </a:cxn>
                <a:cxn ang="0">
                  <a:pos x="864" y="1174"/>
                </a:cxn>
                <a:cxn ang="0">
                  <a:pos x="739" y="1501"/>
                </a:cxn>
                <a:cxn ang="0">
                  <a:pos x="614" y="1757"/>
                </a:cxn>
                <a:cxn ang="0">
                  <a:pos x="653" y="1834"/>
                </a:cxn>
                <a:cxn ang="0">
                  <a:pos x="547" y="2074"/>
                </a:cxn>
              </a:cxnLst>
              <a:rect l="T0" t="T1" r="T2" b="T3"/>
              <a:pathLst>
                <a:path w="3053" h="3123">
                  <a:moveTo>
                    <a:pt x="441" y="2275"/>
                  </a:moveTo>
                  <a:lnTo>
                    <a:pt x="192" y="2643"/>
                  </a:lnTo>
                  <a:lnTo>
                    <a:pt x="0" y="2870"/>
                  </a:lnTo>
                  <a:lnTo>
                    <a:pt x="173" y="2806"/>
                  </a:lnTo>
                  <a:lnTo>
                    <a:pt x="58" y="2921"/>
                  </a:lnTo>
                  <a:lnTo>
                    <a:pt x="240" y="3123"/>
                  </a:lnTo>
                  <a:lnTo>
                    <a:pt x="413" y="3085"/>
                  </a:lnTo>
                  <a:lnTo>
                    <a:pt x="509" y="2950"/>
                  </a:lnTo>
                  <a:lnTo>
                    <a:pt x="442" y="2777"/>
                  </a:lnTo>
                  <a:lnTo>
                    <a:pt x="567" y="2854"/>
                  </a:lnTo>
                  <a:lnTo>
                    <a:pt x="739" y="2854"/>
                  </a:lnTo>
                  <a:lnTo>
                    <a:pt x="768" y="2691"/>
                  </a:lnTo>
                  <a:lnTo>
                    <a:pt x="682" y="2528"/>
                  </a:lnTo>
                  <a:lnTo>
                    <a:pt x="1661" y="1443"/>
                  </a:lnTo>
                  <a:lnTo>
                    <a:pt x="1805" y="1443"/>
                  </a:lnTo>
                  <a:lnTo>
                    <a:pt x="3053" y="387"/>
                  </a:lnTo>
                  <a:lnTo>
                    <a:pt x="2381" y="51"/>
                  </a:lnTo>
                  <a:lnTo>
                    <a:pt x="2250" y="6"/>
                  </a:lnTo>
                  <a:lnTo>
                    <a:pt x="2160" y="0"/>
                  </a:lnTo>
                  <a:lnTo>
                    <a:pt x="2051" y="19"/>
                  </a:lnTo>
                  <a:lnTo>
                    <a:pt x="1917" y="57"/>
                  </a:lnTo>
                  <a:lnTo>
                    <a:pt x="1738" y="121"/>
                  </a:lnTo>
                  <a:lnTo>
                    <a:pt x="1527" y="233"/>
                  </a:lnTo>
                  <a:lnTo>
                    <a:pt x="1335" y="358"/>
                  </a:lnTo>
                  <a:lnTo>
                    <a:pt x="1152" y="569"/>
                  </a:lnTo>
                  <a:lnTo>
                    <a:pt x="1027" y="761"/>
                  </a:lnTo>
                  <a:lnTo>
                    <a:pt x="960" y="953"/>
                  </a:lnTo>
                  <a:lnTo>
                    <a:pt x="864" y="1174"/>
                  </a:lnTo>
                  <a:lnTo>
                    <a:pt x="739" y="1501"/>
                  </a:lnTo>
                  <a:lnTo>
                    <a:pt x="614" y="1757"/>
                  </a:lnTo>
                  <a:lnTo>
                    <a:pt x="653" y="1834"/>
                  </a:lnTo>
                  <a:lnTo>
                    <a:pt x="547" y="2074"/>
                  </a:lnTo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88" y="432"/>
              <a:ext cx="960" cy="2560"/>
            </a:xfrm>
            <a:custGeom>
              <a:avLst/>
              <a:gdLst>
                <a:gd name="T0" fmla="*/ 0 w 960"/>
                <a:gd name="T1" fmla="*/ 0 h 2560"/>
                <a:gd name="T2" fmla="*/ 960 w 960"/>
                <a:gd name="T3" fmla="*/ 2560 h 2560"/>
              </a:gdLst>
              <a:ahLst/>
              <a:cxnLst>
                <a:cxn ang="0">
                  <a:pos x="960" y="0"/>
                </a:cxn>
                <a:cxn ang="0">
                  <a:pos x="768" y="336"/>
                </a:cxn>
                <a:cxn ang="0">
                  <a:pos x="624" y="960"/>
                </a:cxn>
                <a:cxn ang="0">
                  <a:pos x="768" y="912"/>
                </a:cxn>
                <a:cxn ang="0">
                  <a:pos x="432" y="1536"/>
                </a:cxn>
                <a:cxn ang="0">
                  <a:pos x="528" y="1536"/>
                </a:cxn>
                <a:cxn ang="0">
                  <a:pos x="192" y="2448"/>
                </a:cxn>
                <a:cxn ang="0">
                  <a:pos x="0" y="2208"/>
                </a:cxn>
              </a:cxnLst>
              <a:rect l="T0" t="T1" r="T2" b="T3"/>
              <a:pathLst>
                <a:path w="960" h="2560">
                  <a:moveTo>
                    <a:pt x="960" y="0"/>
                  </a:moveTo>
                  <a:cubicBezTo>
                    <a:pt x="892" y="88"/>
                    <a:pt x="824" y="176"/>
                    <a:pt x="768" y="336"/>
                  </a:cubicBezTo>
                  <a:cubicBezTo>
                    <a:pt x="712" y="496"/>
                    <a:pt x="624" y="864"/>
                    <a:pt x="624" y="960"/>
                  </a:cubicBezTo>
                  <a:cubicBezTo>
                    <a:pt x="624" y="1056"/>
                    <a:pt x="800" y="816"/>
                    <a:pt x="768" y="912"/>
                  </a:cubicBezTo>
                  <a:cubicBezTo>
                    <a:pt x="736" y="1008"/>
                    <a:pt x="472" y="1432"/>
                    <a:pt x="432" y="1536"/>
                  </a:cubicBezTo>
                  <a:cubicBezTo>
                    <a:pt x="392" y="1640"/>
                    <a:pt x="568" y="1384"/>
                    <a:pt x="528" y="1536"/>
                  </a:cubicBezTo>
                  <a:cubicBezTo>
                    <a:pt x="488" y="1688"/>
                    <a:pt x="280" y="2336"/>
                    <a:pt x="192" y="2448"/>
                  </a:cubicBezTo>
                  <a:cubicBezTo>
                    <a:pt x="104" y="2560"/>
                    <a:pt x="52" y="2384"/>
                    <a:pt x="0" y="2208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960" y="144"/>
              <a:ext cx="912" cy="2016"/>
            </a:xfrm>
            <a:custGeom>
              <a:avLst/>
              <a:gdLst>
                <a:gd name="T0" fmla="*/ 0 w 912"/>
                <a:gd name="T1" fmla="*/ 0 h 2016"/>
                <a:gd name="T2" fmla="*/ 912 w 912"/>
                <a:gd name="T3" fmla="*/ 2016 h 2016"/>
              </a:gdLst>
              <a:ahLst/>
              <a:cxnLst>
                <a:cxn ang="0">
                  <a:pos x="912" y="0"/>
                </a:cxn>
                <a:cxn ang="0">
                  <a:pos x="336" y="768"/>
                </a:cxn>
                <a:cxn ang="0">
                  <a:pos x="480" y="816"/>
                </a:cxn>
                <a:cxn ang="0">
                  <a:pos x="144" y="1488"/>
                </a:cxn>
                <a:cxn ang="0">
                  <a:pos x="240" y="1488"/>
                </a:cxn>
                <a:cxn ang="0">
                  <a:pos x="0" y="2016"/>
                </a:cxn>
              </a:cxnLst>
              <a:rect l="T0" t="T1" r="T2" b="T3"/>
              <a:pathLst>
                <a:path w="912" h="2016">
                  <a:moveTo>
                    <a:pt x="912" y="0"/>
                  </a:moveTo>
                  <a:cubicBezTo>
                    <a:pt x="660" y="316"/>
                    <a:pt x="408" y="632"/>
                    <a:pt x="336" y="768"/>
                  </a:cubicBezTo>
                  <a:cubicBezTo>
                    <a:pt x="264" y="904"/>
                    <a:pt x="512" y="696"/>
                    <a:pt x="480" y="816"/>
                  </a:cubicBezTo>
                  <a:cubicBezTo>
                    <a:pt x="448" y="936"/>
                    <a:pt x="184" y="1376"/>
                    <a:pt x="144" y="1488"/>
                  </a:cubicBezTo>
                  <a:cubicBezTo>
                    <a:pt x="104" y="1600"/>
                    <a:pt x="264" y="1400"/>
                    <a:pt x="240" y="1488"/>
                  </a:cubicBezTo>
                  <a:cubicBezTo>
                    <a:pt x="216" y="1576"/>
                    <a:pt x="108" y="1796"/>
                    <a:pt x="0" y="2016"/>
                  </a:cubicBezTo>
                </a:path>
              </a:pathLst>
            </a:custGeom>
            <a:noFill/>
            <a:ln w="28575" cmpd="sng">
              <a:solidFill>
                <a:schemeClr val="accent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840480" y="2467725"/>
            <a:ext cx="272608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正好倒满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897892" y="3000378"/>
            <a:ext cx="1119130" cy="1089419"/>
            <a:chOff x="5857884" y="4643446"/>
            <a:chExt cx="1492173" cy="1452558"/>
          </a:xfrm>
        </p:grpSpPr>
        <p:pic>
          <p:nvPicPr>
            <p:cNvPr id="40" name="Picture 3" descr="C:\Users\Administrator\Desktop\新建文件夹\16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5857884" y="4643446"/>
              <a:ext cx="1492173" cy="1452558"/>
            </a:xfrm>
            <a:prstGeom prst="rect">
              <a:avLst/>
            </a:prstGeom>
            <a:noFill/>
          </p:spPr>
        </p:pic>
        <p:sp>
          <p:nvSpPr>
            <p:cNvPr id="41" name="Text Box 5"/>
            <p:cNvSpPr txBox="1">
              <a:spLocks noChangeArrowheads="1"/>
            </p:cNvSpPr>
            <p:nvPr/>
          </p:nvSpPr>
          <p:spPr bwMode="auto">
            <a:xfrm>
              <a:off x="6143636" y="5143512"/>
              <a:ext cx="928694" cy="769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1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次</a:t>
              </a:r>
              <a:endParaRPr lang="zh-CN" altLang="en-US" sz="21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TextBox 24"/>
          <p:cNvSpPr txBox="1">
            <a:spLocks noChangeArrowheads="1"/>
          </p:cNvSpPr>
          <p:nvPr/>
        </p:nvSpPr>
        <p:spPr bwMode="auto">
          <a:xfrm>
            <a:off x="526590" y="1324963"/>
            <a:ext cx="4177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个圆锥的体积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个圆柱体积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63190" y="494728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小组活动，验证猜想。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081541" y="3338437"/>
            <a:ext cx="2171700" cy="1372178"/>
            <a:chOff x="154986" y="2386206"/>
            <a:chExt cx="2171700" cy="1372178"/>
          </a:xfrm>
        </p:grpSpPr>
        <p:sp>
          <p:nvSpPr>
            <p:cNvPr id="42" name="任意多边形: 形状 41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43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75912" y="2764404"/>
            <a:ext cx="2171700" cy="1372178"/>
            <a:chOff x="154986" y="2386206"/>
            <a:chExt cx="2171700" cy="1372178"/>
          </a:xfrm>
        </p:grpSpPr>
        <p:sp>
          <p:nvSpPr>
            <p:cNvPr id="53" name="任意多边形: 形状 52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54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101078" y="2197134"/>
            <a:ext cx="2171700" cy="1372178"/>
            <a:chOff x="154986" y="2386206"/>
            <a:chExt cx="2171700" cy="1372178"/>
          </a:xfrm>
        </p:grpSpPr>
        <p:sp>
          <p:nvSpPr>
            <p:cNvPr id="50" name="任意多边形: 形状 49"/>
            <p:cNvSpPr>
              <a:spLocks noChangeArrowheads="1"/>
            </p:cNvSpPr>
            <p:nvPr/>
          </p:nvSpPr>
          <p:spPr bwMode="auto">
            <a:xfrm>
              <a:off x="154986" y="2386784"/>
              <a:ext cx="2171700" cy="1371600"/>
            </a:xfrm>
            <a:custGeom>
              <a:avLst/>
              <a:gdLst>
                <a:gd name="connsiteX0" fmla="*/ 1085850 w 2171700"/>
                <a:gd name="connsiteY0" fmla="*/ 0 h 1371600"/>
                <a:gd name="connsiteX1" fmla="*/ 2171700 w 2171700"/>
                <a:gd name="connsiteY1" fmla="*/ 400050 h 1371600"/>
                <a:gd name="connsiteX2" fmla="*/ 2171700 w 2171700"/>
                <a:gd name="connsiteY2" fmla="*/ 971550 h 1371600"/>
                <a:gd name="connsiteX3" fmla="*/ 2171700 w 2171700"/>
                <a:gd name="connsiteY3" fmla="*/ 1028700 h 1371600"/>
                <a:gd name="connsiteX4" fmla="*/ 2156063 w 2171700"/>
                <a:gd name="connsiteY4" fmla="*/ 1028700 h 1371600"/>
                <a:gd name="connsiteX5" fmla="*/ 2149640 w 2171700"/>
                <a:gd name="connsiteY5" fmla="*/ 1052174 h 1371600"/>
                <a:gd name="connsiteX6" fmla="*/ 1085850 w 2171700"/>
                <a:gd name="connsiteY6" fmla="*/ 1371600 h 1371600"/>
                <a:gd name="connsiteX7" fmla="*/ 22061 w 2171700"/>
                <a:gd name="connsiteY7" fmla="*/ 1052174 h 1371600"/>
                <a:gd name="connsiteX8" fmla="*/ 15638 w 2171700"/>
                <a:gd name="connsiteY8" fmla="*/ 1028700 h 1371600"/>
                <a:gd name="connsiteX9" fmla="*/ 0 w 2171700"/>
                <a:gd name="connsiteY9" fmla="*/ 1028700 h 1371600"/>
                <a:gd name="connsiteX10" fmla="*/ 0 w 2171700"/>
                <a:gd name="connsiteY10" fmla="*/ 971550 h 1371600"/>
                <a:gd name="connsiteX11" fmla="*/ 0 w 2171700"/>
                <a:gd name="connsiteY11" fmla="*/ 971550 h 1371600"/>
                <a:gd name="connsiteX12" fmla="*/ 0 w 2171700"/>
                <a:gd name="connsiteY12" fmla="*/ 971550 h 1371600"/>
                <a:gd name="connsiteX13" fmla="*/ 0 w 2171700"/>
                <a:gd name="connsiteY13" fmla="*/ 400050 h 1371600"/>
                <a:gd name="connsiteX14" fmla="*/ 1085850 w 2171700"/>
                <a:gd name="connsiteY14" fmla="*/ 0 h 137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71700" h="1371600">
                  <a:moveTo>
                    <a:pt x="1085850" y="0"/>
                  </a:moveTo>
                  <a:cubicBezTo>
                    <a:pt x="1685548" y="0"/>
                    <a:pt x="2171700" y="179108"/>
                    <a:pt x="2171700" y="400050"/>
                  </a:cubicBezTo>
                  <a:lnTo>
                    <a:pt x="2171700" y="971550"/>
                  </a:lnTo>
                  <a:lnTo>
                    <a:pt x="2171700" y="1028700"/>
                  </a:lnTo>
                  <a:lnTo>
                    <a:pt x="2156063" y="1028700"/>
                  </a:lnTo>
                  <a:lnTo>
                    <a:pt x="2149640" y="1052174"/>
                  </a:lnTo>
                  <a:cubicBezTo>
                    <a:pt x="2048388" y="1234471"/>
                    <a:pt x="1610586" y="1371600"/>
                    <a:pt x="1085850" y="1371600"/>
                  </a:cubicBezTo>
                  <a:cubicBezTo>
                    <a:pt x="561114" y="1371600"/>
                    <a:pt x="123312" y="1234471"/>
                    <a:pt x="22061" y="1052174"/>
                  </a:cubicBezTo>
                  <a:lnTo>
                    <a:pt x="15638" y="1028700"/>
                  </a:lnTo>
                  <a:lnTo>
                    <a:pt x="0" y="102870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971550"/>
                  </a:lnTo>
                  <a:lnTo>
                    <a:pt x="0" y="400050"/>
                  </a:lnTo>
                  <a:cubicBezTo>
                    <a:pt x="0" y="179108"/>
                    <a:pt x="486152" y="0"/>
                    <a:pt x="1085850" y="0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square" anchor="ctr">
              <a:noAutofit/>
            </a:bodyPr>
            <a:lstStyle/>
            <a:p>
              <a:endParaRPr lang="zh-CN" altLang="en-US" sz="1050"/>
            </a:p>
          </p:txBody>
        </p:sp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154986" y="2386206"/>
              <a:ext cx="2171700" cy="800099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 w="9525" cmpd="sng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A_0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0" name="Text Box 4"/>
              <p:cNvSpPr txBox="1">
                <a:spLocks noChangeArrowheads="1"/>
              </p:cNvSpPr>
              <p:nvPr/>
            </p:nvSpPr>
            <p:spPr bwMode="auto">
              <a:xfrm>
                <a:off x="3456112" y="3751194"/>
                <a:ext cx="3943507" cy="5936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  </m:t>
                    </m:r>
                  </m:oMath>
                </a14:m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×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70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6112" y="3751194"/>
                <a:ext cx="3943507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11" t="-42" r="15" b="25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/>
          <p:cNvGrpSpPr/>
          <p:nvPr/>
        </p:nvGrpSpPr>
        <p:grpSpPr>
          <a:xfrm>
            <a:off x="3509335" y="2067694"/>
            <a:ext cx="2817830" cy="461665"/>
            <a:chOff x="3677116" y="2067694"/>
            <a:chExt cx="2817830" cy="461665"/>
          </a:xfrm>
        </p:grpSpPr>
        <p:sp>
          <p:nvSpPr>
            <p:cNvPr id="28" name="TextBox 21"/>
            <p:cNvSpPr txBox="1">
              <a:spLocks noChangeArrowheads="1"/>
            </p:cNvSpPr>
            <p:nvPr/>
          </p:nvSpPr>
          <p:spPr bwMode="auto">
            <a:xfrm>
              <a:off x="3677116" y="2067694"/>
              <a:ext cx="21019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=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40"/>
            <p:cNvSpPr txBox="1">
              <a:spLocks noChangeArrowheads="1"/>
            </p:cNvSpPr>
            <p:nvPr/>
          </p:nvSpPr>
          <p:spPr bwMode="auto">
            <a:xfrm>
              <a:off x="5455133" y="2101363"/>
              <a:ext cx="103981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400" b="1" baseline="-25000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41"/>
            <p:cNvSpPr txBox="1">
              <a:spLocks noChangeArrowheads="1"/>
            </p:cNvSpPr>
            <p:nvPr/>
          </p:nvSpPr>
          <p:spPr bwMode="auto">
            <a:xfrm>
              <a:off x="3916116" y="2089180"/>
              <a:ext cx="125571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762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zh-CN" altLang="en-US" sz="2400" b="1" baseline="-25000"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sz="2400" b="1" baseline="-25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4"/>
          <p:cNvGrpSpPr/>
          <p:nvPr/>
        </p:nvGrpSpPr>
        <p:grpSpPr bwMode="auto">
          <a:xfrm>
            <a:off x="1043608" y="2576540"/>
            <a:ext cx="752248" cy="654702"/>
            <a:chOff x="528" y="1104"/>
            <a:chExt cx="1828" cy="2112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Freeform 7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8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Group 9"/>
          <p:cNvGrpSpPr/>
          <p:nvPr/>
        </p:nvGrpSpPr>
        <p:grpSpPr bwMode="auto">
          <a:xfrm>
            <a:off x="2363632" y="2575804"/>
            <a:ext cx="750601" cy="653138"/>
            <a:chOff x="6333" y="1102"/>
            <a:chExt cx="1827" cy="1776"/>
          </a:xfrm>
        </p:grpSpPr>
        <p:sp>
          <p:nvSpPr>
            <p:cNvPr id="37" name="Freeform 10"/>
            <p:cNvSpPr/>
            <p:nvPr/>
          </p:nvSpPr>
          <p:spPr bwMode="auto">
            <a:xfrm flipV="1">
              <a:off x="6333" y="1102"/>
              <a:ext cx="1827" cy="1776"/>
            </a:xfrm>
            <a:custGeom>
              <a:avLst/>
              <a:gdLst>
                <a:gd name="T0" fmla="*/ 1 w 1827"/>
                <a:gd name="T1" fmla="*/ 1442 h 1776"/>
                <a:gd name="T2" fmla="*/ 0 w 1827"/>
                <a:gd name="T3" fmla="*/ 1442 h 1776"/>
                <a:gd name="T4" fmla="*/ 11 w 1827"/>
                <a:gd name="T5" fmla="*/ 1382 h 1776"/>
                <a:gd name="T6" fmla="*/ 913 w 1827"/>
                <a:gd name="T7" fmla="*/ 0 h 1776"/>
                <a:gd name="T8" fmla="*/ 1799 w 1827"/>
                <a:gd name="T9" fmla="*/ 1366 h 1776"/>
                <a:gd name="T10" fmla="*/ 1827 w 1827"/>
                <a:gd name="T11" fmla="*/ 1438 h 1776"/>
                <a:gd name="T12" fmla="*/ 1817 w 1827"/>
                <a:gd name="T13" fmla="*/ 1493 h 1776"/>
                <a:gd name="T14" fmla="*/ 1789 w 1827"/>
                <a:gd name="T15" fmla="*/ 1535 h 1776"/>
                <a:gd name="T16" fmla="*/ 1766 w 1827"/>
                <a:gd name="T17" fmla="*/ 1561 h 1776"/>
                <a:gd name="T18" fmla="*/ 1731 w 1827"/>
                <a:gd name="T19" fmla="*/ 1592 h 1776"/>
                <a:gd name="T20" fmla="*/ 1655 w 1827"/>
                <a:gd name="T21" fmla="*/ 1637 h 1776"/>
                <a:gd name="T22" fmla="*/ 1574 w 1827"/>
                <a:gd name="T23" fmla="*/ 1673 h 1776"/>
                <a:gd name="T24" fmla="*/ 1497 w 1827"/>
                <a:gd name="T25" fmla="*/ 1700 h 1776"/>
                <a:gd name="T26" fmla="*/ 1427 w 1827"/>
                <a:gd name="T27" fmla="*/ 1718 h 1776"/>
                <a:gd name="T28" fmla="*/ 1344 w 1827"/>
                <a:gd name="T29" fmla="*/ 1738 h 1776"/>
                <a:gd name="T30" fmla="*/ 1255 w 1827"/>
                <a:gd name="T31" fmla="*/ 1753 h 1776"/>
                <a:gd name="T32" fmla="*/ 1159 w 1827"/>
                <a:gd name="T33" fmla="*/ 1763 h 1776"/>
                <a:gd name="T34" fmla="*/ 1063 w 1827"/>
                <a:gd name="T35" fmla="*/ 1774 h 1776"/>
                <a:gd name="T36" fmla="*/ 989 w 1827"/>
                <a:gd name="T37" fmla="*/ 1775 h 1776"/>
                <a:gd name="T38" fmla="*/ 913 w 1827"/>
                <a:gd name="T39" fmla="*/ 1776 h 1776"/>
                <a:gd name="T40" fmla="*/ 810 w 1827"/>
                <a:gd name="T41" fmla="*/ 1776 h 1776"/>
                <a:gd name="T42" fmla="*/ 725 w 1827"/>
                <a:gd name="T43" fmla="*/ 1769 h 1776"/>
                <a:gd name="T44" fmla="*/ 627 w 1827"/>
                <a:gd name="T45" fmla="*/ 1760 h 1776"/>
                <a:gd name="T46" fmla="*/ 547 w 1827"/>
                <a:gd name="T47" fmla="*/ 1747 h 1776"/>
                <a:gd name="T48" fmla="*/ 456 w 1827"/>
                <a:gd name="T49" fmla="*/ 1732 h 1776"/>
                <a:gd name="T50" fmla="*/ 385 w 1827"/>
                <a:gd name="T51" fmla="*/ 1715 h 1776"/>
                <a:gd name="T52" fmla="*/ 312 w 1827"/>
                <a:gd name="T53" fmla="*/ 1693 h 1776"/>
                <a:gd name="T54" fmla="*/ 239 w 1827"/>
                <a:gd name="T55" fmla="*/ 1669 h 1776"/>
                <a:gd name="T56" fmla="*/ 175 w 1827"/>
                <a:gd name="T57" fmla="*/ 1637 h 1776"/>
                <a:gd name="T58" fmla="*/ 107 w 1827"/>
                <a:gd name="T59" fmla="*/ 1600 h 1776"/>
                <a:gd name="T60" fmla="*/ 61 w 1827"/>
                <a:gd name="T61" fmla="*/ 1561 h 1776"/>
                <a:gd name="T62" fmla="*/ 26 w 1827"/>
                <a:gd name="T63" fmla="*/ 1520 h 1776"/>
                <a:gd name="T64" fmla="*/ 8 w 1827"/>
                <a:gd name="T65" fmla="*/ 1484 h 1776"/>
                <a:gd name="T66" fmla="*/ 1 w 1827"/>
                <a:gd name="T67" fmla="*/ 1443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7"/>
                <a:gd name="T103" fmla="*/ 0 h 1776"/>
                <a:gd name="T104" fmla="*/ 1827 w 1827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195"/>
              </a:srgbClr>
            </a:solidFill>
            <a:ln w="38100" cap="flat" cmpd="sng">
              <a:solidFill>
                <a:schemeClr val="tx1"/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Oval 11"/>
            <p:cNvSpPr>
              <a:spLocks noChangeArrowheads="1"/>
            </p:cNvSpPr>
            <p:nvPr/>
          </p:nvSpPr>
          <p:spPr bwMode="auto">
            <a:xfrm flipV="1">
              <a:off x="6336" y="1102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9" name="Oval 12"/>
          <p:cNvSpPr>
            <a:spLocks noChangeArrowheads="1"/>
          </p:cNvSpPr>
          <p:nvPr/>
        </p:nvSpPr>
        <p:spPr bwMode="auto">
          <a:xfrm>
            <a:off x="1047312" y="2574060"/>
            <a:ext cx="746898" cy="210794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14"/>
          <p:cNvSpPr>
            <a:spLocks noChangeShapeType="1"/>
          </p:cNvSpPr>
          <p:nvPr/>
        </p:nvSpPr>
        <p:spPr bwMode="auto">
          <a:xfrm>
            <a:off x="1418293" y="2709378"/>
            <a:ext cx="0" cy="5203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 sz="11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AutoShape 54"/>
          <p:cNvSpPr>
            <a:spLocks noChangeArrowheads="1"/>
          </p:cNvSpPr>
          <p:nvPr/>
        </p:nvSpPr>
        <p:spPr bwMode="auto">
          <a:xfrm rot="5400000">
            <a:off x="6821922" y="3312786"/>
            <a:ext cx="495300" cy="307975"/>
          </a:xfrm>
          <a:prstGeom prst="right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chemeClr val="hlink"/>
              </a:gs>
              <a:gs pos="100000">
                <a:schemeClr val="accent2"/>
              </a:gs>
            </a:gsLst>
            <a:lin ang="5400000" scaled="1"/>
          </a:gra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onstantia" panose="02030602050306030303" pitchFamily="18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 rot="16200000">
            <a:off x="7028499" y="2745872"/>
            <a:ext cx="82149" cy="818684"/>
          </a:xfrm>
          <a:prstGeom prst="leftBracket">
            <a:avLst>
              <a:gd name="adj" fmla="val 62410"/>
            </a:avLst>
          </a:prstGeom>
          <a:noFill/>
          <a:ln w="19050" cmpd="sng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onstantia" panose="02030602050306030303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 Box 13"/>
              <p:cNvSpPr txBox="1">
                <a:spLocks noChangeArrowheads="1"/>
              </p:cNvSpPr>
              <p:nvPr/>
            </p:nvSpPr>
            <p:spPr bwMode="auto">
              <a:xfrm>
                <a:off x="3183140" y="2714031"/>
                <a:ext cx="5173234" cy="59362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圆锥的体积等于与它</a:t>
                </a:r>
                <a:r>
                  <a:rPr kumimoji="1"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等底等高</a:t>
                </a:r>
                <a:r>
                  <a:rPr kumimoji="1"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kumimoji="1"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83140" y="2714031"/>
                <a:ext cx="5173234" cy="593624"/>
              </a:xfrm>
              <a:prstGeom prst="rect">
                <a:avLst/>
              </a:prstGeom>
              <a:blipFill rotWithShape="1">
                <a:blip r:embed="rId2"/>
                <a:stretch>
                  <a:fillRect l="-10" t="-7" r="8" b="9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6" name="AutoShape 55"/>
          <p:cNvSpPr/>
          <p:nvPr/>
        </p:nvSpPr>
        <p:spPr bwMode="auto">
          <a:xfrm rot="5400000">
            <a:off x="7011455" y="3291191"/>
            <a:ext cx="185667" cy="1032130"/>
          </a:xfrm>
          <a:prstGeom prst="leftBracket">
            <a:avLst>
              <a:gd name="adj" fmla="val 62410"/>
            </a:avLst>
          </a:prstGeom>
          <a:noFill/>
          <a:ln w="19050" cmpd="sng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Constantia" panose="02030602050306030303" pitchFamily="18" charset="0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4145270" y="3868537"/>
            <a:ext cx="394350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底面积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×高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-74890" y="3500012"/>
            <a:ext cx="4732478" cy="1214446"/>
            <a:chOff x="4121091" y="1388344"/>
            <a:chExt cx="4732478" cy="1214446"/>
          </a:xfrm>
        </p:grpSpPr>
        <p:pic>
          <p:nvPicPr>
            <p:cNvPr id="68" name="AutoShape 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51" y="1388344"/>
              <a:ext cx="4357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121091" y="1738666"/>
                  <a:ext cx="4214842" cy="5936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 i="1" dirty="0" smtClean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           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</a:t>
                  </a:r>
                  <a:r>
                    <a:rPr lang="en-US" altLang="zh-CN" sz="2000" b="1" dirty="0" smtClean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 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endPara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69" name="Text 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121091" y="1738666"/>
                  <a:ext cx="4214842" cy="593624"/>
                </a:xfrm>
                <a:prstGeom prst="rect">
                  <a:avLst/>
                </a:prstGeom>
                <a:blipFill rotWithShape="1">
                  <a:blip r:embed="rId4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1" name="Text Box 4"/>
            <p:cNvSpPr txBox="1">
              <a:spLocks noChangeArrowheads="1"/>
            </p:cNvSpPr>
            <p:nvPr/>
          </p:nvSpPr>
          <p:spPr bwMode="auto">
            <a:xfrm>
              <a:off x="5023565" y="1905215"/>
              <a:ext cx="785817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 Box 4"/>
            <p:cNvSpPr txBox="1">
              <a:spLocks noChangeArrowheads="1"/>
            </p:cNvSpPr>
            <p:nvPr/>
          </p:nvSpPr>
          <p:spPr bwMode="auto">
            <a:xfrm>
              <a:off x="6325980" y="1905215"/>
              <a:ext cx="785817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4" name="TextBox 37"/>
            <p:cNvSpPr txBox="1"/>
            <p:nvPr/>
          </p:nvSpPr>
          <p:spPr>
            <a:xfrm>
              <a:off x="7420742" y="1851469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83140" y="277291"/>
            <a:ext cx="2824046" cy="1657171"/>
            <a:chOff x="3183140" y="277291"/>
            <a:chExt cx="2824046" cy="1657171"/>
          </a:xfrm>
        </p:grpSpPr>
        <p:grpSp>
          <p:nvGrpSpPr>
            <p:cNvPr id="88" name="Group 9"/>
            <p:cNvGrpSpPr/>
            <p:nvPr/>
          </p:nvGrpSpPr>
          <p:grpSpPr bwMode="auto">
            <a:xfrm>
              <a:off x="5256585" y="1281324"/>
              <a:ext cx="750601" cy="653138"/>
              <a:chOff x="6333" y="1102"/>
              <a:chExt cx="1827" cy="1776"/>
            </a:xfrm>
          </p:grpSpPr>
          <p:sp>
            <p:nvSpPr>
              <p:cNvPr id="89" name="Freeform 10"/>
              <p:cNvSpPr/>
              <p:nvPr/>
            </p:nvSpPr>
            <p:spPr bwMode="auto">
              <a:xfrm flipV="1">
                <a:off x="6333" y="1102"/>
                <a:ext cx="1827" cy="1776"/>
              </a:xfrm>
              <a:custGeom>
                <a:avLst/>
                <a:gdLst>
                  <a:gd name="T0" fmla="*/ 1 w 1827"/>
                  <a:gd name="T1" fmla="*/ 1442 h 1776"/>
                  <a:gd name="T2" fmla="*/ 0 w 1827"/>
                  <a:gd name="T3" fmla="*/ 1442 h 1776"/>
                  <a:gd name="T4" fmla="*/ 11 w 1827"/>
                  <a:gd name="T5" fmla="*/ 1382 h 1776"/>
                  <a:gd name="T6" fmla="*/ 913 w 1827"/>
                  <a:gd name="T7" fmla="*/ 0 h 1776"/>
                  <a:gd name="T8" fmla="*/ 1799 w 1827"/>
                  <a:gd name="T9" fmla="*/ 1366 h 1776"/>
                  <a:gd name="T10" fmla="*/ 1827 w 1827"/>
                  <a:gd name="T11" fmla="*/ 1438 h 1776"/>
                  <a:gd name="T12" fmla="*/ 1817 w 1827"/>
                  <a:gd name="T13" fmla="*/ 1493 h 1776"/>
                  <a:gd name="T14" fmla="*/ 1789 w 1827"/>
                  <a:gd name="T15" fmla="*/ 1535 h 1776"/>
                  <a:gd name="T16" fmla="*/ 1766 w 1827"/>
                  <a:gd name="T17" fmla="*/ 1561 h 1776"/>
                  <a:gd name="T18" fmla="*/ 1731 w 1827"/>
                  <a:gd name="T19" fmla="*/ 1592 h 1776"/>
                  <a:gd name="T20" fmla="*/ 1655 w 1827"/>
                  <a:gd name="T21" fmla="*/ 1637 h 1776"/>
                  <a:gd name="T22" fmla="*/ 1574 w 1827"/>
                  <a:gd name="T23" fmla="*/ 1673 h 1776"/>
                  <a:gd name="T24" fmla="*/ 1497 w 1827"/>
                  <a:gd name="T25" fmla="*/ 1700 h 1776"/>
                  <a:gd name="T26" fmla="*/ 1427 w 1827"/>
                  <a:gd name="T27" fmla="*/ 1718 h 1776"/>
                  <a:gd name="T28" fmla="*/ 1344 w 1827"/>
                  <a:gd name="T29" fmla="*/ 1738 h 1776"/>
                  <a:gd name="T30" fmla="*/ 1255 w 1827"/>
                  <a:gd name="T31" fmla="*/ 1753 h 1776"/>
                  <a:gd name="T32" fmla="*/ 1159 w 1827"/>
                  <a:gd name="T33" fmla="*/ 1763 h 1776"/>
                  <a:gd name="T34" fmla="*/ 1063 w 1827"/>
                  <a:gd name="T35" fmla="*/ 1774 h 1776"/>
                  <a:gd name="T36" fmla="*/ 989 w 1827"/>
                  <a:gd name="T37" fmla="*/ 1775 h 1776"/>
                  <a:gd name="T38" fmla="*/ 913 w 1827"/>
                  <a:gd name="T39" fmla="*/ 1776 h 1776"/>
                  <a:gd name="T40" fmla="*/ 810 w 1827"/>
                  <a:gd name="T41" fmla="*/ 1776 h 1776"/>
                  <a:gd name="T42" fmla="*/ 725 w 1827"/>
                  <a:gd name="T43" fmla="*/ 1769 h 1776"/>
                  <a:gd name="T44" fmla="*/ 627 w 1827"/>
                  <a:gd name="T45" fmla="*/ 1760 h 1776"/>
                  <a:gd name="T46" fmla="*/ 547 w 1827"/>
                  <a:gd name="T47" fmla="*/ 1747 h 1776"/>
                  <a:gd name="T48" fmla="*/ 456 w 1827"/>
                  <a:gd name="T49" fmla="*/ 1732 h 1776"/>
                  <a:gd name="T50" fmla="*/ 385 w 1827"/>
                  <a:gd name="T51" fmla="*/ 1715 h 1776"/>
                  <a:gd name="T52" fmla="*/ 312 w 1827"/>
                  <a:gd name="T53" fmla="*/ 1693 h 1776"/>
                  <a:gd name="T54" fmla="*/ 239 w 1827"/>
                  <a:gd name="T55" fmla="*/ 1669 h 1776"/>
                  <a:gd name="T56" fmla="*/ 175 w 1827"/>
                  <a:gd name="T57" fmla="*/ 1637 h 1776"/>
                  <a:gd name="T58" fmla="*/ 107 w 1827"/>
                  <a:gd name="T59" fmla="*/ 1600 h 1776"/>
                  <a:gd name="T60" fmla="*/ 61 w 1827"/>
                  <a:gd name="T61" fmla="*/ 1561 h 1776"/>
                  <a:gd name="T62" fmla="*/ 26 w 1827"/>
                  <a:gd name="T63" fmla="*/ 1520 h 1776"/>
                  <a:gd name="T64" fmla="*/ 8 w 1827"/>
                  <a:gd name="T65" fmla="*/ 1484 h 1776"/>
                  <a:gd name="T66" fmla="*/ 1 w 1827"/>
                  <a:gd name="T67" fmla="*/ 1443 h 17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27"/>
                  <a:gd name="T103" fmla="*/ 0 h 1776"/>
                  <a:gd name="T104" fmla="*/ 1827 w 1827"/>
                  <a:gd name="T105" fmla="*/ 1776 h 17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27" h="1776">
                    <a:moveTo>
                      <a:pt x="1" y="1442"/>
                    </a:moveTo>
                    <a:lnTo>
                      <a:pt x="0" y="1442"/>
                    </a:lnTo>
                    <a:lnTo>
                      <a:pt x="11" y="1382"/>
                    </a:lnTo>
                    <a:lnTo>
                      <a:pt x="913" y="0"/>
                    </a:lnTo>
                    <a:lnTo>
                      <a:pt x="1799" y="1366"/>
                    </a:lnTo>
                    <a:lnTo>
                      <a:pt x="1827" y="1438"/>
                    </a:lnTo>
                    <a:lnTo>
                      <a:pt x="1817" y="1493"/>
                    </a:lnTo>
                    <a:lnTo>
                      <a:pt x="1789" y="1535"/>
                    </a:lnTo>
                    <a:lnTo>
                      <a:pt x="1766" y="1561"/>
                    </a:lnTo>
                    <a:lnTo>
                      <a:pt x="1731" y="1592"/>
                    </a:lnTo>
                    <a:lnTo>
                      <a:pt x="1655" y="1637"/>
                    </a:lnTo>
                    <a:lnTo>
                      <a:pt x="1574" y="1673"/>
                    </a:lnTo>
                    <a:lnTo>
                      <a:pt x="1497" y="1700"/>
                    </a:lnTo>
                    <a:lnTo>
                      <a:pt x="1427" y="1718"/>
                    </a:lnTo>
                    <a:lnTo>
                      <a:pt x="1344" y="1738"/>
                    </a:lnTo>
                    <a:lnTo>
                      <a:pt x="1255" y="1753"/>
                    </a:lnTo>
                    <a:lnTo>
                      <a:pt x="1159" y="1763"/>
                    </a:lnTo>
                    <a:lnTo>
                      <a:pt x="1063" y="1774"/>
                    </a:lnTo>
                    <a:lnTo>
                      <a:pt x="989" y="1775"/>
                    </a:lnTo>
                    <a:lnTo>
                      <a:pt x="913" y="1776"/>
                    </a:lnTo>
                    <a:lnTo>
                      <a:pt x="810" y="1776"/>
                    </a:lnTo>
                    <a:lnTo>
                      <a:pt x="725" y="1769"/>
                    </a:lnTo>
                    <a:lnTo>
                      <a:pt x="627" y="1760"/>
                    </a:lnTo>
                    <a:lnTo>
                      <a:pt x="547" y="1747"/>
                    </a:lnTo>
                    <a:lnTo>
                      <a:pt x="456" y="1732"/>
                    </a:lnTo>
                    <a:lnTo>
                      <a:pt x="385" y="1715"/>
                    </a:lnTo>
                    <a:lnTo>
                      <a:pt x="312" y="1693"/>
                    </a:lnTo>
                    <a:lnTo>
                      <a:pt x="239" y="1669"/>
                    </a:lnTo>
                    <a:lnTo>
                      <a:pt x="175" y="1637"/>
                    </a:lnTo>
                    <a:lnTo>
                      <a:pt x="107" y="1600"/>
                    </a:lnTo>
                    <a:lnTo>
                      <a:pt x="61" y="1561"/>
                    </a:lnTo>
                    <a:lnTo>
                      <a:pt x="26" y="1520"/>
                    </a:lnTo>
                    <a:lnTo>
                      <a:pt x="8" y="1484"/>
                    </a:lnTo>
                    <a:lnTo>
                      <a:pt x="1" y="1443"/>
                    </a:lnTo>
                  </a:path>
                </a:pathLst>
              </a:custGeom>
              <a:solidFill>
                <a:srgbClr val="DDDDDD">
                  <a:alpha val="50195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0" name="Oval 11"/>
              <p:cNvSpPr>
                <a:spLocks noChangeArrowheads="1"/>
              </p:cNvSpPr>
              <p:nvPr/>
            </p:nvSpPr>
            <p:spPr bwMode="auto">
              <a:xfrm flipV="1">
                <a:off x="6336" y="1102"/>
                <a:ext cx="1824" cy="672"/>
              </a:xfrm>
              <a:prstGeom prst="ellipse">
                <a:avLst/>
              </a:prstGeom>
              <a:solidFill>
                <a:srgbClr val="DDDDDD">
                  <a:alpha val="50195"/>
                </a:srgbClr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5" name="Group 9"/>
            <p:cNvGrpSpPr/>
            <p:nvPr/>
          </p:nvGrpSpPr>
          <p:grpSpPr bwMode="auto">
            <a:xfrm>
              <a:off x="5236019" y="778829"/>
              <a:ext cx="750601" cy="653138"/>
              <a:chOff x="6333" y="1102"/>
              <a:chExt cx="1827" cy="1776"/>
            </a:xfrm>
          </p:grpSpPr>
          <p:sp>
            <p:nvSpPr>
              <p:cNvPr id="86" name="Freeform 10"/>
              <p:cNvSpPr/>
              <p:nvPr/>
            </p:nvSpPr>
            <p:spPr bwMode="auto">
              <a:xfrm flipV="1">
                <a:off x="6333" y="1102"/>
                <a:ext cx="1827" cy="1776"/>
              </a:xfrm>
              <a:custGeom>
                <a:avLst/>
                <a:gdLst>
                  <a:gd name="T0" fmla="*/ 1 w 1827"/>
                  <a:gd name="T1" fmla="*/ 1442 h 1776"/>
                  <a:gd name="T2" fmla="*/ 0 w 1827"/>
                  <a:gd name="T3" fmla="*/ 1442 h 1776"/>
                  <a:gd name="T4" fmla="*/ 11 w 1827"/>
                  <a:gd name="T5" fmla="*/ 1382 h 1776"/>
                  <a:gd name="T6" fmla="*/ 913 w 1827"/>
                  <a:gd name="T7" fmla="*/ 0 h 1776"/>
                  <a:gd name="T8" fmla="*/ 1799 w 1827"/>
                  <a:gd name="T9" fmla="*/ 1366 h 1776"/>
                  <a:gd name="T10" fmla="*/ 1827 w 1827"/>
                  <a:gd name="T11" fmla="*/ 1438 h 1776"/>
                  <a:gd name="T12" fmla="*/ 1817 w 1827"/>
                  <a:gd name="T13" fmla="*/ 1493 h 1776"/>
                  <a:gd name="T14" fmla="*/ 1789 w 1827"/>
                  <a:gd name="T15" fmla="*/ 1535 h 1776"/>
                  <a:gd name="T16" fmla="*/ 1766 w 1827"/>
                  <a:gd name="T17" fmla="*/ 1561 h 1776"/>
                  <a:gd name="T18" fmla="*/ 1731 w 1827"/>
                  <a:gd name="T19" fmla="*/ 1592 h 1776"/>
                  <a:gd name="T20" fmla="*/ 1655 w 1827"/>
                  <a:gd name="T21" fmla="*/ 1637 h 1776"/>
                  <a:gd name="T22" fmla="*/ 1574 w 1827"/>
                  <a:gd name="T23" fmla="*/ 1673 h 1776"/>
                  <a:gd name="T24" fmla="*/ 1497 w 1827"/>
                  <a:gd name="T25" fmla="*/ 1700 h 1776"/>
                  <a:gd name="T26" fmla="*/ 1427 w 1827"/>
                  <a:gd name="T27" fmla="*/ 1718 h 1776"/>
                  <a:gd name="T28" fmla="*/ 1344 w 1827"/>
                  <a:gd name="T29" fmla="*/ 1738 h 1776"/>
                  <a:gd name="T30" fmla="*/ 1255 w 1827"/>
                  <a:gd name="T31" fmla="*/ 1753 h 1776"/>
                  <a:gd name="T32" fmla="*/ 1159 w 1827"/>
                  <a:gd name="T33" fmla="*/ 1763 h 1776"/>
                  <a:gd name="T34" fmla="*/ 1063 w 1827"/>
                  <a:gd name="T35" fmla="*/ 1774 h 1776"/>
                  <a:gd name="T36" fmla="*/ 989 w 1827"/>
                  <a:gd name="T37" fmla="*/ 1775 h 1776"/>
                  <a:gd name="T38" fmla="*/ 913 w 1827"/>
                  <a:gd name="T39" fmla="*/ 1776 h 1776"/>
                  <a:gd name="T40" fmla="*/ 810 w 1827"/>
                  <a:gd name="T41" fmla="*/ 1776 h 1776"/>
                  <a:gd name="T42" fmla="*/ 725 w 1827"/>
                  <a:gd name="T43" fmla="*/ 1769 h 1776"/>
                  <a:gd name="T44" fmla="*/ 627 w 1827"/>
                  <a:gd name="T45" fmla="*/ 1760 h 1776"/>
                  <a:gd name="T46" fmla="*/ 547 w 1827"/>
                  <a:gd name="T47" fmla="*/ 1747 h 1776"/>
                  <a:gd name="T48" fmla="*/ 456 w 1827"/>
                  <a:gd name="T49" fmla="*/ 1732 h 1776"/>
                  <a:gd name="T50" fmla="*/ 385 w 1827"/>
                  <a:gd name="T51" fmla="*/ 1715 h 1776"/>
                  <a:gd name="T52" fmla="*/ 312 w 1827"/>
                  <a:gd name="T53" fmla="*/ 1693 h 1776"/>
                  <a:gd name="T54" fmla="*/ 239 w 1827"/>
                  <a:gd name="T55" fmla="*/ 1669 h 1776"/>
                  <a:gd name="T56" fmla="*/ 175 w 1827"/>
                  <a:gd name="T57" fmla="*/ 1637 h 1776"/>
                  <a:gd name="T58" fmla="*/ 107 w 1827"/>
                  <a:gd name="T59" fmla="*/ 1600 h 1776"/>
                  <a:gd name="T60" fmla="*/ 61 w 1827"/>
                  <a:gd name="T61" fmla="*/ 1561 h 1776"/>
                  <a:gd name="T62" fmla="*/ 26 w 1827"/>
                  <a:gd name="T63" fmla="*/ 1520 h 1776"/>
                  <a:gd name="T64" fmla="*/ 8 w 1827"/>
                  <a:gd name="T65" fmla="*/ 1484 h 1776"/>
                  <a:gd name="T66" fmla="*/ 1 w 1827"/>
                  <a:gd name="T67" fmla="*/ 1443 h 17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27"/>
                  <a:gd name="T103" fmla="*/ 0 h 1776"/>
                  <a:gd name="T104" fmla="*/ 1827 w 1827"/>
                  <a:gd name="T105" fmla="*/ 1776 h 17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27" h="1776">
                    <a:moveTo>
                      <a:pt x="1" y="1442"/>
                    </a:moveTo>
                    <a:lnTo>
                      <a:pt x="0" y="1442"/>
                    </a:lnTo>
                    <a:lnTo>
                      <a:pt x="11" y="1382"/>
                    </a:lnTo>
                    <a:lnTo>
                      <a:pt x="913" y="0"/>
                    </a:lnTo>
                    <a:lnTo>
                      <a:pt x="1799" y="1366"/>
                    </a:lnTo>
                    <a:lnTo>
                      <a:pt x="1827" y="1438"/>
                    </a:lnTo>
                    <a:lnTo>
                      <a:pt x="1817" y="1493"/>
                    </a:lnTo>
                    <a:lnTo>
                      <a:pt x="1789" y="1535"/>
                    </a:lnTo>
                    <a:lnTo>
                      <a:pt x="1766" y="1561"/>
                    </a:lnTo>
                    <a:lnTo>
                      <a:pt x="1731" y="1592"/>
                    </a:lnTo>
                    <a:lnTo>
                      <a:pt x="1655" y="1637"/>
                    </a:lnTo>
                    <a:lnTo>
                      <a:pt x="1574" y="1673"/>
                    </a:lnTo>
                    <a:lnTo>
                      <a:pt x="1497" y="1700"/>
                    </a:lnTo>
                    <a:lnTo>
                      <a:pt x="1427" y="1718"/>
                    </a:lnTo>
                    <a:lnTo>
                      <a:pt x="1344" y="1738"/>
                    </a:lnTo>
                    <a:lnTo>
                      <a:pt x="1255" y="1753"/>
                    </a:lnTo>
                    <a:lnTo>
                      <a:pt x="1159" y="1763"/>
                    </a:lnTo>
                    <a:lnTo>
                      <a:pt x="1063" y="1774"/>
                    </a:lnTo>
                    <a:lnTo>
                      <a:pt x="989" y="1775"/>
                    </a:lnTo>
                    <a:lnTo>
                      <a:pt x="913" y="1776"/>
                    </a:lnTo>
                    <a:lnTo>
                      <a:pt x="810" y="1776"/>
                    </a:lnTo>
                    <a:lnTo>
                      <a:pt x="725" y="1769"/>
                    </a:lnTo>
                    <a:lnTo>
                      <a:pt x="627" y="1760"/>
                    </a:lnTo>
                    <a:lnTo>
                      <a:pt x="547" y="1747"/>
                    </a:lnTo>
                    <a:lnTo>
                      <a:pt x="456" y="1732"/>
                    </a:lnTo>
                    <a:lnTo>
                      <a:pt x="385" y="1715"/>
                    </a:lnTo>
                    <a:lnTo>
                      <a:pt x="312" y="1693"/>
                    </a:lnTo>
                    <a:lnTo>
                      <a:pt x="239" y="1669"/>
                    </a:lnTo>
                    <a:lnTo>
                      <a:pt x="175" y="1637"/>
                    </a:lnTo>
                    <a:lnTo>
                      <a:pt x="107" y="1600"/>
                    </a:lnTo>
                    <a:lnTo>
                      <a:pt x="61" y="1561"/>
                    </a:lnTo>
                    <a:lnTo>
                      <a:pt x="26" y="1520"/>
                    </a:lnTo>
                    <a:lnTo>
                      <a:pt x="8" y="1484"/>
                    </a:lnTo>
                    <a:lnTo>
                      <a:pt x="1" y="1443"/>
                    </a:lnTo>
                  </a:path>
                </a:pathLst>
              </a:custGeom>
              <a:solidFill>
                <a:srgbClr val="DDDDDD">
                  <a:alpha val="50195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Oval 11"/>
              <p:cNvSpPr>
                <a:spLocks noChangeArrowheads="1"/>
              </p:cNvSpPr>
              <p:nvPr/>
            </p:nvSpPr>
            <p:spPr bwMode="auto">
              <a:xfrm flipV="1">
                <a:off x="6336" y="1102"/>
                <a:ext cx="1824" cy="672"/>
              </a:xfrm>
              <a:prstGeom prst="ellipse">
                <a:avLst/>
              </a:prstGeom>
              <a:solidFill>
                <a:srgbClr val="DDDDDD">
                  <a:alpha val="50195"/>
                </a:srgbClr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183140" y="713473"/>
              <a:ext cx="1715938" cy="612482"/>
              <a:chOff x="3183140" y="713473"/>
              <a:chExt cx="1715938" cy="612482"/>
            </a:xfrm>
          </p:grpSpPr>
          <p:grpSp>
            <p:nvGrpSpPr>
              <p:cNvPr id="10" name="Group 2"/>
              <p:cNvGrpSpPr/>
              <p:nvPr/>
            </p:nvGrpSpPr>
            <p:grpSpPr bwMode="auto">
              <a:xfrm>
                <a:off x="3183140" y="713473"/>
                <a:ext cx="736987" cy="612482"/>
                <a:chOff x="528" y="1104"/>
                <a:chExt cx="1828" cy="2112"/>
              </a:xfrm>
            </p:grpSpPr>
            <p:sp>
              <p:nvSpPr>
                <p:cNvPr id="11" name="Oval 3"/>
                <p:cNvSpPr>
                  <a:spLocks noChangeArrowheads="1"/>
                </p:cNvSpPr>
                <p:nvPr/>
              </p:nvSpPr>
              <p:spPr bwMode="auto">
                <a:xfrm>
                  <a:off x="528" y="2544"/>
                  <a:ext cx="1824" cy="672"/>
                </a:xfrm>
                <a:prstGeom prst="ellipse">
                  <a:avLst/>
                </a:prstGeom>
                <a:solidFill>
                  <a:srgbClr val="DDDDDD">
                    <a:alpha val="50195"/>
                  </a:srgbClr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2" name="Oval 4"/>
                <p:cNvSpPr>
                  <a:spLocks noChangeArrowheads="1"/>
                </p:cNvSpPr>
                <p:nvPr/>
              </p:nvSpPr>
              <p:spPr bwMode="auto">
                <a:xfrm>
                  <a:off x="528" y="1104"/>
                  <a:ext cx="1824" cy="672"/>
                </a:xfrm>
                <a:prstGeom prst="ellipse">
                  <a:avLst/>
                </a:prstGeom>
                <a:solidFill>
                  <a:srgbClr val="DDDDDD">
                    <a:alpha val="50195"/>
                  </a:srgbClr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3200">
                      <a:solidFill>
                        <a:srgbClr val="FF0000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3" name="Freeform 5"/>
                <p:cNvSpPr/>
                <p:nvPr/>
              </p:nvSpPr>
              <p:spPr bwMode="auto">
                <a:xfrm flipV="1">
                  <a:off x="528" y="1104"/>
                  <a:ext cx="1828" cy="1776"/>
                </a:xfrm>
                <a:custGeom>
                  <a:avLst/>
                  <a:gdLst>
                    <a:gd name="T0" fmla="*/ 2 w 1828"/>
                    <a:gd name="T1" fmla="*/ 1440 h 1776"/>
                    <a:gd name="T2" fmla="*/ 27 w 1828"/>
                    <a:gd name="T3" fmla="*/ 1519 h 1776"/>
                    <a:gd name="T4" fmla="*/ 110 w 1828"/>
                    <a:gd name="T5" fmla="*/ 1600 h 1776"/>
                    <a:gd name="T6" fmla="*/ 223 w 1828"/>
                    <a:gd name="T7" fmla="*/ 1660 h 1776"/>
                    <a:gd name="T8" fmla="*/ 346 w 1828"/>
                    <a:gd name="T9" fmla="*/ 1705 h 1776"/>
                    <a:gd name="T10" fmla="*/ 489 w 1828"/>
                    <a:gd name="T11" fmla="*/ 1736 h 1776"/>
                    <a:gd name="T12" fmla="*/ 644 w 1828"/>
                    <a:gd name="T13" fmla="*/ 1760 h 1776"/>
                    <a:gd name="T14" fmla="*/ 805 w 1828"/>
                    <a:gd name="T15" fmla="*/ 1775 h 1776"/>
                    <a:gd name="T16" fmla="*/ 1053 w 1828"/>
                    <a:gd name="T17" fmla="*/ 1771 h 1776"/>
                    <a:gd name="T18" fmla="*/ 1207 w 1828"/>
                    <a:gd name="T19" fmla="*/ 1759 h 1776"/>
                    <a:gd name="T20" fmla="*/ 1351 w 1828"/>
                    <a:gd name="T21" fmla="*/ 1736 h 1776"/>
                    <a:gd name="T22" fmla="*/ 1489 w 1828"/>
                    <a:gd name="T23" fmla="*/ 1702 h 1776"/>
                    <a:gd name="T24" fmla="*/ 1621 w 1828"/>
                    <a:gd name="T25" fmla="*/ 1655 h 1776"/>
                    <a:gd name="T26" fmla="*/ 1726 w 1828"/>
                    <a:gd name="T27" fmla="*/ 1595 h 1776"/>
                    <a:gd name="T28" fmla="*/ 1810 w 1828"/>
                    <a:gd name="T29" fmla="*/ 1500 h 1776"/>
                    <a:gd name="T30" fmla="*/ 1828 w 1828"/>
                    <a:gd name="T31" fmla="*/ 1440 h 1776"/>
                    <a:gd name="T32" fmla="*/ 1821 w 1828"/>
                    <a:gd name="T33" fmla="*/ 30 h 1776"/>
                    <a:gd name="T34" fmla="*/ 1792 w 1828"/>
                    <a:gd name="T35" fmla="*/ 92 h 1776"/>
                    <a:gd name="T36" fmla="*/ 1724 w 1828"/>
                    <a:gd name="T37" fmla="*/ 157 h 1776"/>
                    <a:gd name="T38" fmla="*/ 1633 w 1828"/>
                    <a:gd name="T39" fmla="*/ 209 h 1776"/>
                    <a:gd name="T40" fmla="*/ 1519 w 1828"/>
                    <a:gd name="T41" fmla="*/ 253 h 1776"/>
                    <a:gd name="T42" fmla="*/ 1423 w 1828"/>
                    <a:gd name="T43" fmla="*/ 281 h 1776"/>
                    <a:gd name="T44" fmla="*/ 1305 w 1828"/>
                    <a:gd name="T45" fmla="*/ 305 h 1776"/>
                    <a:gd name="T46" fmla="*/ 1192 w 1828"/>
                    <a:gd name="T47" fmla="*/ 320 h 1776"/>
                    <a:gd name="T48" fmla="*/ 1068 w 1828"/>
                    <a:gd name="T49" fmla="*/ 331 h 1776"/>
                    <a:gd name="T50" fmla="*/ 914 w 1828"/>
                    <a:gd name="T51" fmla="*/ 336 h 1776"/>
                    <a:gd name="T52" fmla="*/ 724 w 1828"/>
                    <a:gd name="T53" fmla="*/ 329 h 1776"/>
                    <a:gd name="T54" fmla="*/ 538 w 1828"/>
                    <a:gd name="T55" fmla="*/ 306 h 1776"/>
                    <a:gd name="T56" fmla="*/ 415 w 1828"/>
                    <a:gd name="T57" fmla="*/ 281 h 1776"/>
                    <a:gd name="T58" fmla="*/ 291 w 1828"/>
                    <a:gd name="T59" fmla="*/ 246 h 1776"/>
                    <a:gd name="T60" fmla="*/ 177 w 1828"/>
                    <a:gd name="T61" fmla="*/ 199 h 1776"/>
                    <a:gd name="T62" fmla="*/ 79 w 1828"/>
                    <a:gd name="T63" fmla="*/ 137 h 1776"/>
                    <a:gd name="T64" fmla="*/ 14 w 1828"/>
                    <a:gd name="T65" fmla="*/ 58 h 1776"/>
                    <a:gd name="T66" fmla="*/ 2 w 1828"/>
                    <a:gd name="T67" fmla="*/ 0 h 17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828"/>
                    <a:gd name="T103" fmla="*/ 0 h 1776"/>
                    <a:gd name="T104" fmla="*/ 1828 w 1828"/>
                    <a:gd name="T105" fmla="*/ 1776 h 17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828" h="1776">
                      <a:moveTo>
                        <a:pt x="2" y="0"/>
                      </a:moveTo>
                      <a:lnTo>
                        <a:pt x="2" y="1440"/>
                      </a:lnTo>
                      <a:lnTo>
                        <a:pt x="9" y="1482"/>
                      </a:lnTo>
                      <a:lnTo>
                        <a:pt x="27" y="1519"/>
                      </a:lnTo>
                      <a:lnTo>
                        <a:pt x="61" y="1562"/>
                      </a:lnTo>
                      <a:lnTo>
                        <a:pt x="110" y="1600"/>
                      </a:lnTo>
                      <a:lnTo>
                        <a:pt x="166" y="1634"/>
                      </a:lnTo>
                      <a:lnTo>
                        <a:pt x="223" y="1660"/>
                      </a:lnTo>
                      <a:lnTo>
                        <a:pt x="285" y="1684"/>
                      </a:lnTo>
                      <a:lnTo>
                        <a:pt x="346" y="1705"/>
                      </a:lnTo>
                      <a:lnTo>
                        <a:pt x="420" y="1722"/>
                      </a:lnTo>
                      <a:lnTo>
                        <a:pt x="489" y="1736"/>
                      </a:lnTo>
                      <a:lnTo>
                        <a:pt x="567" y="1751"/>
                      </a:lnTo>
                      <a:lnTo>
                        <a:pt x="644" y="1760"/>
                      </a:lnTo>
                      <a:lnTo>
                        <a:pt x="717" y="1766"/>
                      </a:lnTo>
                      <a:lnTo>
                        <a:pt x="805" y="1775"/>
                      </a:lnTo>
                      <a:lnTo>
                        <a:pt x="962" y="1776"/>
                      </a:lnTo>
                      <a:lnTo>
                        <a:pt x="1053" y="1771"/>
                      </a:lnTo>
                      <a:lnTo>
                        <a:pt x="1134" y="1766"/>
                      </a:lnTo>
                      <a:lnTo>
                        <a:pt x="1207" y="1759"/>
                      </a:lnTo>
                      <a:lnTo>
                        <a:pt x="1274" y="1750"/>
                      </a:lnTo>
                      <a:lnTo>
                        <a:pt x="1351" y="1736"/>
                      </a:lnTo>
                      <a:lnTo>
                        <a:pt x="1414" y="1722"/>
                      </a:lnTo>
                      <a:lnTo>
                        <a:pt x="1489" y="1702"/>
                      </a:lnTo>
                      <a:lnTo>
                        <a:pt x="1550" y="1681"/>
                      </a:lnTo>
                      <a:lnTo>
                        <a:pt x="1621" y="1655"/>
                      </a:lnTo>
                      <a:lnTo>
                        <a:pt x="1672" y="1628"/>
                      </a:lnTo>
                      <a:lnTo>
                        <a:pt x="1726" y="1595"/>
                      </a:lnTo>
                      <a:lnTo>
                        <a:pt x="1773" y="1556"/>
                      </a:lnTo>
                      <a:lnTo>
                        <a:pt x="1810" y="1500"/>
                      </a:lnTo>
                      <a:lnTo>
                        <a:pt x="1827" y="1456"/>
                      </a:lnTo>
                      <a:lnTo>
                        <a:pt x="1828" y="1440"/>
                      </a:lnTo>
                      <a:lnTo>
                        <a:pt x="1826" y="0"/>
                      </a:lnTo>
                      <a:lnTo>
                        <a:pt x="1821" y="30"/>
                      </a:lnTo>
                      <a:lnTo>
                        <a:pt x="1812" y="61"/>
                      </a:lnTo>
                      <a:lnTo>
                        <a:pt x="1792" y="92"/>
                      </a:lnTo>
                      <a:cubicBezTo>
                        <a:pt x="1783" y="104"/>
                        <a:pt x="1767" y="123"/>
                        <a:pt x="1756" y="134"/>
                      </a:cubicBezTo>
                      <a:lnTo>
                        <a:pt x="1724" y="157"/>
                      </a:lnTo>
                      <a:lnTo>
                        <a:pt x="1683" y="182"/>
                      </a:lnTo>
                      <a:lnTo>
                        <a:pt x="1633" y="209"/>
                      </a:lnTo>
                      <a:lnTo>
                        <a:pt x="1573" y="233"/>
                      </a:lnTo>
                      <a:lnTo>
                        <a:pt x="1519" y="253"/>
                      </a:lnTo>
                      <a:lnTo>
                        <a:pt x="1468" y="269"/>
                      </a:lnTo>
                      <a:lnTo>
                        <a:pt x="1423" y="281"/>
                      </a:lnTo>
                      <a:lnTo>
                        <a:pt x="1365" y="294"/>
                      </a:lnTo>
                      <a:lnTo>
                        <a:pt x="1305" y="305"/>
                      </a:lnTo>
                      <a:lnTo>
                        <a:pt x="1246" y="313"/>
                      </a:lnTo>
                      <a:lnTo>
                        <a:pt x="1192" y="320"/>
                      </a:lnTo>
                      <a:lnTo>
                        <a:pt x="1130" y="326"/>
                      </a:lnTo>
                      <a:lnTo>
                        <a:pt x="1068" y="331"/>
                      </a:lnTo>
                      <a:lnTo>
                        <a:pt x="1002" y="334"/>
                      </a:lnTo>
                      <a:lnTo>
                        <a:pt x="914" y="336"/>
                      </a:lnTo>
                      <a:lnTo>
                        <a:pt x="805" y="334"/>
                      </a:lnTo>
                      <a:lnTo>
                        <a:pt x="724" y="329"/>
                      </a:lnTo>
                      <a:lnTo>
                        <a:pt x="628" y="319"/>
                      </a:lnTo>
                      <a:lnTo>
                        <a:pt x="538" y="306"/>
                      </a:lnTo>
                      <a:lnTo>
                        <a:pt x="480" y="295"/>
                      </a:lnTo>
                      <a:lnTo>
                        <a:pt x="415" y="281"/>
                      </a:lnTo>
                      <a:lnTo>
                        <a:pt x="354" y="266"/>
                      </a:lnTo>
                      <a:lnTo>
                        <a:pt x="291" y="246"/>
                      </a:lnTo>
                      <a:lnTo>
                        <a:pt x="234" y="224"/>
                      </a:lnTo>
                      <a:lnTo>
                        <a:pt x="177" y="199"/>
                      </a:lnTo>
                      <a:cubicBezTo>
                        <a:pt x="158" y="189"/>
                        <a:pt x="138" y="177"/>
                        <a:pt x="122" y="167"/>
                      </a:cubicBezTo>
                      <a:lnTo>
                        <a:pt x="79" y="137"/>
                      </a:lnTo>
                      <a:cubicBezTo>
                        <a:pt x="66" y="126"/>
                        <a:pt x="54" y="114"/>
                        <a:pt x="43" y="101"/>
                      </a:cubicBezTo>
                      <a:lnTo>
                        <a:pt x="14" y="58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DDDDD">
                    <a:alpha val="50195"/>
                  </a:srgbClr>
                </a:solidFill>
                <a:ln w="2857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" name="Freeform 6"/>
                <p:cNvSpPr/>
                <p:nvPr/>
              </p:nvSpPr>
              <p:spPr bwMode="auto">
                <a:xfrm>
                  <a:off x="528" y="1440"/>
                  <a:ext cx="1828" cy="1776"/>
                </a:xfrm>
                <a:custGeom>
                  <a:avLst/>
                  <a:gdLst>
                    <a:gd name="T0" fmla="*/ 2 w 1828"/>
                    <a:gd name="T1" fmla="*/ 1440 h 1776"/>
                    <a:gd name="T2" fmla="*/ 27 w 1828"/>
                    <a:gd name="T3" fmla="*/ 1519 h 1776"/>
                    <a:gd name="T4" fmla="*/ 110 w 1828"/>
                    <a:gd name="T5" fmla="*/ 1600 h 1776"/>
                    <a:gd name="T6" fmla="*/ 223 w 1828"/>
                    <a:gd name="T7" fmla="*/ 1660 h 1776"/>
                    <a:gd name="T8" fmla="*/ 346 w 1828"/>
                    <a:gd name="T9" fmla="*/ 1705 h 1776"/>
                    <a:gd name="T10" fmla="*/ 489 w 1828"/>
                    <a:gd name="T11" fmla="*/ 1736 h 1776"/>
                    <a:gd name="T12" fmla="*/ 644 w 1828"/>
                    <a:gd name="T13" fmla="*/ 1760 h 1776"/>
                    <a:gd name="T14" fmla="*/ 805 w 1828"/>
                    <a:gd name="T15" fmla="*/ 1775 h 1776"/>
                    <a:gd name="T16" fmla="*/ 1053 w 1828"/>
                    <a:gd name="T17" fmla="*/ 1771 h 1776"/>
                    <a:gd name="T18" fmla="*/ 1207 w 1828"/>
                    <a:gd name="T19" fmla="*/ 1759 h 1776"/>
                    <a:gd name="T20" fmla="*/ 1351 w 1828"/>
                    <a:gd name="T21" fmla="*/ 1736 h 1776"/>
                    <a:gd name="T22" fmla="*/ 1489 w 1828"/>
                    <a:gd name="T23" fmla="*/ 1702 h 1776"/>
                    <a:gd name="T24" fmla="*/ 1621 w 1828"/>
                    <a:gd name="T25" fmla="*/ 1655 h 1776"/>
                    <a:gd name="T26" fmla="*/ 1726 w 1828"/>
                    <a:gd name="T27" fmla="*/ 1595 h 1776"/>
                    <a:gd name="T28" fmla="*/ 1810 w 1828"/>
                    <a:gd name="T29" fmla="*/ 1500 h 1776"/>
                    <a:gd name="T30" fmla="*/ 1828 w 1828"/>
                    <a:gd name="T31" fmla="*/ 1440 h 1776"/>
                    <a:gd name="T32" fmla="*/ 1821 w 1828"/>
                    <a:gd name="T33" fmla="*/ 30 h 1776"/>
                    <a:gd name="T34" fmla="*/ 1792 w 1828"/>
                    <a:gd name="T35" fmla="*/ 92 h 1776"/>
                    <a:gd name="T36" fmla="*/ 1724 w 1828"/>
                    <a:gd name="T37" fmla="*/ 157 h 1776"/>
                    <a:gd name="T38" fmla="*/ 1633 w 1828"/>
                    <a:gd name="T39" fmla="*/ 209 h 1776"/>
                    <a:gd name="T40" fmla="*/ 1519 w 1828"/>
                    <a:gd name="T41" fmla="*/ 253 h 1776"/>
                    <a:gd name="T42" fmla="*/ 1423 w 1828"/>
                    <a:gd name="T43" fmla="*/ 281 h 1776"/>
                    <a:gd name="T44" fmla="*/ 1305 w 1828"/>
                    <a:gd name="T45" fmla="*/ 305 h 1776"/>
                    <a:gd name="T46" fmla="*/ 1192 w 1828"/>
                    <a:gd name="T47" fmla="*/ 320 h 1776"/>
                    <a:gd name="T48" fmla="*/ 1068 w 1828"/>
                    <a:gd name="T49" fmla="*/ 331 h 1776"/>
                    <a:gd name="T50" fmla="*/ 914 w 1828"/>
                    <a:gd name="T51" fmla="*/ 336 h 1776"/>
                    <a:gd name="T52" fmla="*/ 724 w 1828"/>
                    <a:gd name="T53" fmla="*/ 329 h 1776"/>
                    <a:gd name="T54" fmla="*/ 538 w 1828"/>
                    <a:gd name="T55" fmla="*/ 306 h 1776"/>
                    <a:gd name="T56" fmla="*/ 415 w 1828"/>
                    <a:gd name="T57" fmla="*/ 281 h 1776"/>
                    <a:gd name="T58" fmla="*/ 291 w 1828"/>
                    <a:gd name="T59" fmla="*/ 246 h 1776"/>
                    <a:gd name="T60" fmla="*/ 177 w 1828"/>
                    <a:gd name="T61" fmla="*/ 199 h 1776"/>
                    <a:gd name="T62" fmla="*/ 79 w 1828"/>
                    <a:gd name="T63" fmla="*/ 137 h 1776"/>
                    <a:gd name="T64" fmla="*/ 14 w 1828"/>
                    <a:gd name="T65" fmla="*/ 58 h 1776"/>
                    <a:gd name="T66" fmla="*/ 2 w 1828"/>
                    <a:gd name="T67" fmla="*/ 0 h 177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828"/>
                    <a:gd name="T103" fmla="*/ 0 h 1776"/>
                    <a:gd name="T104" fmla="*/ 1828 w 1828"/>
                    <a:gd name="T105" fmla="*/ 1776 h 177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828" h="1776">
                      <a:moveTo>
                        <a:pt x="2" y="0"/>
                      </a:moveTo>
                      <a:lnTo>
                        <a:pt x="2" y="1440"/>
                      </a:lnTo>
                      <a:lnTo>
                        <a:pt x="9" y="1482"/>
                      </a:lnTo>
                      <a:lnTo>
                        <a:pt x="27" y="1519"/>
                      </a:lnTo>
                      <a:lnTo>
                        <a:pt x="61" y="1562"/>
                      </a:lnTo>
                      <a:lnTo>
                        <a:pt x="110" y="1600"/>
                      </a:lnTo>
                      <a:lnTo>
                        <a:pt x="166" y="1634"/>
                      </a:lnTo>
                      <a:lnTo>
                        <a:pt x="223" y="1660"/>
                      </a:lnTo>
                      <a:lnTo>
                        <a:pt x="285" y="1684"/>
                      </a:lnTo>
                      <a:lnTo>
                        <a:pt x="346" y="1705"/>
                      </a:lnTo>
                      <a:lnTo>
                        <a:pt x="420" y="1722"/>
                      </a:lnTo>
                      <a:lnTo>
                        <a:pt x="489" y="1736"/>
                      </a:lnTo>
                      <a:lnTo>
                        <a:pt x="567" y="1751"/>
                      </a:lnTo>
                      <a:lnTo>
                        <a:pt x="644" y="1760"/>
                      </a:lnTo>
                      <a:lnTo>
                        <a:pt x="717" y="1766"/>
                      </a:lnTo>
                      <a:lnTo>
                        <a:pt x="805" y="1775"/>
                      </a:lnTo>
                      <a:lnTo>
                        <a:pt x="962" y="1776"/>
                      </a:lnTo>
                      <a:lnTo>
                        <a:pt x="1053" y="1771"/>
                      </a:lnTo>
                      <a:lnTo>
                        <a:pt x="1134" y="1766"/>
                      </a:lnTo>
                      <a:lnTo>
                        <a:pt x="1207" y="1759"/>
                      </a:lnTo>
                      <a:lnTo>
                        <a:pt x="1274" y="1750"/>
                      </a:lnTo>
                      <a:lnTo>
                        <a:pt x="1351" y="1736"/>
                      </a:lnTo>
                      <a:lnTo>
                        <a:pt x="1414" y="1722"/>
                      </a:lnTo>
                      <a:lnTo>
                        <a:pt x="1489" y="1702"/>
                      </a:lnTo>
                      <a:lnTo>
                        <a:pt x="1550" y="1681"/>
                      </a:lnTo>
                      <a:lnTo>
                        <a:pt x="1621" y="1655"/>
                      </a:lnTo>
                      <a:lnTo>
                        <a:pt x="1672" y="1628"/>
                      </a:lnTo>
                      <a:lnTo>
                        <a:pt x="1726" y="1595"/>
                      </a:lnTo>
                      <a:lnTo>
                        <a:pt x="1773" y="1556"/>
                      </a:lnTo>
                      <a:lnTo>
                        <a:pt x="1810" y="1500"/>
                      </a:lnTo>
                      <a:lnTo>
                        <a:pt x="1827" y="1456"/>
                      </a:lnTo>
                      <a:lnTo>
                        <a:pt x="1828" y="1440"/>
                      </a:lnTo>
                      <a:lnTo>
                        <a:pt x="1826" y="0"/>
                      </a:lnTo>
                      <a:lnTo>
                        <a:pt x="1821" y="30"/>
                      </a:lnTo>
                      <a:lnTo>
                        <a:pt x="1812" y="61"/>
                      </a:lnTo>
                      <a:lnTo>
                        <a:pt x="1792" y="92"/>
                      </a:lnTo>
                      <a:cubicBezTo>
                        <a:pt x="1783" y="104"/>
                        <a:pt x="1767" y="123"/>
                        <a:pt x="1756" y="134"/>
                      </a:cubicBezTo>
                      <a:lnTo>
                        <a:pt x="1724" y="157"/>
                      </a:lnTo>
                      <a:lnTo>
                        <a:pt x="1683" y="182"/>
                      </a:lnTo>
                      <a:lnTo>
                        <a:pt x="1633" y="209"/>
                      </a:lnTo>
                      <a:lnTo>
                        <a:pt x="1573" y="233"/>
                      </a:lnTo>
                      <a:lnTo>
                        <a:pt x="1519" y="253"/>
                      </a:lnTo>
                      <a:lnTo>
                        <a:pt x="1468" y="269"/>
                      </a:lnTo>
                      <a:lnTo>
                        <a:pt x="1423" y="281"/>
                      </a:lnTo>
                      <a:lnTo>
                        <a:pt x="1365" y="294"/>
                      </a:lnTo>
                      <a:lnTo>
                        <a:pt x="1305" y="305"/>
                      </a:lnTo>
                      <a:lnTo>
                        <a:pt x="1246" y="313"/>
                      </a:lnTo>
                      <a:lnTo>
                        <a:pt x="1192" y="320"/>
                      </a:lnTo>
                      <a:lnTo>
                        <a:pt x="1130" y="326"/>
                      </a:lnTo>
                      <a:lnTo>
                        <a:pt x="1068" y="331"/>
                      </a:lnTo>
                      <a:lnTo>
                        <a:pt x="1002" y="334"/>
                      </a:lnTo>
                      <a:lnTo>
                        <a:pt x="914" y="336"/>
                      </a:lnTo>
                      <a:lnTo>
                        <a:pt x="805" y="334"/>
                      </a:lnTo>
                      <a:lnTo>
                        <a:pt x="724" y="329"/>
                      </a:lnTo>
                      <a:lnTo>
                        <a:pt x="628" y="319"/>
                      </a:lnTo>
                      <a:lnTo>
                        <a:pt x="538" y="306"/>
                      </a:lnTo>
                      <a:lnTo>
                        <a:pt x="480" y="295"/>
                      </a:lnTo>
                      <a:lnTo>
                        <a:pt x="415" y="281"/>
                      </a:lnTo>
                      <a:lnTo>
                        <a:pt x="354" y="266"/>
                      </a:lnTo>
                      <a:lnTo>
                        <a:pt x="291" y="246"/>
                      </a:lnTo>
                      <a:lnTo>
                        <a:pt x="234" y="224"/>
                      </a:lnTo>
                      <a:lnTo>
                        <a:pt x="177" y="199"/>
                      </a:lnTo>
                      <a:cubicBezTo>
                        <a:pt x="158" y="189"/>
                        <a:pt x="138" y="177"/>
                        <a:pt x="122" y="167"/>
                      </a:cubicBezTo>
                      <a:lnTo>
                        <a:pt x="79" y="137"/>
                      </a:lnTo>
                      <a:cubicBezTo>
                        <a:pt x="66" y="126"/>
                        <a:pt x="54" y="114"/>
                        <a:pt x="43" y="101"/>
                      </a:cubicBezTo>
                      <a:lnTo>
                        <a:pt x="14" y="58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DDDDDD">
                    <a:alpha val="50195"/>
                  </a:srgbClr>
                </a:solidFill>
                <a:ln w="28575" cmpd="sng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" name="TextBox 34"/>
              <p:cNvSpPr txBox="1">
                <a:spLocks noChangeArrowheads="1"/>
              </p:cNvSpPr>
              <p:nvPr/>
            </p:nvSpPr>
            <p:spPr bwMode="auto">
              <a:xfrm>
                <a:off x="4295038" y="758104"/>
                <a:ext cx="60404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2" name="Group 9"/>
            <p:cNvGrpSpPr/>
            <p:nvPr/>
          </p:nvGrpSpPr>
          <p:grpSpPr bwMode="auto">
            <a:xfrm>
              <a:off x="5236019" y="277291"/>
              <a:ext cx="750601" cy="653138"/>
              <a:chOff x="6333" y="1102"/>
              <a:chExt cx="1827" cy="1776"/>
            </a:xfrm>
          </p:grpSpPr>
          <p:sp>
            <p:nvSpPr>
              <p:cNvPr id="83" name="Freeform 10"/>
              <p:cNvSpPr/>
              <p:nvPr/>
            </p:nvSpPr>
            <p:spPr bwMode="auto">
              <a:xfrm flipV="1">
                <a:off x="6333" y="1102"/>
                <a:ext cx="1827" cy="1776"/>
              </a:xfrm>
              <a:custGeom>
                <a:avLst/>
                <a:gdLst>
                  <a:gd name="T0" fmla="*/ 1 w 1827"/>
                  <a:gd name="T1" fmla="*/ 1442 h 1776"/>
                  <a:gd name="T2" fmla="*/ 0 w 1827"/>
                  <a:gd name="T3" fmla="*/ 1442 h 1776"/>
                  <a:gd name="T4" fmla="*/ 11 w 1827"/>
                  <a:gd name="T5" fmla="*/ 1382 h 1776"/>
                  <a:gd name="T6" fmla="*/ 913 w 1827"/>
                  <a:gd name="T7" fmla="*/ 0 h 1776"/>
                  <a:gd name="T8" fmla="*/ 1799 w 1827"/>
                  <a:gd name="T9" fmla="*/ 1366 h 1776"/>
                  <a:gd name="T10" fmla="*/ 1827 w 1827"/>
                  <a:gd name="T11" fmla="*/ 1438 h 1776"/>
                  <a:gd name="T12" fmla="*/ 1817 w 1827"/>
                  <a:gd name="T13" fmla="*/ 1493 h 1776"/>
                  <a:gd name="T14" fmla="*/ 1789 w 1827"/>
                  <a:gd name="T15" fmla="*/ 1535 h 1776"/>
                  <a:gd name="T16" fmla="*/ 1766 w 1827"/>
                  <a:gd name="T17" fmla="*/ 1561 h 1776"/>
                  <a:gd name="T18" fmla="*/ 1731 w 1827"/>
                  <a:gd name="T19" fmla="*/ 1592 h 1776"/>
                  <a:gd name="T20" fmla="*/ 1655 w 1827"/>
                  <a:gd name="T21" fmla="*/ 1637 h 1776"/>
                  <a:gd name="T22" fmla="*/ 1574 w 1827"/>
                  <a:gd name="T23" fmla="*/ 1673 h 1776"/>
                  <a:gd name="T24" fmla="*/ 1497 w 1827"/>
                  <a:gd name="T25" fmla="*/ 1700 h 1776"/>
                  <a:gd name="T26" fmla="*/ 1427 w 1827"/>
                  <a:gd name="T27" fmla="*/ 1718 h 1776"/>
                  <a:gd name="T28" fmla="*/ 1344 w 1827"/>
                  <a:gd name="T29" fmla="*/ 1738 h 1776"/>
                  <a:gd name="T30" fmla="*/ 1255 w 1827"/>
                  <a:gd name="T31" fmla="*/ 1753 h 1776"/>
                  <a:gd name="T32" fmla="*/ 1159 w 1827"/>
                  <a:gd name="T33" fmla="*/ 1763 h 1776"/>
                  <a:gd name="T34" fmla="*/ 1063 w 1827"/>
                  <a:gd name="T35" fmla="*/ 1774 h 1776"/>
                  <a:gd name="T36" fmla="*/ 989 w 1827"/>
                  <a:gd name="T37" fmla="*/ 1775 h 1776"/>
                  <a:gd name="T38" fmla="*/ 913 w 1827"/>
                  <a:gd name="T39" fmla="*/ 1776 h 1776"/>
                  <a:gd name="T40" fmla="*/ 810 w 1827"/>
                  <a:gd name="T41" fmla="*/ 1776 h 1776"/>
                  <a:gd name="T42" fmla="*/ 725 w 1827"/>
                  <a:gd name="T43" fmla="*/ 1769 h 1776"/>
                  <a:gd name="T44" fmla="*/ 627 w 1827"/>
                  <a:gd name="T45" fmla="*/ 1760 h 1776"/>
                  <a:gd name="T46" fmla="*/ 547 w 1827"/>
                  <a:gd name="T47" fmla="*/ 1747 h 1776"/>
                  <a:gd name="T48" fmla="*/ 456 w 1827"/>
                  <a:gd name="T49" fmla="*/ 1732 h 1776"/>
                  <a:gd name="T50" fmla="*/ 385 w 1827"/>
                  <a:gd name="T51" fmla="*/ 1715 h 1776"/>
                  <a:gd name="T52" fmla="*/ 312 w 1827"/>
                  <a:gd name="T53" fmla="*/ 1693 h 1776"/>
                  <a:gd name="T54" fmla="*/ 239 w 1827"/>
                  <a:gd name="T55" fmla="*/ 1669 h 1776"/>
                  <a:gd name="T56" fmla="*/ 175 w 1827"/>
                  <a:gd name="T57" fmla="*/ 1637 h 1776"/>
                  <a:gd name="T58" fmla="*/ 107 w 1827"/>
                  <a:gd name="T59" fmla="*/ 1600 h 1776"/>
                  <a:gd name="T60" fmla="*/ 61 w 1827"/>
                  <a:gd name="T61" fmla="*/ 1561 h 1776"/>
                  <a:gd name="T62" fmla="*/ 26 w 1827"/>
                  <a:gd name="T63" fmla="*/ 1520 h 1776"/>
                  <a:gd name="T64" fmla="*/ 8 w 1827"/>
                  <a:gd name="T65" fmla="*/ 1484 h 1776"/>
                  <a:gd name="T66" fmla="*/ 1 w 1827"/>
                  <a:gd name="T67" fmla="*/ 1443 h 17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827"/>
                  <a:gd name="T103" fmla="*/ 0 h 1776"/>
                  <a:gd name="T104" fmla="*/ 1827 w 1827"/>
                  <a:gd name="T105" fmla="*/ 1776 h 17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827" h="1776">
                    <a:moveTo>
                      <a:pt x="1" y="1442"/>
                    </a:moveTo>
                    <a:lnTo>
                      <a:pt x="0" y="1442"/>
                    </a:lnTo>
                    <a:lnTo>
                      <a:pt x="11" y="1382"/>
                    </a:lnTo>
                    <a:lnTo>
                      <a:pt x="913" y="0"/>
                    </a:lnTo>
                    <a:lnTo>
                      <a:pt x="1799" y="1366"/>
                    </a:lnTo>
                    <a:lnTo>
                      <a:pt x="1827" y="1438"/>
                    </a:lnTo>
                    <a:lnTo>
                      <a:pt x="1817" y="1493"/>
                    </a:lnTo>
                    <a:lnTo>
                      <a:pt x="1789" y="1535"/>
                    </a:lnTo>
                    <a:lnTo>
                      <a:pt x="1766" y="1561"/>
                    </a:lnTo>
                    <a:lnTo>
                      <a:pt x="1731" y="1592"/>
                    </a:lnTo>
                    <a:lnTo>
                      <a:pt x="1655" y="1637"/>
                    </a:lnTo>
                    <a:lnTo>
                      <a:pt x="1574" y="1673"/>
                    </a:lnTo>
                    <a:lnTo>
                      <a:pt x="1497" y="1700"/>
                    </a:lnTo>
                    <a:lnTo>
                      <a:pt x="1427" y="1718"/>
                    </a:lnTo>
                    <a:lnTo>
                      <a:pt x="1344" y="1738"/>
                    </a:lnTo>
                    <a:lnTo>
                      <a:pt x="1255" y="1753"/>
                    </a:lnTo>
                    <a:lnTo>
                      <a:pt x="1159" y="1763"/>
                    </a:lnTo>
                    <a:lnTo>
                      <a:pt x="1063" y="1774"/>
                    </a:lnTo>
                    <a:lnTo>
                      <a:pt x="989" y="1775"/>
                    </a:lnTo>
                    <a:lnTo>
                      <a:pt x="913" y="1776"/>
                    </a:lnTo>
                    <a:lnTo>
                      <a:pt x="810" y="1776"/>
                    </a:lnTo>
                    <a:lnTo>
                      <a:pt x="725" y="1769"/>
                    </a:lnTo>
                    <a:lnTo>
                      <a:pt x="627" y="1760"/>
                    </a:lnTo>
                    <a:lnTo>
                      <a:pt x="547" y="1747"/>
                    </a:lnTo>
                    <a:lnTo>
                      <a:pt x="456" y="1732"/>
                    </a:lnTo>
                    <a:lnTo>
                      <a:pt x="385" y="1715"/>
                    </a:lnTo>
                    <a:lnTo>
                      <a:pt x="312" y="1693"/>
                    </a:lnTo>
                    <a:lnTo>
                      <a:pt x="239" y="1669"/>
                    </a:lnTo>
                    <a:lnTo>
                      <a:pt x="175" y="1637"/>
                    </a:lnTo>
                    <a:lnTo>
                      <a:pt x="107" y="1600"/>
                    </a:lnTo>
                    <a:lnTo>
                      <a:pt x="61" y="1561"/>
                    </a:lnTo>
                    <a:lnTo>
                      <a:pt x="26" y="1520"/>
                    </a:lnTo>
                    <a:lnTo>
                      <a:pt x="8" y="1484"/>
                    </a:lnTo>
                    <a:lnTo>
                      <a:pt x="1" y="1443"/>
                    </a:lnTo>
                  </a:path>
                </a:pathLst>
              </a:custGeom>
              <a:solidFill>
                <a:srgbClr val="DDDDDD">
                  <a:alpha val="50195"/>
                </a:srgbClr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Oval 11"/>
              <p:cNvSpPr>
                <a:spLocks noChangeArrowheads="1"/>
              </p:cNvSpPr>
              <p:nvPr/>
            </p:nvSpPr>
            <p:spPr bwMode="auto">
              <a:xfrm flipV="1">
                <a:off x="6336" y="1102"/>
                <a:ext cx="1824" cy="672"/>
              </a:xfrm>
              <a:prstGeom prst="ellipse">
                <a:avLst/>
              </a:prstGeom>
              <a:solidFill>
                <a:srgbClr val="DDDDDD">
                  <a:alpha val="50195"/>
                </a:srgbClr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46914E-6 L -0.14427 -0.00247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2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39" grpId="0" animBg="1"/>
      <p:bldP spid="41" grpId="0" animBg="1"/>
      <p:bldP spid="60" grpId="0" animBg="1"/>
      <p:bldP spid="61" grpId="0" animBg="1"/>
      <p:bldP spid="40" grpId="0"/>
      <p:bldP spid="66" grpId="0" animBg="1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SubTitle_1"/>
          <p:cNvSpPr/>
          <p:nvPr>
            <p:custDataLst>
              <p:tags r:id="rId1"/>
            </p:custDataLst>
          </p:nvPr>
        </p:nvSpPr>
        <p:spPr>
          <a:xfrm flipH="1">
            <a:off x="1671630" y="3207518"/>
            <a:ext cx="2676825" cy="1029566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  <a:gd name="connsiteX0-1" fmla="*/ 154784 w 1362076"/>
              <a:gd name="connsiteY0-2" fmla="*/ 0 h 939656"/>
              <a:gd name="connsiteX1-3" fmla="*/ 1207292 w 1362076"/>
              <a:gd name="connsiteY1-4" fmla="*/ 0 h 939656"/>
              <a:gd name="connsiteX2-5" fmla="*/ 1362076 w 1362076"/>
              <a:gd name="connsiteY2-6" fmla="*/ 154784 h 939656"/>
              <a:gd name="connsiteX3-7" fmla="*/ 1362076 w 1362076"/>
              <a:gd name="connsiteY3-8" fmla="*/ 773903 h 939656"/>
              <a:gd name="connsiteX4-9" fmla="*/ 1207292 w 1362076"/>
              <a:gd name="connsiteY4-10" fmla="*/ 928687 h 939656"/>
              <a:gd name="connsiteX5-11" fmla="*/ 571892 w 1362076"/>
              <a:gd name="connsiteY5-12" fmla="*/ 928687 h 939656"/>
              <a:gd name="connsiteX6-13" fmla="*/ 402431 w 1362076"/>
              <a:gd name="connsiteY6-14" fmla="*/ 939656 h 939656"/>
              <a:gd name="connsiteX7-15" fmla="*/ 232970 w 1362076"/>
              <a:gd name="connsiteY7-16" fmla="*/ 928687 h 939656"/>
              <a:gd name="connsiteX8-17" fmla="*/ 154784 w 1362076"/>
              <a:gd name="connsiteY8-18" fmla="*/ 928687 h 939656"/>
              <a:gd name="connsiteX9-19" fmla="*/ 0 w 1362076"/>
              <a:gd name="connsiteY9-20" fmla="*/ 773903 h 939656"/>
              <a:gd name="connsiteX10-21" fmla="*/ 0 w 1362076"/>
              <a:gd name="connsiteY10-22" fmla="*/ 154784 h 939656"/>
              <a:gd name="connsiteX11-23" fmla="*/ 154784 w 1362076"/>
              <a:gd name="connsiteY11-24" fmla="*/ 0 h 939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1362076" h="939656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939656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81000" anchor="ctr">
            <a:normAutofit/>
          </a:bodyPr>
          <a:lstStyle/>
          <a:p>
            <a:pPr>
              <a:defRPr/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想一想要求什么？先求什么？再求什么？</a:t>
            </a:r>
            <a:endParaRPr lang="zh-CN" altLang="en-US" sz="20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788024" y="601737"/>
            <a:ext cx="692547" cy="426189"/>
          </a:xfrm>
          <a:prstGeom prst="ellips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Group 83"/>
          <p:cNvGrpSpPr/>
          <p:nvPr/>
        </p:nvGrpSpPr>
        <p:grpSpPr bwMode="auto">
          <a:xfrm>
            <a:off x="5655020" y="1880237"/>
            <a:ext cx="2676524" cy="1154113"/>
            <a:chOff x="4057" y="1479"/>
            <a:chExt cx="1686" cy="727"/>
          </a:xfrm>
        </p:grpSpPr>
        <p:grpSp>
          <p:nvGrpSpPr>
            <p:cNvPr id="8" name="Group 77"/>
            <p:cNvGrpSpPr/>
            <p:nvPr/>
          </p:nvGrpSpPr>
          <p:grpSpPr bwMode="auto">
            <a:xfrm>
              <a:off x="4057" y="1484"/>
              <a:ext cx="1489" cy="598"/>
              <a:chOff x="4105" y="1525"/>
              <a:chExt cx="1489" cy="648"/>
            </a:xfrm>
          </p:grpSpPr>
          <p:pic>
            <p:nvPicPr>
              <p:cNvPr id="11" name="Picture 60" descr="6B11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5" y="1525"/>
                <a:ext cx="1383" cy="6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2" name="Line 64"/>
              <p:cNvSpPr>
                <a:spLocks noChangeShapeType="1"/>
              </p:cNvSpPr>
              <p:nvPr/>
            </p:nvSpPr>
            <p:spPr bwMode="auto">
              <a:xfrm>
                <a:off x="4171" y="1946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Line 65"/>
              <p:cNvSpPr>
                <a:spLocks noChangeShapeType="1"/>
              </p:cNvSpPr>
              <p:nvPr/>
            </p:nvSpPr>
            <p:spPr bwMode="auto">
              <a:xfrm>
                <a:off x="5407" y="193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Line 66"/>
              <p:cNvSpPr>
                <a:spLocks noChangeShapeType="1"/>
              </p:cNvSpPr>
              <p:nvPr/>
            </p:nvSpPr>
            <p:spPr bwMode="auto">
              <a:xfrm>
                <a:off x="4777" y="1582"/>
                <a:ext cx="81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Line 67"/>
              <p:cNvSpPr>
                <a:spLocks noChangeShapeType="1"/>
              </p:cNvSpPr>
              <p:nvPr/>
            </p:nvSpPr>
            <p:spPr bwMode="auto">
              <a:xfrm>
                <a:off x="5408" y="1937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6" name="Group 76"/>
              <p:cNvGrpSpPr/>
              <p:nvPr/>
            </p:nvGrpSpPr>
            <p:grpSpPr bwMode="auto">
              <a:xfrm>
                <a:off x="5449" y="1582"/>
                <a:ext cx="0" cy="358"/>
                <a:chOff x="5449" y="1582"/>
                <a:chExt cx="0" cy="358"/>
              </a:xfrm>
            </p:grpSpPr>
            <p:sp>
              <p:nvSpPr>
                <p:cNvPr id="19" name="Line 69"/>
                <p:cNvSpPr>
                  <a:spLocks noChangeShapeType="1"/>
                </p:cNvSpPr>
                <p:nvPr/>
              </p:nvSpPr>
              <p:spPr bwMode="auto">
                <a:xfrm rot="16200000">
                  <a:off x="5344" y="1687"/>
                  <a:ext cx="20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Line 70"/>
                <p:cNvSpPr>
                  <a:spLocks noChangeShapeType="1"/>
                </p:cNvSpPr>
                <p:nvPr/>
              </p:nvSpPr>
              <p:spPr bwMode="auto">
                <a:xfrm rot="27000000">
                  <a:off x="5374" y="1866"/>
                  <a:ext cx="14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7" name="Line 71"/>
              <p:cNvSpPr>
                <a:spLocks noChangeShapeType="1"/>
              </p:cNvSpPr>
              <p:nvPr/>
            </p:nvSpPr>
            <p:spPr bwMode="auto">
              <a:xfrm>
                <a:off x="4967" y="2163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Line 75"/>
              <p:cNvSpPr>
                <a:spLocks noChangeShapeType="1"/>
              </p:cNvSpPr>
              <p:nvPr/>
            </p:nvSpPr>
            <p:spPr bwMode="auto">
              <a:xfrm flipH="1">
                <a:off x="4185" y="2159"/>
                <a:ext cx="4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Text Box 73"/>
            <p:cNvSpPr txBox="1">
              <a:spLocks noChangeArrowheads="1"/>
            </p:cNvSpPr>
            <p:nvPr/>
          </p:nvSpPr>
          <p:spPr bwMode="auto">
            <a:xfrm>
              <a:off x="4600" y="1915"/>
              <a:ext cx="40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74"/>
            <p:cNvSpPr txBox="1">
              <a:spLocks noChangeArrowheads="1"/>
            </p:cNvSpPr>
            <p:nvPr/>
          </p:nvSpPr>
          <p:spPr bwMode="auto">
            <a:xfrm rot="16200000">
              <a:off x="5366" y="1604"/>
              <a:ext cx="50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1.5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4"/>
          <p:cNvSpPr txBox="1"/>
          <p:nvPr/>
        </p:nvSpPr>
        <p:spPr>
          <a:xfrm>
            <a:off x="467543" y="562671"/>
            <a:ext cx="8280917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工地上有一堆沙子，近似于一个圆锥（如下图）。这堆沙子的体积大约是多少？如果每立方米沙子重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，这堆沙子大约重多少吨？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77716" y="3204184"/>
            <a:ext cx="2138932" cy="1475454"/>
            <a:chOff x="5377716" y="3204184"/>
            <a:chExt cx="2138932" cy="1475454"/>
          </a:xfrm>
        </p:grpSpPr>
        <p:sp>
          <p:nvSpPr>
            <p:cNvPr id="3" name="爆炸形 2 2"/>
            <p:cNvSpPr/>
            <p:nvPr/>
          </p:nvSpPr>
          <p:spPr>
            <a:xfrm>
              <a:off x="5377716" y="3204184"/>
              <a:ext cx="2138932" cy="1475454"/>
            </a:xfrm>
            <a:prstGeom prst="irregularSeal2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827081" y="3507854"/>
              <a:ext cx="11716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直径化成半径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11560" y="1925736"/>
            <a:ext cx="4688957" cy="1214446"/>
            <a:chOff x="4156183" y="1388344"/>
            <a:chExt cx="4688957" cy="1214446"/>
          </a:xfrm>
        </p:grpSpPr>
        <p:pic>
          <p:nvPicPr>
            <p:cNvPr id="48" name="AutoShape 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87422" y="1388344"/>
              <a:ext cx="4357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156183" y="1746326"/>
                  <a:ext cx="4214842" cy="5936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  </a:t>
                  </a:r>
                  <a:r>
                    <a:rPr lang="en-US" altLang="zh-CN" sz="2000" b="1" i="1" dirty="0" smtClean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    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r>
                    <a:rPr lang="en-US" altLang="zh-CN" sz="2000" b="1" dirty="0" smtClean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 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endPara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49" name="Text 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156183" y="1746326"/>
                  <a:ext cx="4214842" cy="593624"/>
                </a:xfrm>
                <a:prstGeom prst="rect">
                  <a:avLst/>
                </a:prstGeom>
                <a:blipFill rotWithShape="1">
                  <a:blip r:embed="rId4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Text Box 4"/>
            <p:cNvSpPr txBox="1">
              <a:spLocks noChangeArrowheads="1"/>
            </p:cNvSpPr>
            <p:nvPr/>
          </p:nvSpPr>
          <p:spPr bwMode="auto">
            <a:xfrm>
              <a:off x="5231137" y="1929137"/>
              <a:ext cx="785817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 Box 4"/>
            <p:cNvSpPr txBox="1">
              <a:spLocks noChangeArrowheads="1"/>
            </p:cNvSpPr>
            <p:nvPr/>
          </p:nvSpPr>
          <p:spPr bwMode="auto">
            <a:xfrm>
              <a:off x="6454415" y="1929137"/>
              <a:ext cx="785817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Box 37"/>
            <p:cNvSpPr txBox="1"/>
            <p:nvPr/>
          </p:nvSpPr>
          <p:spPr>
            <a:xfrm>
              <a:off x="7350160" y="1850272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4959573" y="472373"/>
            <a:ext cx="692547" cy="426189"/>
          </a:xfrm>
          <a:prstGeom prst="ellips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4"/>
          <p:cNvSpPr txBox="1"/>
          <p:nvPr/>
        </p:nvSpPr>
        <p:spPr>
          <a:xfrm>
            <a:off x="594507" y="458347"/>
            <a:ext cx="8192053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工地上有一堆沙子，近似于一个圆锥（如下图）。这堆沙子的体积大约是多少？如果每立方米沙子重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，这堆沙子大约重多少吨？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129213" y="2475477"/>
            <a:ext cx="530226" cy="426189"/>
          </a:xfrm>
          <a:prstGeom prst="ellips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7" name="Group 83"/>
          <p:cNvGrpSpPr/>
          <p:nvPr/>
        </p:nvGrpSpPr>
        <p:grpSpPr bwMode="auto">
          <a:xfrm>
            <a:off x="6279901" y="1639872"/>
            <a:ext cx="2563811" cy="1222376"/>
            <a:chOff x="4057" y="1468"/>
            <a:chExt cx="1615" cy="770"/>
          </a:xfrm>
        </p:grpSpPr>
        <p:grpSp>
          <p:nvGrpSpPr>
            <p:cNvPr id="21" name="Group 77"/>
            <p:cNvGrpSpPr/>
            <p:nvPr/>
          </p:nvGrpSpPr>
          <p:grpSpPr bwMode="auto">
            <a:xfrm>
              <a:off x="4057" y="1484"/>
              <a:ext cx="1489" cy="598"/>
              <a:chOff x="4105" y="1525"/>
              <a:chExt cx="1489" cy="648"/>
            </a:xfrm>
          </p:grpSpPr>
          <p:pic>
            <p:nvPicPr>
              <p:cNvPr id="27" name="Picture 60" descr="6B11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05" y="1525"/>
                <a:ext cx="1383" cy="6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Line 64"/>
              <p:cNvSpPr>
                <a:spLocks noChangeShapeType="1"/>
              </p:cNvSpPr>
              <p:nvPr/>
            </p:nvSpPr>
            <p:spPr bwMode="auto">
              <a:xfrm>
                <a:off x="4171" y="1946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Line 65"/>
              <p:cNvSpPr>
                <a:spLocks noChangeShapeType="1"/>
              </p:cNvSpPr>
              <p:nvPr/>
            </p:nvSpPr>
            <p:spPr bwMode="auto">
              <a:xfrm>
                <a:off x="5407" y="193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Line 66"/>
              <p:cNvSpPr>
                <a:spLocks noChangeShapeType="1"/>
              </p:cNvSpPr>
              <p:nvPr/>
            </p:nvSpPr>
            <p:spPr bwMode="auto">
              <a:xfrm>
                <a:off x="4777" y="1582"/>
                <a:ext cx="81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Line 67"/>
              <p:cNvSpPr>
                <a:spLocks noChangeShapeType="1"/>
              </p:cNvSpPr>
              <p:nvPr/>
            </p:nvSpPr>
            <p:spPr bwMode="auto">
              <a:xfrm>
                <a:off x="5408" y="1937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2" name="Group 76"/>
              <p:cNvGrpSpPr/>
              <p:nvPr/>
            </p:nvGrpSpPr>
            <p:grpSpPr bwMode="auto">
              <a:xfrm>
                <a:off x="5449" y="1582"/>
                <a:ext cx="0" cy="358"/>
                <a:chOff x="5449" y="1582"/>
                <a:chExt cx="0" cy="358"/>
              </a:xfrm>
            </p:grpSpPr>
            <p:sp>
              <p:nvSpPr>
                <p:cNvPr id="35" name="Line 69"/>
                <p:cNvSpPr>
                  <a:spLocks noChangeShapeType="1"/>
                </p:cNvSpPr>
                <p:nvPr/>
              </p:nvSpPr>
              <p:spPr bwMode="auto">
                <a:xfrm rot="16200000">
                  <a:off x="5344" y="1687"/>
                  <a:ext cx="20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6" name="Line 70"/>
                <p:cNvSpPr>
                  <a:spLocks noChangeShapeType="1"/>
                </p:cNvSpPr>
                <p:nvPr/>
              </p:nvSpPr>
              <p:spPr bwMode="auto">
                <a:xfrm rot="27000000">
                  <a:off x="5374" y="1866"/>
                  <a:ext cx="14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3" name="Line 71"/>
              <p:cNvSpPr>
                <a:spLocks noChangeShapeType="1"/>
              </p:cNvSpPr>
              <p:nvPr/>
            </p:nvSpPr>
            <p:spPr bwMode="auto">
              <a:xfrm>
                <a:off x="4967" y="2163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Line 75"/>
              <p:cNvSpPr>
                <a:spLocks noChangeShapeType="1"/>
              </p:cNvSpPr>
              <p:nvPr/>
            </p:nvSpPr>
            <p:spPr bwMode="auto">
              <a:xfrm flipH="1">
                <a:off x="4185" y="2159"/>
                <a:ext cx="4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2" name="Text Box 73"/>
            <p:cNvSpPr txBox="1">
              <a:spLocks noChangeArrowheads="1"/>
            </p:cNvSpPr>
            <p:nvPr/>
          </p:nvSpPr>
          <p:spPr bwMode="auto">
            <a:xfrm>
              <a:off x="4630" y="1986"/>
              <a:ext cx="408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endPara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74"/>
            <p:cNvSpPr txBox="1">
              <a:spLocks noChangeArrowheads="1"/>
            </p:cNvSpPr>
            <p:nvPr/>
          </p:nvSpPr>
          <p:spPr bwMode="auto">
            <a:xfrm rot="16200000">
              <a:off x="5295" y="1593"/>
              <a:ext cx="50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1.5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 Box 5"/>
              <p:cNvSpPr txBox="1">
                <a:spLocks noChangeArrowheads="1"/>
              </p:cNvSpPr>
              <p:nvPr/>
            </p:nvSpPr>
            <p:spPr bwMode="auto">
              <a:xfrm>
                <a:off x="687894" y="1863864"/>
                <a:ext cx="5592008" cy="106324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）沙堆的底面积：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3.14×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baseline="30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=3.14×4=12.56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="1" baseline="4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7894" y="1863864"/>
                <a:ext cx="5592008" cy="1063240"/>
              </a:xfrm>
              <a:prstGeom prst="rect">
                <a:avLst/>
              </a:prstGeom>
              <a:blipFill rotWithShape="1">
                <a:blip r:embed="rId2"/>
                <a:stretch>
                  <a:fillRect l="-3" t="-13" r="7" b="3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699793" y="3856118"/>
            <a:ext cx="742955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沙堆重：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6.28×1.5=9.42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44808" y="4225450"/>
            <a:ext cx="40559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答：这堆沙子大约重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 Box 5"/>
              <p:cNvSpPr txBox="1">
                <a:spLocks noChangeArrowheads="1"/>
              </p:cNvSpPr>
              <p:nvPr/>
            </p:nvSpPr>
            <p:spPr bwMode="auto">
              <a:xfrm>
                <a:off x="699792" y="2760210"/>
                <a:ext cx="4446903" cy="10959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）沙堆的体积：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12.56×1.5=6.28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en-US" altLang="zh-CN" sz="2400" b="1" baseline="4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9792" y="2760210"/>
                <a:ext cx="4446903" cy="1095908"/>
              </a:xfrm>
              <a:prstGeom prst="rect">
                <a:avLst/>
              </a:prstGeom>
              <a:blipFill rotWithShape="1">
                <a:blip r:embed="rId3"/>
                <a:stretch>
                  <a:fillRect t="-46" b="3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3" grpId="0"/>
      <p:bldP spid="44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929000" y="637009"/>
            <a:ext cx="2313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判断对错。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438390" y="1413255"/>
            <a:ext cx="8166058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457200" indent="-457200" algn="l" eaLnBrk="1" hangingPunct="1">
              <a:spcBef>
                <a:spcPct val="50000"/>
              </a:spcBef>
              <a:buAutoNum type="arabicPeriod"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圆柱的体积等于与它等底等高的圆锥的体积。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445426" y="2533445"/>
            <a:ext cx="8303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圆柱的体积等于圆锥体积的三分之一。   （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12"/>
          <p:cNvSpPr txBox="1">
            <a:spLocks noChangeArrowheads="1"/>
          </p:cNvSpPr>
          <p:nvPr/>
        </p:nvSpPr>
        <p:spPr bwMode="auto">
          <a:xfrm>
            <a:off x="438390" y="3132453"/>
            <a:ext cx="86106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圆柱的侧面展开是长方形，圆锥的侧面展开也是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长方形。                               （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7884368" y="2029389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368" y="2029389"/>
                <a:ext cx="504056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41" t="-108" r="15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7884368" y="3778784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368" y="3778784"/>
                <a:ext cx="504056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41" t="-102" r="15" b="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7884368" y="2533445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4368" y="2533445"/>
                <a:ext cx="504056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41" t="-82" r="15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00" y="8542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3189726" y="624872"/>
            <a:ext cx="1598297" cy="426189"/>
          </a:xfrm>
          <a:prstGeom prst="ellipse">
            <a:avLst/>
          </a:prstGeom>
          <a:solidFill>
            <a:schemeClr val="accent2">
              <a:alpha val="67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11560" y="624872"/>
            <a:ext cx="784962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一个用钢铸造成的圆锥形铅锤，底面直径是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。每立方厘米钢大约重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克。这个铅锤重多少克？（得数保留整数）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6658" y="2032945"/>
            <a:ext cx="1365810" cy="170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 Box 5"/>
              <p:cNvSpPr txBox="1">
                <a:spLocks noChangeArrowheads="1"/>
              </p:cNvSpPr>
              <p:nvPr/>
            </p:nvSpPr>
            <p:spPr bwMode="auto">
              <a:xfrm>
                <a:off x="2339752" y="1734437"/>
                <a:ext cx="5000660" cy="29768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×5×7.8 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×3.14×4×5×7.8 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=163.28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（克）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163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克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752" y="1734437"/>
                <a:ext cx="5000660" cy="2976841"/>
              </a:xfrm>
              <a:prstGeom prst="rect">
                <a:avLst/>
              </a:prstGeom>
              <a:blipFill rotWithShape="1">
                <a:blip r:embed="rId2"/>
                <a:stretch>
                  <a:fillRect l="-8" t="-1032" r="9" b="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组合 27"/>
          <p:cNvGrpSpPr/>
          <p:nvPr/>
        </p:nvGrpSpPr>
        <p:grpSpPr>
          <a:xfrm>
            <a:off x="6852290" y="1592877"/>
            <a:ext cx="1869630" cy="880135"/>
            <a:chOff x="6721922" y="3500290"/>
            <a:chExt cx="1819248" cy="68518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29" name="AutoShape 27"/>
            <p:cNvSpPr>
              <a:spLocks noChangeArrowheads="1"/>
            </p:cNvSpPr>
            <p:nvPr/>
          </p:nvSpPr>
          <p:spPr bwMode="auto">
            <a:xfrm>
              <a:off x="6721922" y="3500290"/>
              <a:ext cx="1819248" cy="685181"/>
            </a:xfrm>
            <a:prstGeom prst="cloudCallout">
              <a:avLst>
                <a:gd name="adj1" fmla="val -173366"/>
                <a:gd name="adj2" fmla="val -81162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02193" y="3556775"/>
              <a:ext cx="1347184" cy="5510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先求圆锥的体积。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988874" y="4073603"/>
            <a:ext cx="411151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答：这个铅锤重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5266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0" grpId="0" build="p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/>
          <p:nvPr/>
        </p:nvSpPr>
        <p:spPr>
          <a:xfrm>
            <a:off x="667234" y="595720"/>
            <a:ext cx="8009222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一个圆柱与一个圆锥的底面积和体积分别相等。已知圆柱的高是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，圆锥的高是多少？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6096" y="2653482"/>
            <a:ext cx="3008146" cy="523220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4×3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933131" y="3517875"/>
            <a:ext cx="3743325" cy="52322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答：圆锥的高是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-146898" y="1828621"/>
            <a:ext cx="4214842" cy="715968"/>
            <a:chOff x="212921" y="1850497"/>
            <a:chExt cx="4214842" cy="715968"/>
          </a:xfrm>
        </p:grpSpPr>
        <p:sp>
          <p:nvSpPr>
            <p:cNvPr id="17" name="Text Box 8"/>
            <p:cNvSpPr txBox="1">
              <a:spLocks noChangeArrowheads="1"/>
            </p:cNvSpPr>
            <p:nvPr/>
          </p:nvSpPr>
          <p:spPr bwMode="auto">
            <a:xfrm>
              <a:off x="212921" y="2065042"/>
              <a:ext cx="421484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Ⅴ </a:t>
              </a:r>
              <a:r>
                <a:rPr lang="en-US" altLang="zh-CN" sz="2000" b="1" i="1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</a:t>
              </a:r>
              <a:r>
                <a:rPr lang="en-US" altLang="zh-CN" sz="2000" b="1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       </a:t>
              </a:r>
              <a:r>
                <a:rPr lang="en-US" altLang="zh-CN" sz="2000" b="1" i="1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      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380911" y="1850497"/>
              <a:ext cx="2536630" cy="715968"/>
              <a:chOff x="1415792" y="1868294"/>
              <a:chExt cx="2536630" cy="715968"/>
            </a:xfrm>
          </p:grpSpPr>
          <p:sp>
            <p:nvSpPr>
              <p:cNvPr id="18" name="Text Box 4"/>
              <p:cNvSpPr txBox="1">
                <a:spLocks noChangeArrowheads="1"/>
              </p:cNvSpPr>
              <p:nvPr/>
            </p:nvSpPr>
            <p:spPr bwMode="auto">
              <a:xfrm>
                <a:off x="1415792" y="2148997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2201609" y="1868294"/>
                    <a:ext cx="489058" cy="67390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f>
                            <m:fPr>
                              <m:ctrlPr>
                                <a:rPr lang="en-US" altLang="zh-CN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/>
                                  <a:ea typeface="楷体" panose="02010609060101010101" pitchFamily="49" charset="-122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2000" b="1" dirty="0">
                                  <a:solidFill>
                                    <a:srgbClr val="FF0000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2000" b="1" dirty="0">
                                  <a:solidFill>
                                    <a:srgbClr val="FF0000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3</m:t>
                              </m:r>
                            </m:den>
                          </m:f>
                        </m:oMath>
                      </m:oMathPara>
                    </a14:m>
                    <a:endParaRPr lang="zh-CN" altLang="en-US" sz="20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9" name="文本框 18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01609" y="1868294"/>
                    <a:ext cx="489058" cy="673902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4" name="Text Box 4"/>
              <p:cNvSpPr txBox="1">
                <a:spLocks noChangeArrowheads="1"/>
              </p:cNvSpPr>
              <p:nvPr/>
            </p:nvSpPr>
            <p:spPr bwMode="auto">
              <a:xfrm>
                <a:off x="3166605" y="2142086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5" name="Text Box 4"/>
              <p:cNvSpPr txBox="1">
                <a:spLocks noChangeArrowheads="1"/>
              </p:cNvSpPr>
              <p:nvPr/>
            </p:nvSpPr>
            <p:spPr bwMode="auto">
              <a:xfrm>
                <a:off x="2575699" y="2184152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-167532" y="2632685"/>
            <a:ext cx="3238280" cy="507601"/>
            <a:chOff x="-1086284" y="2050517"/>
            <a:chExt cx="3238280" cy="507601"/>
          </a:xfrm>
        </p:grpSpPr>
        <p:sp>
          <p:nvSpPr>
            <p:cNvPr id="28" name="Text Box 8"/>
            <p:cNvSpPr txBox="1">
              <a:spLocks noChangeArrowheads="1"/>
            </p:cNvSpPr>
            <p:nvPr/>
          </p:nvSpPr>
          <p:spPr bwMode="auto">
            <a:xfrm>
              <a:off x="-1086284" y="2050517"/>
              <a:ext cx="323828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000" b="1" i="1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Ⅴ </a:t>
              </a:r>
              <a:r>
                <a:rPr lang="en-US" altLang="zh-CN" sz="2000" b="1" i="1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63778" y="2120309"/>
              <a:ext cx="1858245" cy="437809"/>
              <a:chOff x="98659" y="2138106"/>
              <a:chExt cx="1858245" cy="437809"/>
            </a:xfrm>
          </p:grpSpPr>
          <p:sp>
            <p:nvSpPr>
              <p:cNvPr id="30" name="Text Box 4"/>
              <p:cNvSpPr txBox="1">
                <a:spLocks noChangeArrowheads="1"/>
              </p:cNvSpPr>
              <p:nvPr/>
            </p:nvSpPr>
            <p:spPr bwMode="auto">
              <a:xfrm>
                <a:off x="98659" y="2175805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柱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Text Box 4"/>
              <p:cNvSpPr txBox="1">
                <a:spLocks noChangeArrowheads="1"/>
              </p:cNvSpPr>
              <p:nvPr/>
            </p:nvSpPr>
            <p:spPr bwMode="auto">
              <a:xfrm>
                <a:off x="1171087" y="2140031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柱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Text Box 4"/>
              <p:cNvSpPr txBox="1">
                <a:spLocks noChangeArrowheads="1"/>
              </p:cNvSpPr>
              <p:nvPr/>
            </p:nvSpPr>
            <p:spPr bwMode="auto">
              <a:xfrm>
                <a:off x="765604" y="2138106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柱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-11871" y="3791374"/>
            <a:ext cx="3220548" cy="509632"/>
            <a:chOff x="1101108" y="3024077"/>
            <a:chExt cx="3220548" cy="509632"/>
          </a:xfrm>
        </p:grpSpPr>
        <p:sp>
          <p:nvSpPr>
            <p:cNvPr id="46" name="Text Box 8"/>
            <p:cNvSpPr txBox="1">
              <a:spLocks noChangeArrowheads="1"/>
            </p:cNvSpPr>
            <p:nvPr/>
          </p:nvSpPr>
          <p:spPr bwMode="auto">
            <a:xfrm>
              <a:off x="1101108" y="3024077"/>
              <a:ext cx="322054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  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en-US" altLang="zh-CN" sz="2000" b="1" i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4"/>
            <p:cNvSpPr txBox="1">
              <a:spLocks noChangeArrowheads="1"/>
            </p:cNvSpPr>
            <p:nvPr/>
          </p:nvSpPr>
          <p:spPr bwMode="auto">
            <a:xfrm>
              <a:off x="2171678" y="3122274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柱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 Box 4"/>
            <p:cNvSpPr txBox="1">
              <a:spLocks noChangeArrowheads="1"/>
            </p:cNvSpPr>
            <p:nvPr/>
          </p:nvSpPr>
          <p:spPr bwMode="auto">
            <a:xfrm>
              <a:off x="2948675" y="3133599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锥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74812" y="3221073"/>
            <a:ext cx="3346430" cy="504615"/>
            <a:chOff x="1056301" y="3041556"/>
            <a:chExt cx="3346430" cy="504615"/>
          </a:xfrm>
        </p:grpSpPr>
        <p:sp>
          <p:nvSpPr>
            <p:cNvPr id="52" name="Text Box 8"/>
            <p:cNvSpPr txBox="1">
              <a:spLocks noChangeArrowheads="1"/>
            </p:cNvSpPr>
            <p:nvPr/>
          </p:nvSpPr>
          <p:spPr bwMode="auto">
            <a:xfrm>
              <a:off x="1056301" y="3041556"/>
              <a:ext cx="334643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Ⅴ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Ⅴ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en-US" altLang="zh-CN" sz="2000" b="1" i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4"/>
            <p:cNvSpPr txBox="1">
              <a:spLocks noChangeArrowheads="1"/>
            </p:cNvSpPr>
            <p:nvPr/>
          </p:nvSpPr>
          <p:spPr bwMode="auto">
            <a:xfrm>
              <a:off x="2149066" y="3146061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柱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Box 4"/>
            <p:cNvSpPr txBox="1">
              <a:spLocks noChangeArrowheads="1"/>
            </p:cNvSpPr>
            <p:nvPr/>
          </p:nvSpPr>
          <p:spPr bwMode="auto">
            <a:xfrm>
              <a:off x="2992870" y="3146061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锥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4" name="右大括号 73"/>
          <p:cNvSpPr/>
          <p:nvPr/>
        </p:nvSpPr>
        <p:spPr>
          <a:xfrm>
            <a:off x="3061823" y="1959630"/>
            <a:ext cx="397133" cy="2184859"/>
          </a:xfrm>
          <a:prstGeom prst="rightBrace">
            <a:avLst>
              <a:gd name="adj1" fmla="val 52052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113056" y="2517355"/>
            <a:ext cx="4214842" cy="703720"/>
            <a:chOff x="2113056" y="2517355"/>
            <a:chExt cx="4214842" cy="703720"/>
          </a:xfrm>
        </p:grpSpPr>
        <p:grpSp>
          <p:nvGrpSpPr>
            <p:cNvPr id="55" name="组合 54"/>
            <p:cNvGrpSpPr/>
            <p:nvPr/>
          </p:nvGrpSpPr>
          <p:grpSpPr>
            <a:xfrm>
              <a:off x="2113056" y="2625493"/>
              <a:ext cx="4214842" cy="536606"/>
              <a:chOff x="1036251" y="1484250"/>
              <a:chExt cx="4214842" cy="536606"/>
            </a:xfrm>
          </p:grpSpPr>
          <p:sp>
            <p:nvSpPr>
              <p:cNvPr id="56" name="Text Box 8"/>
              <p:cNvSpPr txBox="1">
                <a:spLocks noChangeArrowheads="1"/>
              </p:cNvSpPr>
              <p:nvPr/>
            </p:nvSpPr>
            <p:spPr bwMode="auto">
              <a:xfrm>
                <a:off x="1036251" y="1484250"/>
                <a:ext cx="4214842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en-US" altLang="zh-CN" sz="2000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en-US" altLang="zh-CN" sz="2000" b="1" i="1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2000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</a:t>
                </a:r>
                <a:endPara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4"/>
              <p:cNvSpPr txBox="1">
                <a:spLocks noChangeArrowheads="1"/>
              </p:cNvSpPr>
              <p:nvPr/>
            </p:nvSpPr>
            <p:spPr bwMode="auto">
              <a:xfrm>
                <a:off x="3295376" y="1606084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柱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Text Box 4"/>
              <p:cNvSpPr txBox="1">
                <a:spLocks noChangeArrowheads="1"/>
              </p:cNvSpPr>
              <p:nvPr/>
            </p:nvSpPr>
            <p:spPr bwMode="auto">
              <a:xfrm>
                <a:off x="2610294" y="1620746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Arial" panose="020B0604020202020204" pitchFamily="34" charset="0"/>
                  </a:rPr>
                  <a:t>锥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5" name="横卷形 74"/>
            <p:cNvSpPr/>
            <p:nvPr/>
          </p:nvSpPr>
          <p:spPr>
            <a:xfrm rot="16200000">
              <a:off x="3979771" y="2042846"/>
              <a:ext cx="703720" cy="1652737"/>
            </a:xfrm>
            <a:prstGeom prst="horizontalScroll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5266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7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238840" y="3371154"/>
            <a:ext cx="1074953" cy="1324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3"/>
          <p:cNvSpPr txBox="1"/>
          <p:nvPr/>
        </p:nvSpPr>
        <p:spPr>
          <a:xfrm>
            <a:off x="599618" y="571763"/>
            <a:ext cx="8111975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一个圆锥形沙堆，底面积是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28.26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。用这堆沙在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宽的公路上铺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厚的路面，能铺多少米？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21306907">
            <a:off x="6014177" y="1543222"/>
            <a:ext cx="2783383" cy="2016224"/>
            <a:chOff x="5364088" y="1512356"/>
            <a:chExt cx="2783383" cy="2016224"/>
          </a:xfrm>
        </p:grpSpPr>
        <p:sp>
          <p:nvSpPr>
            <p:cNvPr id="14" name="KSO_Shape"/>
            <p:cNvSpPr/>
            <p:nvPr/>
          </p:nvSpPr>
          <p:spPr bwMode="auto">
            <a:xfrm>
              <a:off x="5364088" y="1512356"/>
              <a:ext cx="2783383" cy="2016224"/>
            </a:xfrm>
            <a:custGeom>
              <a:avLst/>
              <a:gdLst>
                <a:gd name="T0" fmla="*/ 756 w 5137150"/>
                <a:gd name="T1" fmla="*/ 0 h 6858001"/>
                <a:gd name="T2" fmla="*/ 1930 w 5137150"/>
                <a:gd name="T3" fmla="*/ 196 h 6858001"/>
                <a:gd name="T4" fmla="*/ 2348 w 5137150"/>
                <a:gd name="T5" fmla="*/ 1316 h 6858001"/>
                <a:gd name="T6" fmla="*/ 2018 w 5137150"/>
                <a:gd name="T7" fmla="*/ 1720 h 6858001"/>
                <a:gd name="T8" fmla="*/ 2020 w 5137150"/>
                <a:gd name="T9" fmla="*/ 1719 h 6858001"/>
                <a:gd name="T10" fmla="*/ 1846 w 5137150"/>
                <a:gd name="T11" fmla="*/ 1930 h 6858001"/>
                <a:gd name="T12" fmla="*/ 1592 w 5137150"/>
                <a:gd name="T13" fmla="*/ 2240 h 6858001"/>
                <a:gd name="T14" fmla="*/ 1590 w 5137150"/>
                <a:gd name="T15" fmla="*/ 2239 h 6858001"/>
                <a:gd name="T16" fmla="*/ 835 w 5137150"/>
                <a:gd name="T17" fmla="*/ 3151 h 6858001"/>
                <a:gd name="T18" fmla="*/ 922 w 5137150"/>
                <a:gd name="T19" fmla="*/ 2127 h 6858001"/>
                <a:gd name="T20" fmla="*/ 418 w 5137150"/>
                <a:gd name="T21" fmla="*/ 2043 h 6858001"/>
                <a:gd name="T22" fmla="*/ 0 w 5137150"/>
                <a:gd name="T23" fmla="*/ 924 h 68580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137150" h="6858001">
                  <a:moveTo>
                    <a:pt x="1654810" y="0"/>
                  </a:moveTo>
                  <a:lnTo>
                    <a:pt x="4222750" y="427645"/>
                  </a:lnTo>
                  <a:lnTo>
                    <a:pt x="5137150" y="2864934"/>
                  </a:lnTo>
                  <a:lnTo>
                    <a:pt x="4413969" y="3743630"/>
                  </a:lnTo>
                  <a:lnTo>
                    <a:pt x="4419601" y="3741738"/>
                  </a:lnTo>
                  <a:lnTo>
                    <a:pt x="4037563" y="4200979"/>
                  </a:lnTo>
                  <a:lnTo>
                    <a:pt x="3482658" y="4875213"/>
                  </a:lnTo>
                  <a:lnTo>
                    <a:pt x="3477403" y="4874338"/>
                  </a:lnTo>
                  <a:lnTo>
                    <a:pt x="1827213" y="6858001"/>
                  </a:lnTo>
                  <a:lnTo>
                    <a:pt x="2016034" y="4631064"/>
                  </a:lnTo>
                  <a:lnTo>
                    <a:pt x="913765" y="4447569"/>
                  </a:lnTo>
                  <a:lnTo>
                    <a:pt x="0" y="2010279"/>
                  </a:lnTo>
                  <a:lnTo>
                    <a:pt x="1654810" y="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70C0"/>
              </a:solidFill>
            </a:ln>
          </p:spPr>
          <p:txBody>
            <a:bodyPr bIns="64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652120" y="1729231"/>
              <a:ext cx="2396654" cy="11512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想一想，转换前后沙子的体积是否发生变化？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288800" y="1704857"/>
            <a:ext cx="2521795" cy="1546462"/>
            <a:chOff x="2586829" y="1875752"/>
            <a:chExt cx="2413569" cy="1412875"/>
          </a:xfrm>
        </p:grpSpPr>
        <p:sp>
          <p:nvSpPr>
            <p:cNvPr id="17" name="KSO_Shape"/>
            <p:cNvSpPr/>
            <p:nvPr/>
          </p:nvSpPr>
          <p:spPr bwMode="auto">
            <a:xfrm>
              <a:off x="2586829" y="1875752"/>
              <a:ext cx="2201003" cy="1412875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>
              <a:solidFill>
                <a:srgbClr val="0070C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603744" y="1982024"/>
              <a:ext cx="2396654" cy="10966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圆锥体变成长方体，形状变了，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前后体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积没变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 flipH="1">
            <a:off x="2953052" y="3251319"/>
            <a:ext cx="3285788" cy="9787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铺成的公路路面的体积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圆锥形沙堆的体积。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54211" y="3218683"/>
            <a:ext cx="1531429" cy="143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" y="74399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5" descr="6B102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536" y="2253899"/>
            <a:ext cx="1317625" cy="17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839171" y="771550"/>
            <a:ext cx="7416824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看一看：学过的立体图形中，哪个图形与圆锥有相似的地方？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立方体 49"/>
          <p:cNvSpPr/>
          <p:nvPr/>
        </p:nvSpPr>
        <p:spPr>
          <a:xfrm>
            <a:off x="839171" y="2571750"/>
            <a:ext cx="1212549" cy="1212549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立方体 50"/>
          <p:cNvSpPr/>
          <p:nvPr/>
        </p:nvSpPr>
        <p:spPr>
          <a:xfrm>
            <a:off x="2339752" y="2512975"/>
            <a:ext cx="1212549" cy="1836228"/>
          </a:xfrm>
          <a:prstGeom prst="cub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98290" y="2643758"/>
            <a:ext cx="1224000" cy="1224000"/>
          </a:xfrm>
          <a:prstGeom prst="ellips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940151" y="2337644"/>
            <a:ext cx="864098" cy="1836228"/>
            <a:chOff x="5940151" y="2337644"/>
            <a:chExt cx="864098" cy="1836228"/>
          </a:xfrm>
          <a:solidFill>
            <a:srgbClr val="00B0F0"/>
          </a:solidFill>
        </p:grpSpPr>
        <p:sp>
          <p:nvSpPr>
            <p:cNvPr id="54" name="圆柱体 53"/>
            <p:cNvSpPr/>
            <p:nvPr/>
          </p:nvSpPr>
          <p:spPr>
            <a:xfrm>
              <a:off x="5940152" y="2337644"/>
              <a:ext cx="864097" cy="1836228"/>
            </a:xfrm>
            <a:prstGeom prst="can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5940151" y="3957872"/>
              <a:ext cx="864000" cy="216000"/>
            </a:xfrm>
            <a:prstGeom prst="ellipse">
              <a:avLst/>
            </a:prstGeom>
            <a:grp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/>
          <p:nvPr/>
        </p:nvSpPr>
        <p:spPr>
          <a:xfrm>
            <a:off x="539552" y="728925"/>
            <a:ext cx="8352928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一个圆锥形沙堆，底面积是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28.26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，高是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。用这堆沙在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宽的公路上铺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厚的路面，能铺多少米？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11"/>
          <p:cNvSpPr/>
          <p:nvPr/>
        </p:nvSpPr>
        <p:spPr bwMode="auto">
          <a:xfrm>
            <a:off x="946422" y="3615035"/>
            <a:ext cx="2590800" cy="396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23.55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 bwMode="auto">
              <a:xfrm>
                <a:off x="1259633" y="2652553"/>
                <a:ext cx="1872456" cy="5936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×28.26×2.5      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9633" y="2652553"/>
                <a:ext cx="1872456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23" t="-27" r="1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17"/>
          <p:cNvSpPr txBox="1"/>
          <p:nvPr/>
        </p:nvSpPr>
        <p:spPr bwMode="auto">
          <a:xfrm>
            <a:off x="611560" y="2038077"/>
            <a:ext cx="30143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）沙堆的体积：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2"/>
          <p:cNvSpPr txBox="1"/>
          <p:nvPr/>
        </p:nvSpPr>
        <p:spPr bwMode="auto">
          <a:xfrm>
            <a:off x="4716016" y="1997321"/>
            <a:ext cx="3456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）所铺公路的长度：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19"/>
          <p:cNvSpPr>
            <a:spLocks noChangeArrowheads="1"/>
          </p:cNvSpPr>
          <p:nvPr/>
        </p:nvSpPr>
        <p:spPr bwMode="auto">
          <a:xfrm>
            <a:off x="5507607" y="2475935"/>
            <a:ext cx="37449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23.55÷10÷0.02</a:t>
            </a:r>
            <a:endParaRPr lang="en-US" altLang="zh-CN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5220270" y="2909322"/>
            <a:ext cx="2376488" cy="396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2.355÷0.02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5220270" y="3349060"/>
            <a:ext cx="2232025" cy="396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117.75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947581" y="3189134"/>
            <a:ext cx="3744913" cy="396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9.42×2.5 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23"/>
          <p:cNvSpPr txBox="1"/>
          <p:nvPr/>
        </p:nvSpPr>
        <p:spPr bwMode="auto">
          <a:xfrm>
            <a:off x="5292352" y="3819569"/>
            <a:ext cx="32400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答：能铺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117.75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6"/>
          <p:cNvSpPr txBox="1"/>
          <p:nvPr/>
        </p:nvSpPr>
        <p:spPr bwMode="auto">
          <a:xfrm>
            <a:off x="3204493" y="2678931"/>
            <a:ext cx="2179638" cy="461665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KSO_Shape"/>
          <p:cNvSpPr/>
          <p:nvPr/>
        </p:nvSpPr>
        <p:spPr>
          <a:xfrm>
            <a:off x="3580088" y="3083857"/>
            <a:ext cx="714224" cy="5491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203847" y="3664064"/>
            <a:ext cx="1505001" cy="707886"/>
            <a:chOff x="3275855" y="3253016"/>
            <a:chExt cx="1505001" cy="707886"/>
          </a:xfrm>
        </p:grpSpPr>
        <p:sp>
          <p:nvSpPr>
            <p:cNvPr id="47" name="圆角矩形 46"/>
            <p:cNvSpPr/>
            <p:nvPr/>
          </p:nvSpPr>
          <p:spPr>
            <a:xfrm>
              <a:off x="3275855" y="3267935"/>
              <a:ext cx="1505001" cy="645917"/>
            </a:xfrm>
            <a:prstGeom prst="roundRect">
              <a:avLst/>
            </a:prstGeom>
            <a:solidFill>
              <a:schemeClr val="accent2">
                <a:alpha val="3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10967" y="3253016"/>
              <a:ext cx="12800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注意单位转换哦！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40" grpId="0"/>
      <p:bldP spid="41" grpId="0"/>
      <p:bldP spid="42" grpId="0"/>
      <p:bldP spid="43" grpId="0"/>
      <p:bldP spid="44" grpId="0"/>
      <p:bldP spid="45" grpId="0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48264" y="2451120"/>
            <a:ext cx="1907902" cy="204075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721387" y="1947594"/>
                <a:ext cx="7202032" cy="770980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r>
                  <a:rPr kumimoji="1"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圆锥的体积等于与它</a:t>
                </a:r>
                <a:r>
                  <a:rPr kumimoji="1"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等底等高</a:t>
                </a:r>
                <a:r>
                  <a:rPr kumimoji="1"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圆柱体积的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kumimoji="1" lang="zh-CN" alt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kumimoji="1"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kumimoji="1"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1387" y="1947594"/>
                <a:ext cx="7202032" cy="770980"/>
              </a:xfrm>
              <a:prstGeom prst="rect">
                <a:avLst/>
              </a:prstGeom>
              <a:blipFill rotWithShape="1">
                <a:blip r:embed="rId2"/>
                <a:stretch>
                  <a:fillRect t="-6" r="7" b="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矩形 29"/>
          <p:cNvSpPr/>
          <p:nvPr/>
        </p:nvSpPr>
        <p:spPr>
          <a:xfrm>
            <a:off x="3366571" y="1447457"/>
            <a:ext cx="201836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圆锥的体积</a:t>
            </a:r>
            <a:endParaRPr kumimoji="1"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23952" y="2864274"/>
            <a:ext cx="4625378" cy="1214446"/>
            <a:chOff x="4228191" y="1388344"/>
            <a:chExt cx="4625378" cy="1214446"/>
          </a:xfrm>
        </p:grpSpPr>
        <p:pic>
          <p:nvPicPr>
            <p:cNvPr id="32" name="AutoShape 4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5851" y="1388344"/>
              <a:ext cx="4357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3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4228191" y="1711660"/>
                  <a:ext cx="4214842" cy="59362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  <a:buFont typeface="Arial" panose="020B0604020202020204" pitchFamily="34" charset="0"/>
                    <a:buNone/>
                  </a:pPr>
                  <a:r>
                    <a: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000" b="1" i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i="1" dirty="0">
                      <a:solidFill>
                        <a:schemeClr val="tx2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Ⅴ</a:t>
                  </a:r>
                  <a:r>
                    <a:rPr lang="en-US" altLang="zh-CN" sz="20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dirty="0">
                      <a:solidFill>
                        <a:schemeClr val="tx2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endParaRPr lang="en-US" altLang="zh-CN" sz="2000" b="1" i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3" name="Text 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28191" y="1711660"/>
                  <a:ext cx="4214842" cy="593624"/>
                </a:xfrm>
                <a:prstGeom prst="rect">
                  <a:avLst/>
                </a:prstGeom>
                <a:blipFill rotWithShape="1">
                  <a:blip r:embed="rId4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4" name="Text Box 4"/>
            <p:cNvSpPr txBox="1">
              <a:spLocks noChangeArrowheads="1"/>
            </p:cNvSpPr>
            <p:nvPr/>
          </p:nvSpPr>
          <p:spPr bwMode="auto">
            <a:xfrm>
              <a:off x="5246489" y="1905174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5" name="Text Box 4"/>
            <p:cNvSpPr txBox="1">
              <a:spLocks noChangeArrowheads="1"/>
            </p:cNvSpPr>
            <p:nvPr/>
          </p:nvSpPr>
          <p:spPr bwMode="auto">
            <a:xfrm>
              <a:off x="6391007" y="1905174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Box 37"/>
            <p:cNvSpPr txBox="1"/>
            <p:nvPr/>
          </p:nvSpPr>
          <p:spPr>
            <a:xfrm>
              <a:off x="7498196" y="1826167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29162" y="979300"/>
            <a:ext cx="5579795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这堆沙子是什么形状的？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0386" y="2148536"/>
            <a:ext cx="3828571" cy="2304762"/>
          </a:xfrm>
          <a:prstGeom prst="rect">
            <a:avLst/>
          </a:prstGeom>
        </p:spPr>
      </p:pic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630043" y="979300"/>
            <a:ext cx="7776864" cy="4770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想一想：怎么才能知道这堆沙子的体积？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55576" y="1563918"/>
            <a:ext cx="7776864" cy="4770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现在给出一些数，你的办法还合适吗？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Group 83"/>
          <p:cNvGrpSpPr/>
          <p:nvPr/>
        </p:nvGrpSpPr>
        <p:grpSpPr bwMode="auto">
          <a:xfrm>
            <a:off x="2516088" y="2346283"/>
            <a:ext cx="3828571" cy="1593862"/>
            <a:chOff x="4123" y="1229"/>
            <a:chExt cx="1418" cy="949"/>
          </a:xfrm>
        </p:grpSpPr>
        <p:grpSp>
          <p:nvGrpSpPr>
            <p:cNvPr id="34" name="Group 77"/>
            <p:cNvGrpSpPr/>
            <p:nvPr/>
          </p:nvGrpSpPr>
          <p:grpSpPr bwMode="auto">
            <a:xfrm>
              <a:off x="4123" y="1294"/>
              <a:ext cx="1418" cy="789"/>
              <a:chOff x="4171" y="1318"/>
              <a:chExt cx="1418" cy="855"/>
            </a:xfrm>
          </p:grpSpPr>
          <p:sp>
            <p:nvSpPr>
              <p:cNvPr id="38" name="Line 64"/>
              <p:cNvSpPr>
                <a:spLocks noChangeShapeType="1"/>
              </p:cNvSpPr>
              <p:nvPr/>
            </p:nvSpPr>
            <p:spPr bwMode="auto">
              <a:xfrm>
                <a:off x="4171" y="1946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Line 65"/>
              <p:cNvSpPr>
                <a:spLocks noChangeShapeType="1"/>
              </p:cNvSpPr>
              <p:nvPr/>
            </p:nvSpPr>
            <p:spPr bwMode="auto">
              <a:xfrm>
                <a:off x="5407" y="193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Line 66"/>
              <p:cNvSpPr>
                <a:spLocks noChangeShapeType="1"/>
              </p:cNvSpPr>
              <p:nvPr/>
            </p:nvSpPr>
            <p:spPr bwMode="auto">
              <a:xfrm>
                <a:off x="4759" y="1322"/>
                <a:ext cx="81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67"/>
              <p:cNvSpPr>
                <a:spLocks noChangeShapeType="1"/>
              </p:cNvSpPr>
              <p:nvPr/>
            </p:nvSpPr>
            <p:spPr bwMode="auto">
              <a:xfrm>
                <a:off x="5408" y="1937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2" name="Group 76"/>
              <p:cNvGrpSpPr/>
              <p:nvPr/>
            </p:nvGrpSpPr>
            <p:grpSpPr bwMode="auto">
              <a:xfrm>
                <a:off x="5449" y="1318"/>
                <a:ext cx="0" cy="622"/>
                <a:chOff x="5449" y="1318"/>
                <a:chExt cx="0" cy="622"/>
              </a:xfrm>
            </p:grpSpPr>
            <p:sp>
              <p:nvSpPr>
                <p:cNvPr id="45" name="Line 69"/>
                <p:cNvSpPr>
                  <a:spLocks noChangeShapeType="1"/>
                </p:cNvSpPr>
                <p:nvPr/>
              </p:nvSpPr>
              <p:spPr bwMode="auto">
                <a:xfrm rot="16200000">
                  <a:off x="5212" y="1555"/>
                  <a:ext cx="473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6" name="Line 70"/>
                <p:cNvSpPr>
                  <a:spLocks noChangeShapeType="1"/>
                </p:cNvSpPr>
                <p:nvPr/>
              </p:nvSpPr>
              <p:spPr bwMode="auto">
                <a:xfrm rot="27000000">
                  <a:off x="5374" y="1866"/>
                  <a:ext cx="14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3" name="Line 71"/>
              <p:cNvSpPr>
                <a:spLocks noChangeShapeType="1"/>
              </p:cNvSpPr>
              <p:nvPr/>
            </p:nvSpPr>
            <p:spPr bwMode="auto">
              <a:xfrm>
                <a:off x="4967" y="2163"/>
                <a:ext cx="43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Line 75"/>
              <p:cNvSpPr>
                <a:spLocks noChangeShapeType="1"/>
              </p:cNvSpPr>
              <p:nvPr/>
            </p:nvSpPr>
            <p:spPr bwMode="auto">
              <a:xfrm flipH="1">
                <a:off x="4185" y="2159"/>
                <a:ext cx="4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Text Box 73"/>
            <p:cNvSpPr txBox="1">
              <a:spLocks noChangeArrowheads="1"/>
            </p:cNvSpPr>
            <p:nvPr/>
          </p:nvSpPr>
          <p:spPr bwMode="auto">
            <a:xfrm>
              <a:off x="4661" y="1903"/>
              <a:ext cx="408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74"/>
            <p:cNvSpPr txBox="1">
              <a:spLocks noChangeArrowheads="1"/>
            </p:cNvSpPr>
            <p:nvPr/>
          </p:nvSpPr>
          <p:spPr bwMode="auto">
            <a:xfrm rot="16200000">
              <a:off x="5206" y="1406"/>
              <a:ext cx="502" cy="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755576" y="771550"/>
            <a:ext cx="7776864" cy="132343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其它立体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图形的体积都可以用公式计算，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圆锥是不是也可以？</a:t>
            </a:r>
            <a:endParaRPr lang="zh-CN" altLang="en-US" sz="32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621890" y="2272321"/>
            <a:ext cx="1740592" cy="1944216"/>
            <a:chOff x="1029345" y="699542"/>
            <a:chExt cx="2822575" cy="3152775"/>
          </a:xfrm>
        </p:grpSpPr>
        <p:grpSp>
          <p:nvGrpSpPr>
            <p:cNvPr id="30" name="Group 56"/>
            <p:cNvGrpSpPr/>
            <p:nvPr/>
          </p:nvGrpSpPr>
          <p:grpSpPr bwMode="auto">
            <a:xfrm>
              <a:off x="1029345" y="699542"/>
              <a:ext cx="2822575" cy="3152775"/>
              <a:chOff x="1194" y="1645"/>
              <a:chExt cx="1778" cy="1986"/>
            </a:xfrm>
          </p:grpSpPr>
          <p:grpSp>
            <p:nvGrpSpPr>
              <p:cNvPr id="34" name="Group 55"/>
              <p:cNvGrpSpPr/>
              <p:nvPr/>
            </p:nvGrpSpPr>
            <p:grpSpPr bwMode="auto">
              <a:xfrm>
                <a:off x="1202" y="1645"/>
                <a:ext cx="1572" cy="1890"/>
                <a:chOff x="1202" y="1645"/>
                <a:chExt cx="1572" cy="1890"/>
              </a:xfrm>
            </p:grpSpPr>
            <p:grpSp>
              <p:nvGrpSpPr>
                <p:cNvPr id="36" name="Group 48"/>
                <p:cNvGrpSpPr/>
                <p:nvPr/>
              </p:nvGrpSpPr>
              <p:grpSpPr bwMode="auto">
                <a:xfrm>
                  <a:off x="1202" y="1645"/>
                  <a:ext cx="1572" cy="1695"/>
                  <a:chOff x="2088" y="1344"/>
                  <a:chExt cx="1572" cy="1695"/>
                </a:xfrm>
              </p:grpSpPr>
              <p:sp>
                <p:nvSpPr>
                  <p:cNvPr id="38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1344"/>
                    <a:ext cx="792" cy="168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1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75" y="1362"/>
                    <a:ext cx="785" cy="167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37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/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35" name="Picture 5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31" name="Oval 13"/>
            <p:cNvSpPr>
              <a:spLocks noChangeArrowheads="1"/>
            </p:cNvSpPr>
            <p:nvPr/>
          </p:nvSpPr>
          <p:spPr bwMode="auto">
            <a:xfrm>
              <a:off x="1049971" y="3075806"/>
              <a:ext cx="2447925" cy="617538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7584" y="771550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说一说：哪个体积大？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572000" y="1669492"/>
            <a:ext cx="0" cy="2905494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2600535" y="1691106"/>
            <a:ext cx="1740592" cy="2981914"/>
            <a:chOff x="1029345" y="-983208"/>
            <a:chExt cx="2822575" cy="4835525"/>
          </a:xfrm>
        </p:grpSpPr>
        <p:grpSp>
          <p:nvGrpSpPr>
            <p:cNvPr id="59" name="Group 56"/>
            <p:cNvGrpSpPr/>
            <p:nvPr/>
          </p:nvGrpSpPr>
          <p:grpSpPr bwMode="auto">
            <a:xfrm>
              <a:off x="1029345" y="-983208"/>
              <a:ext cx="2822575" cy="4835525"/>
              <a:chOff x="1194" y="585"/>
              <a:chExt cx="1778" cy="3046"/>
            </a:xfrm>
          </p:grpSpPr>
          <p:grpSp>
            <p:nvGrpSpPr>
              <p:cNvPr id="61" name="Group 55"/>
              <p:cNvGrpSpPr/>
              <p:nvPr/>
            </p:nvGrpSpPr>
            <p:grpSpPr bwMode="auto">
              <a:xfrm>
                <a:off x="1202" y="585"/>
                <a:ext cx="1572" cy="2950"/>
                <a:chOff x="1202" y="585"/>
                <a:chExt cx="1572" cy="2950"/>
              </a:xfrm>
            </p:grpSpPr>
            <p:grpSp>
              <p:nvGrpSpPr>
                <p:cNvPr id="63" name="Group 48"/>
                <p:cNvGrpSpPr/>
                <p:nvPr/>
              </p:nvGrpSpPr>
              <p:grpSpPr bwMode="auto">
                <a:xfrm>
                  <a:off x="1202" y="585"/>
                  <a:ext cx="1572" cy="2755"/>
                  <a:chOff x="2088" y="284"/>
                  <a:chExt cx="1572" cy="2755"/>
                </a:xfrm>
              </p:grpSpPr>
              <p:sp>
                <p:nvSpPr>
                  <p:cNvPr id="65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284"/>
                    <a:ext cx="806" cy="274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6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94" y="290"/>
                    <a:ext cx="766" cy="274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64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/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62" name="Picture 5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0" name="Oval 13"/>
            <p:cNvSpPr>
              <a:spLocks noChangeArrowheads="1"/>
            </p:cNvSpPr>
            <p:nvPr/>
          </p:nvSpPr>
          <p:spPr bwMode="auto">
            <a:xfrm>
              <a:off x="1049971" y="3075806"/>
              <a:ext cx="2447925" cy="617538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220072" y="1950687"/>
            <a:ext cx="1740592" cy="1944216"/>
            <a:chOff x="1029345" y="699542"/>
            <a:chExt cx="2822575" cy="3152775"/>
          </a:xfrm>
        </p:grpSpPr>
        <p:grpSp>
          <p:nvGrpSpPr>
            <p:cNvPr id="68" name="Group 56"/>
            <p:cNvGrpSpPr/>
            <p:nvPr/>
          </p:nvGrpSpPr>
          <p:grpSpPr bwMode="auto">
            <a:xfrm>
              <a:off x="1029345" y="699542"/>
              <a:ext cx="2822575" cy="3152775"/>
              <a:chOff x="1194" y="1645"/>
              <a:chExt cx="1778" cy="1986"/>
            </a:xfrm>
          </p:grpSpPr>
          <p:grpSp>
            <p:nvGrpSpPr>
              <p:cNvPr id="70" name="Group 55"/>
              <p:cNvGrpSpPr/>
              <p:nvPr/>
            </p:nvGrpSpPr>
            <p:grpSpPr bwMode="auto">
              <a:xfrm>
                <a:off x="1202" y="1645"/>
                <a:ext cx="1572" cy="1890"/>
                <a:chOff x="1202" y="1645"/>
                <a:chExt cx="1572" cy="1890"/>
              </a:xfrm>
            </p:grpSpPr>
            <p:grpSp>
              <p:nvGrpSpPr>
                <p:cNvPr id="72" name="Group 48"/>
                <p:cNvGrpSpPr/>
                <p:nvPr/>
              </p:nvGrpSpPr>
              <p:grpSpPr bwMode="auto">
                <a:xfrm>
                  <a:off x="1202" y="1645"/>
                  <a:ext cx="1572" cy="1695"/>
                  <a:chOff x="2088" y="1344"/>
                  <a:chExt cx="1572" cy="1695"/>
                </a:xfrm>
              </p:grpSpPr>
              <p:sp>
                <p:nvSpPr>
                  <p:cNvPr id="74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1344"/>
                    <a:ext cx="792" cy="168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5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75" y="1362"/>
                    <a:ext cx="785" cy="167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73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/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71" name="Picture 5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Oval 13"/>
            <p:cNvSpPr>
              <a:spLocks noChangeArrowheads="1"/>
            </p:cNvSpPr>
            <p:nvPr/>
          </p:nvSpPr>
          <p:spPr bwMode="auto">
            <a:xfrm>
              <a:off x="1049971" y="3075806"/>
              <a:ext cx="2447925" cy="617538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283234" y="1988817"/>
            <a:ext cx="870291" cy="1944216"/>
            <a:chOff x="1029345" y="699542"/>
            <a:chExt cx="2822575" cy="3152775"/>
          </a:xfrm>
        </p:grpSpPr>
        <p:grpSp>
          <p:nvGrpSpPr>
            <p:cNvPr id="77" name="Group 56"/>
            <p:cNvGrpSpPr/>
            <p:nvPr/>
          </p:nvGrpSpPr>
          <p:grpSpPr bwMode="auto">
            <a:xfrm>
              <a:off x="1029345" y="699542"/>
              <a:ext cx="2822575" cy="3152775"/>
              <a:chOff x="1194" y="1645"/>
              <a:chExt cx="1778" cy="1986"/>
            </a:xfrm>
          </p:grpSpPr>
          <p:grpSp>
            <p:nvGrpSpPr>
              <p:cNvPr id="79" name="Group 55"/>
              <p:cNvGrpSpPr/>
              <p:nvPr/>
            </p:nvGrpSpPr>
            <p:grpSpPr bwMode="auto">
              <a:xfrm>
                <a:off x="1202" y="1645"/>
                <a:ext cx="1572" cy="1890"/>
                <a:chOff x="1202" y="1645"/>
                <a:chExt cx="1572" cy="1890"/>
              </a:xfrm>
            </p:grpSpPr>
            <p:grpSp>
              <p:nvGrpSpPr>
                <p:cNvPr id="81" name="Group 48"/>
                <p:cNvGrpSpPr/>
                <p:nvPr/>
              </p:nvGrpSpPr>
              <p:grpSpPr bwMode="auto">
                <a:xfrm>
                  <a:off x="1202" y="1645"/>
                  <a:ext cx="1572" cy="1695"/>
                  <a:chOff x="2088" y="1344"/>
                  <a:chExt cx="1572" cy="1695"/>
                </a:xfrm>
              </p:grpSpPr>
              <p:sp>
                <p:nvSpPr>
                  <p:cNvPr id="83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1344"/>
                    <a:ext cx="792" cy="168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4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75" y="1362"/>
                    <a:ext cx="785" cy="167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82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/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80" name="Picture 5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8" name="Oval 13"/>
            <p:cNvSpPr>
              <a:spLocks noChangeArrowheads="1"/>
            </p:cNvSpPr>
            <p:nvPr/>
          </p:nvSpPr>
          <p:spPr bwMode="auto">
            <a:xfrm>
              <a:off x="1049970" y="3075805"/>
              <a:ext cx="2447925" cy="617538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3086028" y="2250411"/>
            <a:ext cx="63842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5699908" y="2250411"/>
            <a:ext cx="638426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869237" y="783956"/>
            <a:ext cx="3772011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21875 0.091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38" y="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8 2.71605E-6 L -0.18455 -0.0086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0" y="-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621890" y="1669492"/>
            <a:ext cx="7531635" cy="3003528"/>
            <a:chOff x="621890" y="1669492"/>
            <a:chExt cx="7531635" cy="3003528"/>
          </a:xfrm>
        </p:grpSpPr>
        <p:grpSp>
          <p:nvGrpSpPr>
            <p:cNvPr id="2" name="组合 1"/>
            <p:cNvGrpSpPr/>
            <p:nvPr/>
          </p:nvGrpSpPr>
          <p:grpSpPr>
            <a:xfrm>
              <a:off x="621890" y="2272321"/>
              <a:ext cx="1740592" cy="1944216"/>
              <a:chOff x="1029345" y="699542"/>
              <a:chExt cx="2822575" cy="3152775"/>
            </a:xfrm>
          </p:grpSpPr>
          <p:grpSp>
            <p:nvGrpSpPr>
              <p:cNvPr id="3" name="Group 56"/>
              <p:cNvGrpSpPr/>
              <p:nvPr/>
            </p:nvGrpSpPr>
            <p:grpSpPr bwMode="auto">
              <a:xfrm>
                <a:off x="1029345" y="699542"/>
                <a:ext cx="2822575" cy="3152775"/>
                <a:chOff x="1194" y="1645"/>
                <a:chExt cx="1778" cy="1986"/>
              </a:xfrm>
            </p:grpSpPr>
            <p:grpSp>
              <p:nvGrpSpPr>
                <p:cNvPr id="5" name="Group 55"/>
                <p:cNvGrpSpPr/>
                <p:nvPr/>
              </p:nvGrpSpPr>
              <p:grpSpPr bwMode="auto">
                <a:xfrm>
                  <a:off x="1202" y="1645"/>
                  <a:ext cx="1572" cy="1890"/>
                  <a:chOff x="1202" y="1645"/>
                  <a:chExt cx="1572" cy="1890"/>
                </a:xfrm>
              </p:grpSpPr>
              <p:grpSp>
                <p:nvGrpSpPr>
                  <p:cNvPr id="7" name="Group 48"/>
                  <p:cNvGrpSpPr/>
                  <p:nvPr/>
                </p:nvGrpSpPr>
                <p:grpSpPr bwMode="auto">
                  <a:xfrm>
                    <a:off x="1202" y="1645"/>
                    <a:ext cx="1572" cy="1695"/>
                    <a:chOff x="2088" y="1344"/>
                    <a:chExt cx="1572" cy="1695"/>
                  </a:xfrm>
                </p:grpSpPr>
                <p:sp>
                  <p:nvSpPr>
                    <p:cNvPr id="9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1344"/>
                      <a:ext cx="792" cy="168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10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75" y="1362"/>
                      <a:ext cx="785" cy="16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8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pic>
              <p:nvPicPr>
                <p:cNvPr id="6" name="Picture 5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" name="Oval 13"/>
              <p:cNvSpPr>
                <a:spLocks noChangeArrowheads="1"/>
              </p:cNvSpPr>
              <p:nvPr/>
            </p:nvSpPr>
            <p:spPr bwMode="auto">
              <a:xfrm>
                <a:off x="1049971" y="3075806"/>
                <a:ext cx="2447925" cy="617538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4572000" y="1669492"/>
              <a:ext cx="0" cy="2905494"/>
            </a:xfrm>
            <a:prstGeom prst="line">
              <a:avLst/>
            </a:prstGeom>
            <a:ln w="1270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组合 14"/>
            <p:cNvGrpSpPr/>
            <p:nvPr/>
          </p:nvGrpSpPr>
          <p:grpSpPr>
            <a:xfrm>
              <a:off x="2600535" y="1691106"/>
              <a:ext cx="1740592" cy="2981914"/>
              <a:chOff x="1029345" y="-983208"/>
              <a:chExt cx="2822575" cy="4835525"/>
            </a:xfrm>
          </p:grpSpPr>
          <p:grpSp>
            <p:nvGrpSpPr>
              <p:cNvPr id="16" name="Group 56"/>
              <p:cNvGrpSpPr/>
              <p:nvPr/>
            </p:nvGrpSpPr>
            <p:grpSpPr bwMode="auto">
              <a:xfrm>
                <a:off x="1029345" y="-983208"/>
                <a:ext cx="2822575" cy="4835525"/>
                <a:chOff x="1194" y="585"/>
                <a:chExt cx="1778" cy="3046"/>
              </a:xfrm>
            </p:grpSpPr>
            <p:grpSp>
              <p:nvGrpSpPr>
                <p:cNvPr id="18" name="Group 55"/>
                <p:cNvGrpSpPr/>
                <p:nvPr/>
              </p:nvGrpSpPr>
              <p:grpSpPr bwMode="auto">
                <a:xfrm>
                  <a:off x="1202" y="585"/>
                  <a:ext cx="1572" cy="2950"/>
                  <a:chOff x="1202" y="585"/>
                  <a:chExt cx="1572" cy="2950"/>
                </a:xfrm>
              </p:grpSpPr>
              <p:grpSp>
                <p:nvGrpSpPr>
                  <p:cNvPr id="20" name="Group 48"/>
                  <p:cNvGrpSpPr/>
                  <p:nvPr/>
                </p:nvGrpSpPr>
                <p:grpSpPr bwMode="auto">
                  <a:xfrm>
                    <a:off x="1202" y="585"/>
                    <a:ext cx="1572" cy="2755"/>
                    <a:chOff x="2088" y="284"/>
                    <a:chExt cx="1572" cy="2755"/>
                  </a:xfrm>
                </p:grpSpPr>
                <p:sp>
                  <p:nvSpPr>
                    <p:cNvPr id="22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284"/>
                      <a:ext cx="806" cy="274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23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94" y="290"/>
                      <a:ext cx="766" cy="274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2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pic>
              <p:nvPicPr>
                <p:cNvPr id="19" name="Picture 5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1049971" y="3075806"/>
                <a:ext cx="2447925" cy="617538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220072" y="1950687"/>
              <a:ext cx="1740592" cy="1944216"/>
              <a:chOff x="1029345" y="699542"/>
              <a:chExt cx="2822575" cy="3152775"/>
            </a:xfrm>
          </p:grpSpPr>
          <p:grpSp>
            <p:nvGrpSpPr>
              <p:cNvPr id="25" name="Group 56"/>
              <p:cNvGrpSpPr/>
              <p:nvPr/>
            </p:nvGrpSpPr>
            <p:grpSpPr bwMode="auto">
              <a:xfrm>
                <a:off x="1029345" y="699542"/>
                <a:ext cx="2822575" cy="3152775"/>
                <a:chOff x="1194" y="1645"/>
                <a:chExt cx="1778" cy="1986"/>
              </a:xfrm>
            </p:grpSpPr>
            <p:grpSp>
              <p:nvGrpSpPr>
                <p:cNvPr id="27" name="Group 55"/>
                <p:cNvGrpSpPr/>
                <p:nvPr/>
              </p:nvGrpSpPr>
              <p:grpSpPr bwMode="auto">
                <a:xfrm>
                  <a:off x="1202" y="1645"/>
                  <a:ext cx="1572" cy="1890"/>
                  <a:chOff x="1202" y="1645"/>
                  <a:chExt cx="1572" cy="1890"/>
                </a:xfrm>
              </p:grpSpPr>
              <p:grpSp>
                <p:nvGrpSpPr>
                  <p:cNvPr id="29" name="Group 48"/>
                  <p:cNvGrpSpPr/>
                  <p:nvPr/>
                </p:nvGrpSpPr>
                <p:grpSpPr bwMode="auto">
                  <a:xfrm>
                    <a:off x="1202" y="1645"/>
                    <a:ext cx="1572" cy="1695"/>
                    <a:chOff x="2088" y="1344"/>
                    <a:chExt cx="1572" cy="1695"/>
                  </a:xfrm>
                </p:grpSpPr>
                <p:sp>
                  <p:nvSpPr>
                    <p:cNvPr id="31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1344"/>
                      <a:ext cx="792" cy="168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2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75" y="1362"/>
                      <a:ext cx="785" cy="16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30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pic>
              <p:nvPicPr>
                <p:cNvPr id="28" name="Picture 5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6" name="Oval 13"/>
              <p:cNvSpPr>
                <a:spLocks noChangeArrowheads="1"/>
              </p:cNvSpPr>
              <p:nvPr/>
            </p:nvSpPr>
            <p:spPr bwMode="auto">
              <a:xfrm>
                <a:off x="1049971" y="3075806"/>
                <a:ext cx="2447925" cy="617538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83234" y="1988817"/>
              <a:ext cx="870291" cy="1944216"/>
              <a:chOff x="1029345" y="699542"/>
              <a:chExt cx="2822575" cy="3152775"/>
            </a:xfrm>
          </p:grpSpPr>
          <p:grpSp>
            <p:nvGrpSpPr>
              <p:cNvPr id="34" name="Group 56"/>
              <p:cNvGrpSpPr/>
              <p:nvPr/>
            </p:nvGrpSpPr>
            <p:grpSpPr bwMode="auto">
              <a:xfrm>
                <a:off x="1029345" y="699542"/>
                <a:ext cx="2822575" cy="3152775"/>
                <a:chOff x="1194" y="1645"/>
                <a:chExt cx="1778" cy="1986"/>
              </a:xfrm>
            </p:grpSpPr>
            <p:grpSp>
              <p:nvGrpSpPr>
                <p:cNvPr id="36" name="Group 55"/>
                <p:cNvGrpSpPr/>
                <p:nvPr/>
              </p:nvGrpSpPr>
              <p:grpSpPr bwMode="auto">
                <a:xfrm>
                  <a:off x="1202" y="1645"/>
                  <a:ext cx="1572" cy="1890"/>
                  <a:chOff x="1202" y="1645"/>
                  <a:chExt cx="1572" cy="1890"/>
                </a:xfrm>
              </p:grpSpPr>
              <p:grpSp>
                <p:nvGrpSpPr>
                  <p:cNvPr id="38" name="Group 48"/>
                  <p:cNvGrpSpPr/>
                  <p:nvPr/>
                </p:nvGrpSpPr>
                <p:grpSpPr bwMode="auto">
                  <a:xfrm>
                    <a:off x="1202" y="1645"/>
                    <a:ext cx="1572" cy="1695"/>
                    <a:chOff x="2088" y="1344"/>
                    <a:chExt cx="1572" cy="1695"/>
                  </a:xfrm>
                </p:grpSpPr>
                <p:sp>
                  <p:nvSpPr>
                    <p:cNvPr id="40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1344"/>
                      <a:ext cx="792" cy="168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41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75" y="1362"/>
                      <a:ext cx="785" cy="16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39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pic>
              <p:nvPicPr>
                <p:cNvPr id="37" name="Picture 5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1049970" y="3075805"/>
                <a:ext cx="2447925" cy="617538"/>
              </a:xfrm>
              <a:prstGeom prst="ellipse">
                <a:avLst/>
              </a:prstGeom>
              <a:solidFill>
                <a:srgbClr val="00B0F0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3086028" y="2250411"/>
              <a:ext cx="63842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699908" y="2250411"/>
              <a:ext cx="638426" cy="60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endPara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527215" y="771550"/>
            <a:ext cx="6089569" cy="60478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圆锥的体积与底面积、高有关。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66426" y="688217"/>
            <a:ext cx="6089569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圆锥的体积＝底面积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1316" y="479893"/>
            <a:ext cx="701367" cy="957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5886" y="656064"/>
            <a:ext cx="6089569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猜想：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85045" y="1607568"/>
            <a:ext cx="6089569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圆柱的体积＝底面积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35" descr="6B102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82903"/>
            <a:ext cx="1317625" cy="178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6" descr="6B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1" y="2332613"/>
            <a:ext cx="864096" cy="1836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4078595" y="493162"/>
            <a:ext cx="701367" cy="957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151798" y="3011019"/>
            <a:ext cx="376621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那应该怎么计算呢？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6" grpId="1"/>
      <p:bldP spid="17" grpId="0"/>
      <p:bldP spid="1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2355793" y="2004909"/>
            <a:ext cx="0" cy="26550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43608" y="602852"/>
            <a:ext cx="6089569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按下图做一做，想一想。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5673" y="2004909"/>
            <a:ext cx="1080120" cy="172819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 rot="3612412">
            <a:off x="2385965" y="1882237"/>
            <a:ext cx="243799" cy="245343"/>
          </a:xfrm>
          <a:custGeom>
            <a:avLst/>
            <a:gdLst>
              <a:gd name="connsiteX0" fmla="*/ 0 w 243799"/>
              <a:gd name="connsiteY0" fmla="*/ 108985 h 245343"/>
              <a:gd name="connsiteX1" fmla="*/ 216568 w 243799"/>
              <a:gd name="connsiteY1" fmla="*/ 4712 h 245343"/>
              <a:gd name="connsiteX2" fmla="*/ 240631 w 243799"/>
              <a:gd name="connsiteY2" fmla="*/ 245343 h 245343"/>
              <a:gd name="connsiteX3" fmla="*/ 240631 w 243799"/>
              <a:gd name="connsiteY3" fmla="*/ 245343 h 245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9" h="245343">
                <a:moveTo>
                  <a:pt x="0" y="108985"/>
                </a:moveTo>
                <a:cubicBezTo>
                  <a:pt x="88231" y="45485"/>
                  <a:pt x="176463" y="-18014"/>
                  <a:pt x="216568" y="4712"/>
                </a:cubicBezTo>
                <a:cubicBezTo>
                  <a:pt x="256673" y="27438"/>
                  <a:pt x="240631" y="245343"/>
                  <a:pt x="240631" y="245343"/>
                </a:cubicBezTo>
                <a:lnTo>
                  <a:pt x="240631" y="245343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660232" y="2004909"/>
            <a:ext cx="0" cy="26550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flipH="1">
            <a:off x="1268195" y="2004907"/>
            <a:ext cx="1080120" cy="1728192"/>
          </a:xfrm>
          <a:prstGeom prst="rt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/>
        </p:nvSpPr>
        <p:spPr>
          <a:xfrm rot="3612412">
            <a:off x="6706446" y="1882237"/>
            <a:ext cx="243799" cy="245343"/>
          </a:xfrm>
          <a:custGeom>
            <a:avLst/>
            <a:gdLst>
              <a:gd name="connsiteX0" fmla="*/ 0 w 243799"/>
              <a:gd name="connsiteY0" fmla="*/ 108985 h 245343"/>
              <a:gd name="connsiteX1" fmla="*/ 216568 w 243799"/>
              <a:gd name="connsiteY1" fmla="*/ 4712 h 245343"/>
              <a:gd name="connsiteX2" fmla="*/ 240631 w 243799"/>
              <a:gd name="connsiteY2" fmla="*/ 245343 h 245343"/>
              <a:gd name="connsiteX3" fmla="*/ 240631 w 243799"/>
              <a:gd name="connsiteY3" fmla="*/ 245343 h 245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799" h="245343">
                <a:moveTo>
                  <a:pt x="0" y="108985"/>
                </a:moveTo>
                <a:cubicBezTo>
                  <a:pt x="88231" y="45485"/>
                  <a:pt x="176463" y="-18014"/>
                  <a:pt x="216568" y="4712"/>
                </a:cubicBezTo>
                <a:cubicBezTo>
                  <a:pt x="256673" y="27438"/>
                  <a:pt x="240631" y="245343"/>
                  <a:pt x="240631" y="245343"/>
                </a:cubicBezTo>
                <a:lnTo>
                  <a:pt x="240631" y="245343"/>
                </a:lnTo>
              </a:path>
            </a:pathLst>
          </a:custGeom>
          <a:noFill/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1275673" y="2004908"/>
            <a:ext cx="1065165" cy="1728193"/>
          </a:xfrm>
          <a:prstGeom prst="line">
            <a:avLst/>
          </a:prstGeom>
          <a:ln w="381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43608" y="575640"/>
            <a:ext cx="6089569" cy="6047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三角形面积是长方形的几分之几？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6636" y="1119615"/>
            <a:ext cx="7023751" cy="60478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猜想：圆锥的体积是圆柱的几分之几？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82716E-6 L 0.46945 3.82716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8" grpId="0" animBg="1"/>
      <p:bldP spid="8" grpId="1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4818" y="1524641"/>
            <a:ext cx="4499667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任意圆锥和圆柱都可以吗？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对圆锥和圆柱的选取有什么要求呢？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3190" y="653041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小组活动，验证猜想。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03422" y="885946"/>
            <a:ext cx="1080120" cy="172819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直角三角形 21"/>
          <p:cNvSpPr/>
          <p:nvPr/>
        </p:nvSpPr>
        <p:spPr>
          <a:xfrm flipH="1">
            <a:off x="7119062" y="857855"/>
            <a:ext cx="1080120" cy="1728192"/>
          </a:xfrm>
          <a:prstGeom prst="rt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62708" y="3594159"/>
            <a:ext cx="4063885" cy="50840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圆柱和圆锥应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等底等高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直角三角形 30"/>
          <p:cNvSpPr/>
          <p:nvPr/>
        </p:nvSpPr>
        <p:spPr>
          <a:xfrm flipH="1">
            <a:off x="5703422" y="3319920"/>
            <a:ext cx="1080120" cy="908014"/>
          </a:xfrm>
          <a:prstGeom prst="rt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32"/>
          <p:cNvSpPr/>
          <p:nvPr/>
        </p:nvSpPr>
        <p:spPr>
          <a:xfrm flipH="1">
            <a:off x="7533683" y="2801718"/>
            <a:ext cx="646331" cy="1426216"/>
          </a:xfrm>
          <a:prstGeom prst="rt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/>
          <p:cNvSpPr/>
          <p:nvPr/>
        </p:nvSpPr>
        <p:spPr>
          <a:xfrm>
            <a:off x="5413344" y="700233"/>
            <a:ext cx="3051118" cy="2016224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 animBg="1"/>
      <p:bldP spid="22" grpId="0" animBg="1"/>
      <p:bldP spid="30" grpId="0" animBg="1"/>
      <p:bldP spid="31" grpId="0" animBg="1"/>
      <p:bldP spid="33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763190" y="494728"/>
            <a:ext cx="7416824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小组活动，验证猜想。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Group 3"/>
          <p:cNvGrpSpPr/>
          <p:nvPr/>
        </p:nvGrpSpPr>
        <p:grpSpPr bwMode="auto">
          <a:xfrm>
            <a:off x="1907704" y="2001366"/>
            <a:ext cx="2176463" cy="2514600"/>
            <a:chOff x="0" y="0"/>
            <a:chExt cx="1828" cy="2112"/>
          </a:xfrm>
        </p:grpSpPr>
        <p:sp>
          <p:nvSpPr>
            <p:cNvPr id="24" name="Oval 4"/>
            <p:cNvSpPr>
              <a:spLocks noChangeArrowheads="1"/>
            </p:cNvSpPr>
            <p:nvPr/>
          </p:nvSpPr>
          <p:spPr bwMode="auto">
            <a:xfrm>
              <a:off x="0" y="144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0" y="0"/>
              <a:ext cx="1824" cy="672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26" name="Freeform 6"/>
            <p:cNvSpPr/>
            <p:nvPr/>
          </p:nvSpPr>
          <p:spPr bwMode="auto">
            <a:xfrm flipV="1">
              <a:off x="0" y="0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0" y="336"/>
              <a:ext cx="1828" cy="1776"/>
            </a:xfrm>
            <a:custGeom>
              <a:avLst/>
              <a:gdLst>
                <a:gd name="T0" fmla="*/ 0 w 1828"/>
                <a:gd name="T1" fmla="*/ 0 h 1776"/>
                <a:gd name="T2" fmla="*/ 1828 w 1828"/>
                <a:gd name="T3" fmla="*/ 1776 h 1776"/>
              </a:gdLst>
              <a:ahLst/>
              <a:cxnLst>
                <a:cxn ang="0">
                  <a:pos x="2" y="1440"/>
                </a:cxn>
                <a:cxn ang="0">
                  <a:pos x="27" y="1519"/>
                </a:cxn>
                <a:cxn ang="0">
                  <a:pos x="110" y="1600"/>
                </a:cxn>
                <a:cxn ang="0">
                  <a:pos x="223" y="1660"/>
                </a:cxn>
                <a:cxn ang="0">
                  <a:pos x="346" y="1705"/>
                </a:cxn>
                <a:cxn ang="0">
                  <a:pos x="489" y="1736"/>
                </a:cxn>
                <a:cxn ang="0">
                  <a:pos x="644" y="1760"/>
                </a:cxn>
                <a:cxn ang="0">
                  <a:pos x="805" y="1775"/>
                </a:cxn>
                <a:cxn ang="0">
                  <a:pos x="1053" y="1771"/>
                </a:cxn>
                <a:cxn ang="0">
                  <a:pos x="1207" y="1759"/>
                </a:cxn>
                <a:cxn ang="0">
                  <a:pos x="1351" y="1736"/>
                </a:cxn>
                <a:cxn ang="0">
                  <a:pos x="1489" y="1702"/>
                </a:cxn>
                <a:cxn ang="0">
                  <a:pos x="1621" y="1655"/>
                </a:cxn>
                <a:cxn ang="0">
                  <a:pos x="1726" y="1595"/>
                </a:cxn>
                <a:cxn ang="0">
                  <a:pos x="1810" y="1500"/>
                </a:cxn>
                <a:cxn ang="0">
                  <a:pos x="1828" y="1440"/>
                </a:cxn>
                <a:cxn ang="0">
                  <a:pos x="1821" y="30"/>
                </a:cxn>
                <a:cxn ang="0">
                  <a:pos x="1792" y="92"/>
                </a:cxn>
                <a:cxn ang="0">
                  <a:pos x="1724" y="157"/>
                </a:cxn>
                <a:cxn ang="0">
                  <a:pos x="1633" y="209"/>
                </a:cxn>
                <a:cxn ang="0">
                  <a:pos x="1519" y="253"/>
                </a:cxn>
                <a:cxn ang="0">
                  <a:pos x="1423" y="281"/>
                </a:cxn>
                <a:cxn ang="0">
                  <a:pos x="1305" y="305"/>
                </a:cxn>
                <a:cxn ang="0">
                  <a:pos x="1192" y="320"/>
                </a:cxn>
                <a:cxn ang="0">
                  <a:pos x="1068" y="331"/>
                </a:cxn>
                <a:cxn ang="0">
                  <a:pos x="914" y="336"/>
                </a:cxn>
                <a:cxn ang="0">
                  <a:pos x="724" y="329"/>
                </a:cxn>
                <a:cxn ang="0">
                  <a:pos x="538" y="306"/>
                </a:cxn>
                <a:cxn ang="0">
                  <a:pos x="415" y="281"/>
                </a:cxn>
                <a:cxn ang="0">
                  <a:pos x="291" y="246"/>
                </a:cxn>
                <a:cxn ang="0">
                  <a:pos x="177" y="199"/>
                </a:cxn>
                <a:cxn ang="0">
                  <a:pos x="79" y="137"/>
                </a:cxn>
                <a:cxn ang="0">
                  <a:pos x="14" y="58"/>
                </a:cxn>
                <a:cxn ang="0">
                  <a:pos x="2" y="0"/>
                </a:cxn>
              </a:cxnLst>
              <a:rect l="T0" t="T1" r="T2" b="T3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000"/>
              </a:srgbClr>
            </a:solidFill>
            <a:ln w="28575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grpSp>
        <p:nvGrpSpPr>
          <p:cNvPr id="3" name="组合 2"/>
          <p:cNvGrpSpPr/>
          <p:nvPr/>
        </p:nvGrpSpPr>
        <p:grpSpPr>
          <a:xfrm rot="5870497">
            <a:off x="4917020" y="2077636"/>
            <a:ext cx="2114550" cy="2249091"/>
            <a:chOff x="4686504" y="325232"/>
            <a:chExt cx="2114550" cy="2249091"/>
          </a:xfrm>
        </p:grpSpPr>
        <p:sp>
          <p:nvSpPr>
            <p:cNvPr id="32" name="Freeform 2"/>
            <p:cNvSpPr/>
            <p:nvPr/>
          </p:nvSpPr>
          <p:spPr bwMode="auto">
            <a:xfrm rot="15816517" flipV="1">
              <a:off x="4656143" y="355593"/>
              <a:ext cx="2175272" cy="2114550"/>
            </a:xfrm>
            <a:custGeom>
              <a:avLst/>
              <a:gdLst>
                <a:gd name="T0" fmla="*/ 0 w 1827"/>
                <a:gd name="T1" fmla="*/ 0 h 1776"/>
                <a:gd name="T2" fmla="*/ 1827 w 1827"/>
                <a:gd name="T3" fmla="*/ 1776 h 1776"/>
              </a:gdLst>
              <a:ahLst/>
              <a:cxnLst>
                <a:cxn ang="0">
                  <a:pos x="1" y="1442"/>
                </a:cxn>
                <a:cxn ang="0">
                  <a:pos x="0" y="1442"/>
                </a:cxn>
                <a:cxn ang="0">
                  <a:pos x="11" y="1382"/>
                </a:cxn>
                <a:cxn ang="0">
                  <a:pos x="913" y="0"/>
                </a:cxn>
                <a:cxn ang="0">
                  <a:pos x="1799" y="1366"/>
                </a:cxn>
                <a:cxn ang="0">
                  <a:pos x="1827" y="1438"/>
                </a:cxn>
                <a:cxn ang="0">
                  <a:pos x="1817" y="1493"/>
                </a:cxn>
                <a:cxn ang="0">
                  <a:pos x="1789" y="1535"/>
                </a:cxn>
                <a:cxn ang="0">
                  <a:pos x="1766" y="1561"/>
                </a:cxn>
                <a:cxn ang="0">
                  <a:pos x="1731" y="1592"/>
                </a:cxn>
                <a:cxn ang="0">
                  <a:pos x="1655" y="1637"/>
                </a:cxn>
                <a:cxn ang="0">
                  <a:pos x="1574" y="1673"/>
                </a:cxn>
                <a:cxn ang="0">
                  <a:pos x="1497" y="1700"/>
                </a:cxn>
                <a:cxn ang="0">
                  <a:pos x="1427" y="1718"/>
                </a:cxn>
                <a:cxn ang="0">
                  <a:pos x="1344" y="1738"/>
                </a:cxn>
                <a:cxn ang="0">
                  <a:pos x="1255" y="1753"/>
                </a:cxn>
                <a:cxn ang="0">
                  <a:pos x="1159" y="1763"/>
                </a:cxn>
                <a:cxn ang="0">
                  <a:pos x="1063" y="1774"/>
                </a:cxn>
                <a:cxn ang="0">
                  <a:pos x="989" y="1775"/>
                </a:cxn>
                <a:cxn ang="0">
                  <a:pos x="913" y="1776"/>
                </a:cxn>
                <a:cxn ang="0">
                  <a:pos x="810" y="1776"/>
                </a:cxn>
                <a:cxn ang="0">
                  <a:pos x="725" y="1769"/>
                </a:cxn>
                <a:cxn ang="0">
                  <a:pos x="627" y="1760"/>
                </a:cxn>
                <a:cxn ang="0">
                  <a:pos x="547" y="1747"/>
                </a:cxn>
                <a:cxn ang="0">
                  <a:pos x="456" y="1732"/>
                </a:cxn>
                <a:cxn ang="0">
                  <a:pos x="385" y="1715"/>
                </a:cxn>
                <a:cxn ang="0">
                  <a:pos x="312" y="1693"/>
                </a:cxn>
                <a:cxn ang="0">
                  <a:pos x="239" y="1669"/>
                </a:cxn>
                <a:cxn ang="0">
                  <a:pos x="175" y="1637"/>
                </a:cxn>
                <a:cxn ang="0">
                  <a:pos x="107" y="1600"/>
                </a:cxn>
                <a:cxn ang="0">
                  <a:pos x="61" y="1561"/>
                </a:cxn>
                <a:cxn ang="0">
                  <a:pos x="26" y="1520"/>
                </a:cxn>
                <a:cxn ang="0">
                  <a:pos x="8" y="1484"/>
                </a:cxn>
                <a:cxn ang="0">
                  <a:pos x="1" y="1443"/>
                </a:cxn>
              </a:cxnLst>
              <a:rect l="T0" t="T1" r="T2" b="T3"/>
              <a:pathLst>
                <a:path w="1827" h="1776">
                  <a:moveTo>
                    <a:pt x="1" y="1442"/>
                  </a:moveTo>
                  <a:lnTo>
                    <a:pt x="0" y="1442"/>
                  </a:lnTo>
                  <a:lnTo>
                    <a:pt x="11" y="1382"/>
                  </a:lnTo>
                  <a:lnTo>
                    <a:pt x="913" y="0"/>
                  </a:lnTo>
                  <a:lnTo>
                    <a:pt x="1799" y="1366"/>
                  </a:lnTo>
                  <a:lnTo>
                    <a:pt x="1827" y="1438"/>
                  </a:lnTo>
                  <a:lnTo>
                    <a:pt x="1817" y="1493"/>
                  </a:lnTo>
                  <a:lnTo>
                    <a:pt x="1789" y="1535"/>
                  </a:lnTo>
                  <a:lnTo>
                    <a:pt x="1766" y="1561"/>
                  </a:lnTo>
                  <a:lnTo>
                    <a:pt x="1731" y="1592"/>
                  </a:lnTo>
                  <a:lnTo>
                    <a:pt x="1655" y="1637"/>
                  </a:lnTo>
                  <a:lnTo>
                    <a:pt x="1574" y="1673"/>
                  </a:lnTo>
                  <a:lnTo>
                    <a:pt x="1497" y="1700"/>
                  </a:lnTo>
                  <a:lnTo>
                    <a:pt x="1427" y="1718"/>
                  </a:lnTo>
                  <a:lnTo>
                    <a:pt x="1344" y="1738"/>
                  </a:lnTo>
                  <a:lnTo>
                    <a:pt x="1255" y="1753"/>
                  </a:lnTo>
                  <a:lnTo>
                    <a:pt x="1159" y="1763"/>
                  </a:lnTo>
                  <a:lnTo>
                    <a:pt x="1063" y="1774"/>
                  </a:lnTo>
                  <a:lnTo>
                    <a:pt x="989" y="1775"/>
                  </a:lnTo>
                  <a:lnTo>
                    <a:pt x="913" y="1776"/>
                  </a:lnTo>
                  <a:lnTo>
                    <a:pt x="810" y="1776"/>
                  </a:lnTo>
                  <a:lnTo>
                    <a:pt x="725" y="1769"/>
                  </a:lnTo>
                  <a:lnTo>
                    <a:pt x="627" y="1760"/>
                  </a:lnTo>
                  <a:lnTo>
                    <a:pt x="547" y="1747"/>
                  </a:lnTo>
                  <a:lnTo>
                    <a:pt x="456" y="1732"/>
                  </a:lnTo>
                  <a:lnTo>
                    <a:pt x="385" y="1715"/>
                  </a:lnTo>
                  <a:lnTo>
                    <a:pt x="312" y="1693"/>
                  </a:lnTo>
                  <a:lnTo>
                    <a:pt x="239" y="1669"/>
                  </a:lnTo>
                  <a:lnTo>
                    <a:pt x="175" y="1637"/>
                  </a:lnTo>
                  <a:lnTo>
                    <a:pt x="107" y="1600"/>
                  </a:lnTo>
                  <a:lnTo>
                    <a:pt x="61" y="1561"/>
                  </a:lnTo>
                  <a:lnTo>
                    <a:pt x="26" y="1520"/>
                  </a:lnTo>
                  <a:lnTo>
                    <a:pt x="8" y="1484"/>
                  </a:lnTo>
                  <a:lnTo>
                    <a:pt x="1" y="1443"/>
                  </a:lnTo>
                </a:path>
              </a:pathLst>
            </a:custGeom>
            <a:solidFill>
              <a:srgbClr val="DDDDDD">
                <a:alpha val="50000"/>
              </a:srgbClr>
            </a:solidFill>
            <a:ln w="38100" cmpd="sng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3" name="Oval 8"/>
            <p:cNvSpPr>
              <a:spLocks noChangeArrowheads="1"/>
            </p:cNvSpPr>
            <p:nvPr/>
          </p:nvSpPr>
          <p:spPr bwMode="auto">
            <a:xfrm rot="15816517" flipV="1">
              <a:off x="4004276" y="1088423"/>
              <a:ext cx="2171700" cy="800100"/>
            </a:xfrm>
            <a:prstGeom prst="ellipse">
              <a:avLst/>
            </a:prstGeom>
            <a:solidFill>
              <a:srgbClr val="DDDDDD">
                <a:alpha val="50000"/>
              </a:srgbClr>
            </a:solidFill>
            <a:ln w="38100" cmpd="sng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34" name="标注: 线形 33"/>
          <p:cNvSpPr/>
          <p:nvPr/>
        </p:nvSpPr>
        <p:spPr>
          <a:xfrm>
            <a:off x="1979712" y="1347614"/>
            <a:ext cx="6768752" cy="609398"/>
          </a:xfrm>
          <a:prstGeom prst="borderCallout1">
            <a:avLst>
              <a:gd name="adj1" fmla="val 98326"/>
              <a:gd name="adj2" fmla="val 3347"/>
              <a:gd name="adj3" fmla="val 153364"/>
              <a:gd name="adj4" fmla="val -903"/>
            </a:avLst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准备好等底、等高的圆柱和圆锥形容器。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tags/tag1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2.xml><?xml version="1.0" encoding="utf-8"?>
<p:tagLst xmlns:p="http://schemas.openxmlformats.org/presentationml/2006/main">
  <p:tag name="MH" val="20180708231940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_TYPE" val="#NeiR#"/>
  <p:tag name="MH_NUMBER" val="3"/>
  <p:tag name="MH_CATEGORY" val="#BingLLB#"/>
  <p:tag name="MH_LAYOUT" val="SubTitleText"/>
  <p:tag name="MH" val="20180708231940"/>
  <p:tag name="MH_LIBRARY" val="GRAPHIC"/>
</p:tagLst>
</file>

<file path=ppt/tags/tag4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1672</Words>
  <Application>WPS 演示</Application>
  <PresentationFormat>全屏显示(16:9)</PresentationFormat>
  <Paragraphs>255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微软雅黑</vt:lpstr>
      <vt:lpstr>Calibri</vt:lpstr>
      <vt:lpstr>Arial Unicode MS</vt:lpstr>
      <vt:lpstr>华康海报体W12</vt:lpstr>
      <vt:lpstr>Cambria Math</vt:lpstr>
      <vt:lpstr>Constantia</vt:lpstr>
      <vt:lpstr>楷体_GB2312</vt:lpstr>
      <vt:lpstr>Cambria Math</vt:lpstr>
      <vt:lpstr>Segoe Print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136</cp:revision>
  <dcterms:created xsi:type="dcterms:W3CDTF">2018-09-11T05:46:00Z</dcterms:created>
  <dcterms:modified xsi:type="dcterms:W3CDTF">2023-10-10T01:43:34Z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EA595D3D69F64B42AC09BC4F9FE47725_12</vt:lpwstr>
  </property>
  <property fmtid="{D5CDD505-2E9C-101B-9397-08002B2CF9AE}" pid="3" name="KSOProductBuildVer">
    <vt:lpwstr>2052-12.1.0.15398</vt:lpwstr>
  </property>
</Properties>
</file>