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1" r:id="rId17"/>
    <p:sldId id="292" r:id="rId18"/>
    <p:sldId id="302" r:id="rId19"/>
    <p:sldId id="303" r:id="rId20"/>
    <p:sldId id="293" r:id="rId21"/>
    <p:sldId id="298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5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78" y="-612"/>
      </p:cViewPr>
      <p:guideLst>
        <p:guide orient="horz" pos="155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4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1A42A5-2F27-4DEB-A761-AEDC8CE3D5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610AE-4EB4-4925-8FDD-0E3A94A7A1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H="1">
            <a:off x="231783" y="402609"/>
            <a:ext cx="2341679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4860032" y="8340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microsoft.com/office/2007/relationships/hdphoto" Target="../media/image25.wdp"/><Relationship Id="rId6" Type="http://schemas.openxmlformats.org/officeDocument/2006/relationships/image" Target="../media/image24.png"/><Relationship Id="rId5" Type="http://schemas.microsoft.com/office/2007/relationships/hdphoto" Target="../media/image23.wdp"/><Relationship Id="rId4" Type="http://schemas.openxmlformats.org/officeDocument/2006/relationships/image" Target="../media/image22.png"/><Relationship Id="rId3" Type="http://schemas.openxmlformats.org/officeDocument/2006/relationships/image" Target="../media/image19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9.png"/><Relationship Id="rId6" Type="http://schemas.microsoft.com/office/2007/relationships/hdphoto" Target="../media/image25.wdp"/><Relationship Id="rId5" Type="http://schemas.openxmlformats.org/officeDocument/2006/relationships/image" Target="../media/image24.png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9.png"/><Relationship Id="rId6" Type="http://schemas.microsoft.com/office/2007/relationships/hdphoto" Target="../media/image25.wdp"/><Relationship Id="rId5" Type="http://schemas.openxmlformats.org/officeDocument/2006/relationships/image" Target="../media/image24.png"/><Relationship Id="rId4" Type="http://schemas.microsoft.com/office/2007/relationships/hdphoto" Target="../media/image27.wdp"/><Relationship Id="rId3" Type="http://schemas.openxmlformats.org/officeDocument/2006/relationships/image" Target="../media/image26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microsoft.com/office/2007/relationships/hdphoto" Target="../media/image31.wdp"/><Relationship Id="rId3" Type="http://schemas.openxmlformats.org/officeDocument/2006/relationships/image" Target="../media/image30.pn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33.png"/><Relationship Id="rId1" Type="http://schemas.openxmlformats.org/officeDocument/2006/relationships/image" Target="../media/image32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9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6.png"/><Relationship Id="rId2" Type="http://schemas.openxmlformats.org/officeDocument/2006/relationships/image" Target="../media/image19.png"/><Relationship Id="rId1" Type="http://schemas.openxmlformats.org/officeDocument/2006/relationships/tags" Target="../tags/tag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4.png"/><Relationship Id="rId1" Type="http://schemas.openxmlformats.org/officeDocument/2006/relationships/image" Target="../media/image37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4.wdp"/><Relationship Id="rId2" Type="http://schemas.openxmlformats.org/officeDocument/2006/relationships/image" Target="../media/image13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238536" y="1867203"/>
            <a:ext cx="2456442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练习九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81560" y1="40909" x2="96690" y2="70202"/>
                        <a14:backgroundMark x1="60993" y1="2273" x2="61939" y2="4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14" y="1751371"/>
            <a:ext cx="3106925" cy="2908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" name=" 184"/>
          <p:cNvSpPr>
            <a:spLocks noChangeAspect="1"/>
          </p:cNvSpPr>
          <p:nvPr/>
        </p:nvSpPr>
        <p:spPr>
          <a:xfrm>
            <a:off x="1676448" y="3311945"/>
            <a:ext cx="79375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 184"/>
          <p:cNvSpPr>
            <a:spLocks noChangeAspect="1"/>
          </p:cNvSpPr>
          <p:nvPr/>
        </p:nvSpPr>
        <p:spPr>
          <a:xfrm>
            <a:off x="2318443" y="2291977"/>
            <a:ext cx="79375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47000" y="2983273"/>
            <a:ext cx="3561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18443" y="2295152"/>
            <a:ext cx="3561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035743" y="3323401"/>
            <a:ext cx="6127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697730" y="3323401"/>
            <a:ext cx="0" cy="971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2347018" y="2347539"/>
            <a:ext cx="11113" cy="19431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035743" y="2318964"/>
            <a:ext cx="1330325" cy="174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165526" y="1606029"/>
            <a:ext cx="4757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点速度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10=1.2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165526" y="2078916"/>
            <a:ext cx="4757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点速度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20=1.2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分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5456412" y="2609837"/>
            <a:ext cx="30781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=1.2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5" name="文本框 4"/>
          <p:cNvSpPr txBox="1">
            <a:spLocks noChangeArrowheads="1"/>
          </p:cNvSpPr>
          <p:nvPr/>
        </p:nvSpPr>
        <p:spPr bwMode="auto">
          <a:xfrm>
            <a:off x="179512" y="1029965"/>
            <a:ext cx="932575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（1）斑马的奔跑路程与奔跑时间是否成正比例关系？长颈鹿呢？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823977" y="2595169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309542" y="4023132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都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成正比例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2675" y="3992895"/>
            <a:ext cx="323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1358113" y="3996070"/>
            <a:ext cx="0" cy="3238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 184"/>
          <p:cNvSpPr>
            <a:spLocks noChangeAspect="1"/>
          </p:cNvSpPr>
          <p:nvPr/>
        </p:nvSpPr>
        <p:spPr>
          <a:xfrm>
            <a:off x="1332713" y="3957970"/>
            <a:ext cx="79375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347000" y="3991308"/>
            <a:ext cx="3561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4309542" y="3260556"/>
            <a:ext cx="4511675" cy="810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8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同样，长劲鹿的速度</a:t>
            </a:r>
            <a:endParaRPr lang="zh-CN" altLang="en-US" sz="24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pPr eaLnBrk="1" hangingPunct="1">
              <a:lnSpc>
                <a:spcPts val="2800"/>
              </a:lnSpc>
            </a:pP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v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=4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5=0.8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km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/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分</a:t>
            </a:r>
            <a:endParaRPr lang="zh-CN" altLang="en-US" sz="2400" b="1" dirty="0"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6631774" y="3635524"/>
            <a:ext cx="14221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zh-CN" altLang="en-US" sz="24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一定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596106" y="555526"/>
            <a:ext cx="6938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下面的图象表示斑马和长颈鹿的奔跑情况。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475336" y="2366949"/>
            <a:ext cx="1114118" cy="974947"/>
            <a:chOff x="4449762" y="2283719"/>
            <a:chExt cx="1114118" cy="974947"/>
          </a:xfrm>
        </p:grpSpPr>
        <p:grpSp>
          <p:nvGrpSpPr>
            <p:cNvPr id="25" name="组合 24"/>
            <p:cNvGrpSpPr/>
            <p:nvPr/>
          </p:nvGrpSpPr>
          <p:grpSpPr>
            <a:xfrm>
              <a:off x="4698354" y="2283719"/>
              <a:ext cx="865526" cy="974726"/>
              <a:chOff x="4953028" y="3657275"/>
              <a:chExt cx="865526" cy="974726"/>
            </a:xfrm>
          </p:grpSpPr>
          <p:sp>
            <p:nvSpPr>
              <p:cNvPr id="26" name="Rectangle 13"/>
              <p:cNvSpPr>
                <a:spLocks noChangeArrowheads="1"/>
              </p:cNvSpPr>
              <p:nvPr/>
            </p:nvSpPr>
            <p:spPr bwMode="auto">
              <a:xfrm>
                <a:off x="5031365" y="3873958"/>
                <a:ext cx="769763" cy="4616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pPr>
                  <a:buFontTx/>
                  <a:buNone/>
                </a:pPr>
                <a:r>
                  <a:rPr lang="en-US" altLang="zh-CN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>
                    <a:ea typeface="楷体" panose="02010609060101010101" pitchFamily="49" charset="-122"/>
                    <a:cs typeface="Times New Roman" panose="02020603050405020304" pitchFamily="18" charset="0"/>
                  </a:rPr>
                  <a:t>＝  </a:t>
                </a:r>
                <a:endParaRPr lang="zh-CN" altLang="en-US" sz="2400" b="1" dirty="0"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28" name="Group 39"/>
              <p:cNvGrpSpPr/>
              <p:nvPr/>
            </p:nvGrpSpPr>
            <p:grpSpPr bwMode="auto">
              <a:xfrm>
                <a:off x="4953028" y="3657275"/>
                <a:ext cx="533401" cy="974726"/>
                <a:chOff x="3430" y="1331"/>
                <a:chExt cx="336" cy="614"/>
              </a:xfrm>
            </p:grpSpPr>
            <p:sp>
              <p:nvSpPr>
                <p:cNvPr id="31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3448" y="1608"/>
                  <a:ext cx="318" cy="3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400" b="1" i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t</a:t>
                  </a:r>
                  <a:endParaRPr lang="en-US" altLang="zh-CN" sz="2400" b="1" i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3444" y="1331"/>
                  <a:ext cx="322" cy="3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400" b="1" i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s</a:t>
                  </a:r>
                  <a:endParaRPr lang="en-US" altLang="zh-CN" sz="2400" b="1" i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" name="Line 42"/>
                <p:cNvSpPr>
                  <a:spLocks noChangeShapeType="1"/>
                </p:cNvSpPr>
                <p:nvPr/>
              </p:nvSpPr>
              <p:spPr bwMode="auto">
                <a:xfrm>
                  <a:off x="3430" y="1608"/>
                  <a:ext cx="181" cy="0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endParaRPr lang="zh-CN" altLang="en-US" sz="2400" b="1" i="1"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9" name="Text Box 41"/>
              <p:cNvSpPr txBox="1">
                <a:spLocks noChangeArrowheads="1"/>
              </p:cNvSpPr>
              <p:nvPr/>
            </p:nvSpPr>
            <p:spPr bwMode="auto">
              <a:xfrm>
                <a:off x="5458516" y="3870107"/>
                <a:ext cx="360038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>
                    <a:solidFill>
                      <a:schemeClr val="tx1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v</a:t>
                </a:r>
                <a:endParaRPr lang="en-US" altLang="zh-CN" sz="2400" b="1" i="1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4" name="KSO_Shape"/>
            <p:cNvSpPr/>
            <p:nvPr/>
          </p:nvSpPr>
          <p:spPr bwMode="auto">
            <a:xfrm>
              <a:off x="4449762" y="2341091"/>
              <a:ext cx="1095491" cy="917575"/>
            </a:xfrm>
            <a:custGeom>
              <a:avLst/>
              <a:gdLst>
                <a:gd name="T0" fmla="*/ 907013 w 2197224"/>
                <a:gd name="T1" fmla="*/ 1489257 h 2197224"/>
                <a:gd name="T2" fmla="*/ 744628 w 2197224"/>
                <a:gd name="T3" fmla="*/ 1651641 h 2197224"/>
                <a:gd name="T4" fmla="*/ 1108052 w 2197224"/>
                <a:gd name="T5" fmla="*/ 1431697 h 2197224"/>
                <a:gd name="T6" fmla="*/ 1003795 w 2197224"/>
                <a:gd name="T7" fmla="*/ 1636312 h 2197224"/>
                <a:gd name="T8" fmla="*/ 1108052 w 2197224"/>
                <a:gd name="T9" fmla="*/ 1431697 h 2197224"/>
                <a:gd name="T10" fmla="*/ 698026 w 2197224"/>
                <a:gd name="T11" fmla="*/ 1481876 h 2197224"/>
                <a:gd name="T12" fmla="*/ 493410 w 2197224"/>
                <a:gd name="T13" fmla="*/ 1586133 h 2197224"/>
                <a:gd name="T14" fmla="*/ 1281464 w 2197224"/>
                <a:gd name="T15" fmla="*/ 1314828 h 2197224"/>
                <a:gd name="T16" fmla="*/ 1245540 w 2197224"/>
                <a:gd name="T17" fmla="*/ 1541647 h 2197224"/>
                <a:gd name="T18" fmla="*/ 1281464 w 2197224"/>
                <a:gd name="T19" fmla="*/ 1314828 h 2197224"/>
                <a:gd name="T20" fmla="*/ 501547 w 2197224"/>
                <a:gd name="T21" fmla="*/ 1410276 h 2197224"/>
                <a:gd name="T22" fmla="*/ 274729 w 2197224"/>
                <a:gd name="T23" fmla="*/ 1446200 h 2197224"/>
                <a:gd name="T24" fmla="*/ 1410276 w 2197224"/>
                <a:gd name="T25" fmla="*/ 1150093 h 2197224"/>
                <a:gd name="T26" fmla="*/ 1446200 w 2197224"/>
                <a:gd name="T27" fmla="*/ 1376912 h 2197224"/>
                <a:gd name="T28" fmla="*/ 1410276 w 2197224"/>
                <a:gd name="T29" fmla="*/ 1150093 h 2197224"/>
                <a:gd name="T30" fmla="*/ 336812 w 2197224"/>
                <a:gd name="T31" fmla="*/ 1281464 h 2197224"/>
                <a:gd name="T32" fmla="*/ 109994 w 2197224"/>
                <a:gd name="T33" fmla="*/ 1245540 h 2197224"/>
                <a:gd name="T34" fmla="*/ 1481876 w 2197224"/>
                <a:gd name="T35" fmla="*/ 953615 h 2197224"/>
                <a:gd name="T36" fmla="*/ 1586133 w 2197224"/>
                <a:gd name="T37" fmla="*/ 1158231 h 2197224"/>
                <a:gd name="T38" fmla="*/ 1481876 w 2197224"/>
                <a:gd name="T39" fmla="*/ 953615 h 2197224"/>
                <a:gd name="T40" fmla="*/ 219944 w 2197224"/>
                <a:gd name="T41" fmla="*/ 1108052 h 2197224"/>
                <a:gd name="T42" fmla="*/ 15329 w 2197224"/>
                <a:gd name="T43" fmla="*/ 1003795 h 2197224"/>
                <a:gd name="T44" fmla="*/ 1489257 w 2197224"/>
                <a:gd name="T45" fmla="*/ 744628 h 2197224"/>
                <a:gd name="T46" fmla="*/ 1651641 w 2197224"/>
                <a:gd name="T47" fmla="*/ 907013 h 2197224"/>
                <a:gd name="T48" fmla="*/ 1489257 w 2197224"/>
                <a:gd name="T49" fmla="*/ 744628 h 2197224"/>
                <a:gd name="T50" fmla="*/ 162384 w 2197224"/>
                <a:gd name="T51" fmla="*/ 744628 h 2197224"/>
                <a:gd name="T52" fmla="*/ 0 w 2197224"/>
                <a:gd name="T53" fmla="*/ 907013 h 2197224"/>
                <a:gd name="T54" fmla="*/ 1586133 w 2197224"/>
                <a:gd name="T55" fmla="*/ 493410 h 2197224"/>
                <a:gd name="T56" fmla="*/ 1481876 w 2197224"/>
                <a:gd name="T57" fmla="*/ 698026 h 2197224"/>
                <a:gd name="T58" fmla="*/ 1586133 w 2197224"/>
                <a:gd name="T59" fmla="*/ 493410 h 2197224"/>
                <a:gd name="T60" fmla="*/ 219944 w 2197224"/>
                <a:gd name="T61" fmla="*/ 543589 h 2197224"/>
                <a:gd name="T62" fmla="*/ 15329 w 2197224"/>
                <a:gd name="T63" fmla="*/ 647846 h 2197224"/>
                <a:gd name="T64" fmla="*/ 1446200 w 2197224"/>
                <a:gd name="T65" fmla="*/ 274730 h 2197224"/>
                <a:gd name="T66" fmla="*/ 1410276 w 2197224"/>
                <a:gd name="T67" fmla="*/ 501548 h 2197224"/>
                <a:gd name="T68" fmla="*/ 1446200 w 2197224"/>
                <a:gd name="T69" fmla="*/ 274730 h 2197224"/>
                <a:gd name="T70" fmla="*/ 336812 w 2197224"/>
                <a:gd name="T71" fmla="*/ 370177 h 2197224"/>
                <a:gd name="T72" fmla="*/ 109994 w 2197224"/>
                <a:gd name="T73" fmla="*/ 406102 h 2197224"/>
                <a:gd name="T74" fmla="*/ 1245540 w 2197224"/>
                <a:gd name="T75" fmla="*/ 109995 h 2197224"/>
                <a:gd name="T76" fmla="*/ 1281464 w 2197224"/>
                <a:gd name="T77" fmla="*/ 336813 h 2197224"/>
                <a:gd name="T78" fmla="*/ 1245540 w 2197224"/>
                <a:gd name="T79" fmla="*/ 109995 h 2197224"/>
                <a:gd name="T80" fmla="*/ 501547 w 2197224"/>
                <a:gd name="T81" fmla="*/ 241366 h 2197224"/>
                <a:gd name="T82" fmla="*/ 274729 w 2197224"/>
                <a:gd name="T83" fmla="*/ 205441 h 2197224"/>
                <a:gd name="T84" fmla="*/ 1003795 w 2197224"/>
                <a:gd name="T85" fmla="*/ 15329 h 2197224"/>
                <a:gd name="T86" fmla="*/ 1108052 w 2197224"/>
                <a:gd name="T87" fmla="*/ 219944 h 2197224"/>
                <a:gd name="T88" fmla="*/ 1003795 w 2197224"/>
                <a:gd name="T89" fmla="*/ 15329 h 2197224"/>
                <a:gd name="T90" fmla="*/ 698026 w 2197224"/>
                <a:gd name="T91" fmla="*/ 169765 h 2197224"/>
                <a:gd name="T92" fmla="*/ 493410 w 2197224"/>
                <a:gd name="T93" fmla="*/ 65508 h 2197224"/>
                <a:gd name="T94" fmla="*/ 744628 w 2197224"/>
                <a:gd name="T95" fmla="*/ 0 h 2197224"/>
                <a:gd name="T96" fmla="*/ 907013 w 2197224"/>
                <a:gd name="T97" fmla="*/ 162384 h 2197224"/>
                <a:gd name="T98" fmla="*/ 744628 w 2197224"/>
                <a:gd name="T99" fmla="*/ 0 h 219722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197224" h="2197224">
                  <a:moveTo>
                    <a:pt x="990600" y="1981200"/>
                  </a:moveTo>
                  <a:lnTo>
                    <a:pt x="1206624" y="1981200"/>
                  </a:lnTo>
                  <a:lnTo>
                    <a:pt x="1206624" y="2197224"/>
                  </a:lnTo>
                  <a:lnTo>
                    <a:pt x="990600" y="2197224"/>
                  </a:lnTo>
                  <a:lnTo>
                    <a:pt x="990600" y="1981200"/>
                  </a:lnTo>
                  <a:close/>
                  <a:moveTo>
                    <a:pt x="1474072" y="1904626"/>
                  </a:moveTo>
                  <a:lnTo>
                    <a:pt x="1540827" y="2110077"/>
                  </a:lnTo>
                  <a:lnTo>
                    <a:pt x="1335376" y="2176832"/>
                  </a:lnTo>
                  <a:lnTo>
                    <a:pt x="1268621" y="1971381"/>
                  </a:lnTo>
                  <a:lnTo>
                    <a:pt x="1474072" y="1904626"/>
                  </a:lnTo>
                  <a:close/>
                  <a:moveTo>
                    <a:pt x="723152" y="1904626"/>
                  </a:moveTo>
                  <a:lnTo>
                    <a:pt x="928603" y="1971381"/>
                  </a:lnTo>
                  <a:lnTo>
                    <a:pt x="861848" y="2176832"/>
                  </a:lnTo>
                  <a:lnTo>
                    <a:pt x="656397" y="2110077"/>
                  </a:lnTo>
                  <a:lnTo>
                    <a:pt x="723152" y="1904626"/>
                  </a:lnTo>
                  <a:close/>
                  <a:moveTo>
                    <a:pt x="1704768" y="1749153"/>
                  </a:moveTo>
                  <a:lnTo>
                    <a:pt x="1831744" y="1923920"/>
                  </a:lnTo>
                  <a:lnTo>
                    <a:pt x="1656977" y="2050896"/>
                  </a:lnTo>
                  <a:lnTo>
                    <a:pt x="1530001" y="1876129"/>
                  </a:lnTo>
                  <a:lnTo>
                    <a:pt x="1704768" y="1749153"/>
                  </a:lnTo>
                  <a:close/>
                  <a:moveTo>
                    <a:pt x="492456" y="1749153"/>
                  </a:moveTo>
                  <a:lnTo>
                    <a:pt x="667223" y="1876129"/>
                  </a:lnTo>
                  <a:lnTo>
                    <a:pt x="540248" y="2050896"/>
                  </a:lnTo>
                  <a:lnTo>
                    <a:pt x="365480" y="1923920"/>
                  </a:lnTo>
                  <a:lnTo>
                    <a:pt x="492456" y="1749153"/>
                  </a:lnTo>
                  <a:close/>
                  <a:moveTo>
                    <a:pt x="1876129" y="1530001"/>
                  </a:moveTo>
                  <a:lnTo>
                    <a:pt x="2050896" y="1656977"/>
                  </a:lnTo>
                  <a:lnTo>
                    <a:pt x="1923920" y="1831744"/>
                  </a:lnTo>
                  <a:lnTo>
                    <a:pt x="1749153" y="1704768"/>
                  </a:lnTo>
                  <a:lnTo>
                    <a:pt x="1876129" y="1530001"/>
                  </a:lnTo>
                  <a:close/>
                  <a:moveTo>
                    <a:pt x="321096" y="1530001"/>
                  </a:moveTo>
                  <a:lnTo>
                    <a:pt x="448071" y="1704768"/>
                  </a:lnTo>
                  <a:lnTo>
                    <a:pt x="273304" y="1831744"/>
                  </a:lnTo>
                  <a:lnTo>
                    <a:pt x="146328" y="1656977"/>
                  </a:lnTo>
                  <a:lnTo>
                    <a:pt x="321096" y="1530001"/>
                  </a:lnTo>
                  <a:close/>
                  <a:moveTo>
                    <a:pt x="1971381" y="1268621"/>
                  </a:moveTo>
                  <a:lnTo>
                    <a:pt x="2176832" y="1335376"/>
                  </a:lnTo>
                  <a:lnTo>
                    <a:pt x="2110077" y="1540827"/>
                  </a:lnTo>
                  <a:lnTo>
                    <a:pt x="1904626" y="1474072"/>
                  </a:lnTo>
                  <a:lnTo>
                    <a:pt x="1971381" y="1268621"/>
                  </a:lnTo>
                  <a:close/>
                  <a:moveTo>
                    <a:pt x="225843" y="1268621"/>
                  </a:moveTo>
                  <a:lnTo>
                    <a:pt x="292598" y="1474072"/>
                  </a:lnTo>
                  <a:lnTo>
                    <a:pt x="87147" y="1540827"/>
                  </a:lnTo>
                  <a:lnTo>
                    <a:pt x="20392" y="1335376"/>
                  </a:lnTo>
                  <a:lnTo>
                    <a:pt x="225843" y="1268621"/>
                  </a:lnTo>
                  <a:close/>
                  <a:moveTo>
                    <a:pt x="1981200" y="990600"/>
                  </a:moveTo>
                  <a:lnTo>
                    <a:pt x="2197224" y="990600"/>
                  </a:lnTo>
                  <a:lnTo>
                    <a:pt x="2197224" y="1206624"/>
                  </a:lnTo>
                  <a:lnTo>
                    <a:pt x="1981200" y="1206624"/>
                  </a:lnTo>
                  <a:lnTo>
                    <a:pt x="1981200" y="990600"/>
                  </a:lnTo>
                  <a:close/>
                  <a:moveTo>
                    <a:pt x="0" y="990600"/>
                  </a:moveTo>
                  <a:lnTo>
                    <a:pt x="216024" y="990600"/>
                  </a:lnTo>
                  <a:lnTo>
                    <a:pt x="216024" y="1206624"/>
                  </a:lnTo>
                  <a:lnTo>
                    <a:pt x="0" y="1206624"/>
                  </a:lnTo>
                  <a:lnTo>
                    <a:pt x="0" y="990600"/>
                  </a:lnTo>
                  <a:close/>
                  <a:moveTo>
                    <a:pt x="2110077" y="656397"/>
                  </a:moveTo>
                  <a:lnTo>
                    <a:pt x="2176832" y="861848"/>
                  </a:lnTo>
                  <a:lnTo>
                    <a:pt x="1971381" y="928603"/>
                  </a:lnTo>
                  <a:lnTo>
                    <a:pt x="1904626" y="723152"/>
                  </a:lnTo>
                  <a:lnTo>
                    <a:pt x="2110077" y="656397"/>
                  </a:lnTo>
                  <a:close/>
                  <a:moveTo>
                    <a:pt x="87147" y="656397"/>
                  </a:moveTo>
                  <a:lnTo>
                    <a:pt x="292598" y="723152"/>
                  </a:lnTo>
                  <a:lnTo>
                    <a:pt x="225843" y="928603"/>
                  </a:lnTo>
                  <a:lnTo>
                    <a:pt x="20392" y="861848"/>
                  </a:lnTo>
                  <a:lnTo>
                    <a:pt x="87147" y="656397"/>
                  </a:lnTo>
                  <a:close/>
                  <a:moveTo>
                    <a:pt x="1923920" y="365481"/>
                  </a:moveTo>
                  <a:lnTo>
                    <a:pt x="2050896" y="540248"/>
                  </a:lnTo>
                  <a:lnTo>
                    <a:pt x="1876129" y="667224"/>
                  </a:lnTo>
                  <a:lnTo>
                    <a:pt x="1749153" y="492456"/>
                  </a:lnTo>
                  <a:lnTo>
                    <a:pt x="1923920" y="365481"/>
                  </a:lnTo>
                  <a:close/>
                  <a:moveTo>
                    <a:pt x="273304" y="365481"/>
                  </a:moveTo>
                  <a:lnTo>
                    <a:pt x="448071" y="492456"/>
                  </a:lnTo>
                  <a:lnTo>
                    <a:pt x="321096" y="667224"/>
                  </a:lnTo>
                  <a:lnTo>
                    <a:pt x="146328" y="540248"/>
                  </a:lnTo>
                  <a:lnTo>
                    <a:pt x="273304" y="365481"/>
                  </a:lnTo>
                  <a:close/>
                  <a:moveTo>
                    <a:pt x="1656977" y="146329"/>
                  </a:moveTo>
                  <a:lnTo>
                    <a:pt x="1831744" y="273304"/>
                  </a:lnTo>
                  <a:lnTo>
                    <a:pt x="1704768" y="448072"/>
                  </a:lnTo>
                  <a:lnTo>
                    <a:pt x="1530001" y="321096"/>
                  </a:lnTo>
                  <a:lnTo>
                    <a:pt x="1656977" y="146329"/>
                  </a:lnTo>
                  <a:close/>
                  <a:moveTo>
                    <a:pt x="540248" y="146329"/>
                  </a:moveTo>
                  <a:lnTo>
                    <a:pt x="667223" y="321096"/>
                  </a:lnTo>
                  <a:lnTo>
                    <a:pt x="492456" y="448072"/>
                  </a:lnTo>
                  <a:lnTo>
                    <a:pt x="365480" y="273304"/>
                  </a:lnTo>
                  <a:lnTo>
                    <a:pt x="540248" y="146329"/>
                  </a:lnTo>
                  <a:close/>
                  <a:moveTo>
                    <a:pt x="1335376" y="20392"/>
                  </a:moveTo>
                  <a:lnTo>
                    <a:pt x="1540827" y="87147"/>
                  </a:lnTo>
                  <a:lnTo>
                    <a:pt x="1474072" y="292598"/>
                  </a:lnTo>
                  <a:lnTo>
                    <a:pt x="1268621" y="225843"/>
                  </a:lnTo>
                  <a:lnTo>
                    <a:pt x="1335376" y="20392"/>
                  </a:lnTo>
                  <a:close/>
                  <a:moveTo>
                    <a:pt x="861848" y="20392"/>
                  </a:moveTo>
                  <a:lnTo>
                    <a:pt x="928603" y="225843"/>
                  </a:lnTo>
                  <a:lnTo>
                    <a:pt x="723152" y="292598"/>
                  </a:lnTo>
                  <a:lnTo>
                    <a:pt x="656397" y="87147"/>
                  </a:lnTo>
                  <a:lnTo>
                    <a:pt x="861848" y="20392"/>
                  </a:lnTo>
                  <a:close/>
                  <a:moveTo>
                    <a:pt x="990600" y="0"/>
                  </a:moveTo>
                  <a:lnTo>
                    <a:pt x="1206624" y="0"/>
                  </a:lnTo>
                  <a:lnTo>
                    <a:pt x="1206624" y="216024"/>
                  </a:lnTo>
                  <a:lnTo>
                    <a:pt x="990600" y="216024"/>
                  </a:lnTo>
                  <a:lnTo>
                    <a:pt x="99060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 sz="2400" b="1"/>
            </a:p>
          </p:txBody>
        </p:sp>
      </p:grp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6768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1847" y1="7983" x2="26115" y2="18067"/>
                        <a14:foregroundMark x1="66879" y1="29832" x2="87261" y2="46639"/>
                        <a14:foregroundMark x1="73885" y1="26050" x2="85350" y2="38235"/>
                        <a14:foregroundMark x1="87261" y1="34874" x2="87261" y2="48739"/>
                        <a14:foregroundMark x1="88535" y1="41176" x2="87261" y2="49160"/>
                        <a14:foregroundMark x1="92357" y1="41597" x2="87898" y2="51261"/>
                        <a14:foregroundMark x1="75159" y1="25210" x2="87898" y2="30672"/>
                        <a14:foregroundMark x1="87898" y1="31092" x2="92994" y2="41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113" y="1413611"/>
            <a:ext cx="434255" cy="65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307" y="1491630"/>
            <a:ext cx="608210" cy="103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bldLvl="0" animBg="1"/>
      <p:bldP spid="11" grpId="0" bldLvl="0" animBg="1"/>
      <p:bldP spid="12" grpId="0"/>
      <p:bldP spid="13" grpId="0"/>
      <p:bldP spid="20" grpId="0"/>
      <p:bldP spid="21" grpId="0"/>
      <p:bldP spid="23" grpId="0"/>
      <p:bldP spid="6" grpId="0"/>
      <p:bldP spid="7" grpId="0"/>
      <p:bldP spid="10" grpId="0" bldLvl="0" animBg="1"/>
      <p:bldP spid="18" grpId="0"/>
      <p:bldP spid="24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5"/>
          <p:cNvSpPr txBox="1">
            <a:spLocks noChangeArrowheads="1"/>
          </p:cNvSpPr>
          <p:nvPr/>
        </p:nvSpPr>
        <p:spPr bwMode="auto">
          <a:xfrm>
            <a:off x="472420" y="1042290"/>
            <a:ext cx="70626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（2）估计一下，两种动物18分钟各跑多少千米？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4211960" y="2110085"/>
            <a:ext cx="421461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斑马：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1.2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18=21.6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（千米）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4139952" y="2787774"/>
            <a:ext cx="4523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长劲鹿：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0.8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×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18=14.4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（千米）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6" name="文本框 5"/>
          <p:cNvSpPr txBox="1">
            <a:spLocks noChangeArrowheads="1"/>
          </p:cNvSpPr>
          <p:nvPr/>
        </p:nvSpPr>
        <p:spPr bwMode="auto">
          <a:xfrm>
            <a:off x="4193233" y="3435846"/>
            <a:ext cx="47605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答：斑马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分钟跑了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21.6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千米，长颈鹿跑了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81560" y1="40909" x2="96690" y2="70202"/>
                        <a14:backgroundMark x1="60993" y1="2273" x2="61939" y2="4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14" y="1751371"/>
            <a:ext cx="3106925" cy="2908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 184"/>
          <p:cNvSpPr>
            <a:spLocks noChangeAspect="1"/>
          </p:cNvSpPr>
          <p:nvPr/>
        </p:nvSpPr>
        <p:spPr>
          <a:xfrm>
            <a:off x="1676448" y="3311945"/>
            <a:ext cx="79375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 184"/>
          <p:cNvSpPr>
            <a:spLocks noChangeAspect="1"/>
          </p:cNvSpPr>
          <p:nvPr/>
        </p:nvSpPr>
        <p:spPr>
          <a:xfrm>
            <a:off x="2318443" y="2291977"/>
            <a:ext cx="79375" cy="71437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11"/>
          <p:cNvSpPr txBox="1"/>
          <p:nvPr/>
        </p:nvSpPr>
        <p:spPr>
          <a:xfrm>
            <a:off x="1347000" y="2983273"/>
            <a:ext cx="3561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9" name="文本框 12"/>
          <p:cNvSpPr txBox="1"/>
          <p:nvPr/>
        </p:nvSpPr>
        <p:spPr>
          <a:xfrm>
            <a:off x="2318443" y="2295152"/>
            <a:ext cx="3561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1035743" y="3323401"/>
            <a:ext cx="61277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1697730" y="3323401"/>
            <a:ext cx="0" cy="9715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2347018" y="2347539"/>
            <a:ext cx="11113" cy="19431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1035743" y="2318964"/>
            <a:ext cx="1330325" cy="1746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1032675" y="3992895"/>
            <a:ext cx="3238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1358113" y="3996070"/>
            <a:ext cx="0" cy="3238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 184"/>
          <p:cNvSpPr>
            <a:spLocks noChangeAspect="1"/>
          </p:cNvSpPr>
          <p:nvPr/>
        </p:nvSpPr>
        <p:spPr>
          <a:xfrm>
            <a:off x="1332713" y="3957970"/>
            <a:ext cx="79375" cy="7143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000" b="1" noProof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17"/>
          <p:cNvSpPr txBox="1"/>
          <p:nvPr/>
        </p:nvSpPr>
        <p:spPr>
          <a:xfrm>
            <a:off x="1347000" y="3991308"/>
            <a:ext cx="356188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0" name="文本框 35"/>
          <p:cNvSpPr txBox="1">
            <a:spLocks noChangeArrowheads="1"/>
          </p:cNvSpPr>
          <p:nvPr/>
        </p:nvSpPr>
        <p:spPr bwMode="auto">
          <a:xfrm>
            <a:off x="596106" y="555526"/>
            <a:ext cx="6938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下面的图象表示斑马和长颈鹿的奔跑情况。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847" y1="7983" x2="26115" y2="18067"/>
                        <a14:foregroundMark x1="66879" y1="29832" x2="87261" y2="46639"/>
                        <a14:foregroundMark x1="73885" y1="26050" x2="85350" y2="38235"/>
                        <a14:foregroundMark x1="87261" y1="34874" x2="87261" y2="48739"/>
                        <a14:foregroundMark x1="88535" y1="41176" x2="87261" y2="49160"/>
                        <a14:foregroundMark x1="92357" y1="41597" x2="87898" y2="51261"/>
                        <a14:foregroundMark x1="75159" y1="25210" x2="87898" y2="30672"/>
                        <a14:foregroundMark x1="87898" y1="31092" x2="92994" y2="41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113" y="1413611"/>
            <a:ext cx="434255" cy="65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307" y="1491630"/>
            <a:ext cx="608210" cy="103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8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6768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5" grpId="0"/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81560" y1="40909" x2="96690" y2="70202"/>
                        <a14:backgroundMark x1="60993" y1="2273" x2="61939" y2="4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14" y="1751371"/>
            <a:ext cx="3106925" cy="29086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31847" y1="7983" x2="26115" y2="18067"/>
                        <a14:foregroundMark x1="66879" y1="29832" x2="87261" y2="46639"/>
                        <a14:foregroundMark x1="73885" y1="26050" x2="85350" y2="38235"/>
                        <a14:foregroundMark x1="87261" y1="34874" x2="87261" y2="48739"/>
                        <a14:foregroundMark x1="88535" y1="41176" x2="87261" y2="49160"/>
                        <a14:foregroundMark x1="92357" y1="41597" x2="87898" y2="51261"/>
                        <a14:foregroundMark x1="75159" y1="25210" x2="87898" y2="30672"/>
                        <a14:foregroundMark x1="87898" y1="31092" x2="92994" y2="415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113" y="1413611"/>
            <a:ext cx="434255" cy="658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6307" y="1491630"/>
            <a:ext cx="608210" cy="1037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593114" y="1012322"/>
            <a:ext cx="7760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（3）从图象上看，斑马跑得快还是长颈鹿跑得快？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1720825" y="3759696"/>
            <a:ext cx="1588" cy="53975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716063" y="3363268"/>
            <a:ext cx="6351" cy="9361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4" name=" 184"/>
          <p:cNvSpPr>
            <a:spLocks noChangeAspect="1"/>
          </p:cNvSpPr>
          <p:nvPr/>
        </p:nvSpPr>
        <p:spPr>
          <a:xfrm>
            <a:off x="1684313" y="3651870"/>
            <a:ext cx="79375" cy="73025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sp>
        <p:nvSpPr>
          <p:cNvPr id="8" name=" 184"/>
          <p:cNvSpPr>
            <a:spLocks noChangeAspect="1"/>
          </p:cNvSpPr>
          <p:nvPr/>
        </p:nvSpPr>
        <p:spPr>
          <a:xfrm>
            <a:off x="1684313" y="3291830"/>
            <a:ext cx="79375" cy="71438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noProof="1">
              <a:solidFill>
                <a:srgbClr val="FFFFFF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1043608" y="3669332"/>
            <a:ext cx="66134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043608" y="3336280"/>
            <a:ext cx="6724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707904" y="2312351"/>
            <a:ext cx="485489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图象上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看，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分钟时，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斑马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跑了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千米，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长劲鹿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跑了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千米。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995936" y="3439244"/>
            <a:ext cx="38164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答：斑马跑得快。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8" name="文本框 35"/>
          <p:cNvSpPr txBox="1">
            <a:spLocks noChangeArrowheads="1"/>
          </p:cNvSpPr>
          <p:nvPr/>
        </p:nvSpPr>
        <p:spPr bwMode="auto">
          <a:xfrm>
            <a:off x="596106" y="555526"/>
            <a:ext cx="6938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下面的图象表示斑马和长颈鹿的奔跑情况。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6768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8" grpId="0" bldLvl="0" animBg="1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5361"/>
          <p:cNvSpPr txBox="1">
            <a:spLocks noChangeArrowheads="1"/>
          </p:cNvSpPr>
          <p:nvPr/>
        </p:nvSpPr>
        <p:spPr bwMode="auto">
          <a:xfrm>
            <a:off x="1241183" y="3867894"/>
            <a:ext cx="626964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平均每天的用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煤量和使用天数成反比例。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文本框 15364"/>
          <p:cNvSpPr txBox="1">
            <a:spLocks noChangeArrowheads="1"/>
          </p:cNvSpPr>
          <p:nvPr/>
        </p:nvSpPr>
        <p:spPr bwMode="auto">
          <a:xfrm>
            <a:off x="539552" y="485259"/>
            <a:ext cx="825456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判断下面各题中的两种量是否成反比例关系，并说明理由。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95535" y="1132777"/>
            <a:ext cx="83985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（1）煤的数量一定，使用天数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与平均每天的用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煤量。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46812" y="2643995"/>
            <a:ext cx="1121174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241183" y="3045510"/>
            <a:ext cx="80113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平均每天的煤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量×使用天数＝这批煤的总量（一定）。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39552" y="3507854"/>
            <a:ext cx="96520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5951" y1="17703" x2="18405" y2="16746"/>
                        <a14:foregroundMark x1="62577" y1="32057" x2="46012" y2="38278"/>
                        <a14:foregroundMark x1="80368" y1="29187" x2="74233" y2="38278"/>
                        <a14:foregroundMark x1="67485" y1="48325" x2="72393" y2="44976"/>
                        <a14:foregroundMark x1="62577" y1="55024" x2="68712" y2="55502"/>
                        <a14:foregroundMark x1="84049" y1="36842" x2="87730" y2="3827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895" y="1930342"/>
            <a:ext cx="831432" cy="1066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1835365" y="2061516"/>
            <a:ext cx="1983725" cy="636214"/>
            <a:chOff x="1835365" y="2061516"/>
            <a:chExt cx="1983725" cy="636214"/>
          </a:xfrm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 flipH="1">
              <a:off x="1835365" y="2061516"/>
              <a:ext cx="1983725" cy="636214"/>
            </a:xfrm>
            <a:prstGeom prst="cloudCallout">
              <a:avLst>
                <a:gd name="adj1" fmla="val -91393"/>
                <a:gd name="adj2" fmla="val 44004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                                                                                                                                              </a:t>
              </a: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944261" y="2110615"/>
              <a:ext cx="175955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两个量相关联。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580112" y="1661791"/>
            <a:ext cx="2520280" cy="1486023"/>
            <a:chOff x="5580112" y="1661791"/>
            <a:chExt cx="2520280" cy="1486023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Photocopy trans="30000" detail="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0112" y="1661791"/>
              <a:ext cx="2520280" cy="1486023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6012160" y="2067694"/>
              <a:ext cx="175955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乘积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一定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utoUpdateAnimBg="0"/>
      <p:bldP spid="12" grpId="0" bldLvl="0" autoUpdateAnimBg="0"/>
      <p:bldP spid="13" grpId="0" bldLvl="0" autoUpdateAnimBg="0"/>
      <p:bldP spid="14" grpId="0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文本框 15362"/>
          <p:cNvSpPr txBox="1">
            <a:spLocks noChangeArrowheads="1"/>
          </p:cNvSpPr>
          <p:nvPr/>
        </p:nvSpPr>
        <p:spPr bwMode="auto">
          <a:xfrm>
            <a:off x="1331640" y="2826136"/>
            <a:ext cx="6436518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因为每组的人数×组数＝全班的人数（一定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），</a:t>
            </a:r>
            <a:endParaRPr lang="en-US" altLang="zh-CN" sz="2400" b="1" dirty="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每组的人数和组数成反比例。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467544" y="1313968"/>
            <a:ext cx="7801404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（2）全班的人数一定，按各组人数相等的要求分组，组数与每组的人数。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5364"/>
          <p:cNvSpPr txBox="1">
            <a:spLocks noChangeArrowheads="1"/>
          </p:cNvSpPr>
          <p:nvPr/>
        </p:nvSpPr>
        <p:spPr bwMode="auto">
          <a:xfrm>
            <a:off x="539552" y="485259"/>
            <a:ext cx="81369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判断下面各题中的两种量是否成反比例关系，并说明理由。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95536" y="987773"/>
            <a:ext cx="849694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（3）铺地的面积一定，方砖的边长和所需要的块数成反比例。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616930" y="2394850"/>
            <a:ext cx="235673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3800"/>
              </a:lnSpc>
              <a:defRPr/>
            </a:pPr>
            <a:r>
              <a:rPr lang="zh-CN" altLang="en-US" sz="1600" b="1" ker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边长</a:t>
            </a:r>
            <a:r>
              <a:rPr lang="en-US" altLang="zh-CN" sz="1600" b="1" ker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ⅹ</a:t>
            </a:r>
            <a:r>
              <a:rPr lang="zh-CN" altLang="en-US" sz="1600" b="1" ker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边长</a:t>
            </a:r>
            <a:r>
              <a:rPr lang="en-US" altLang="zh-CN" sz="1600" b="1" ker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=</a:t>
            </a:r>
            <a:r>
              <a:rPr lang="zh-CN" altLang="en-US" sz="1600" b="1" ker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方砖的面积</a:t>
            </a:r>
            <a:endParaRPr lang="zh-CN" altLang="en-US" sz="1600" b="1" kern="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99592" y="1942278"/>
            <a:ext cx="4217821" cy="925453"/>
            <a:chOff x="899592" y="1942278"/>
            <a:chExt cx="4217821" cy="925453"/>
          </a:xfrm>
        </p:grpSpPr>
        <p:sp>
          <p:nvSpPr>
            <p:cNvPr id="2" name="矩形 1"/>
            <p:cNvSpPr/>
            <p:nvPr/>
          </p:nvSpPr>
          <p:spPr>
            <a:xfrm>
              <a:off x="899592" y="1942278"/>
              <a:ext cx="4217821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ts val="3800"/>
                </a:lnSpc>
                <a:defRPr/>
              </a:pPr>
              <a:r>
                <a: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方砖的面积</a:t>
              </a:r>
              <a:r>
                <a:rPr lang="en-US" altLang="zh-CN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ⅹ</a:t>
              </a:r>
              <a:r>
                <a: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所需块数</a:t>
              </a:r>
              <a:r>
                <a:rPr lang="en-US" altLang="zh-CN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r>
                <a: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铺地的面积（一定）</a:t>
              </a:r>
              <a:endParaRPr lang="zh-CN" altLang="en-US" sz="1600" b="1" kern="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899593" y="2003436"/>
              <a:ext cx="4057758" cy="864295"/>
            </a:xfrm>
            <a:prstGeom prst="roundRect">
              <a:avLst/>
            </a:prstGeom>
            <a:noFill/>
            <a:ln>
              <a:solidFill>
                <a:srgbClr val="FF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195736" y="3275588"/>
            <a:ext cx="4251214" cy="1113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铺地的面积一定，方砖的边长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和所需要的块数不成反比例。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4504" y="3024025"/>
            <a:ext cx="758952" cy="1437437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5350" y="3118648"/>
            <a:ext cx="691347" cy="1300389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5117465" y="1839595"/>
            <a:ext cx="3562350" cy="1143000"/>
          </a:xfrm>
          <a:prstGeom prst="roundRect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5149215" y="1634490"/>
            <a:ext cx="2879090" cy="854075"/>
            <a:chOff x="3634" y="6759"/>
            <a:chExt cx="4534" cy="1345"/>
          </a:xfrm>
        </p:grpSpPr>
        <p:sp>
          <p:nvSpPr>
            <p:cNvPr id="9" name="矩形 8"/>
            <p:cNvSpPr/>
            <p:nvPr/>
          </p:nvSpPr>
          <p:spPr>
            <a:xfrm>
              <a:off x="3634" y="6975"/>
              <a:ext cx="2704" cy="9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ts val="3800"/>
                </a:lnSpc>
                <a:defRPr/>
              </a:pPr>
              <a:r>
                <a: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边长</a:t>
              </a:r>
              <a:r>
                <a:rPr lang="en-US" altLang="zh-CN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ⅹ</a:t>
              </a:r>
              <a:r>
                <a: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所需块数</a:t>
              </a:r>
              <a:r>
                <a:rPr lang="en-US" altLang="zh-CN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=</a:t>
              </a:r>
              <a:endParaRPr lang="zh-CN" altLang="en-US" sz="1600" b="1" kern="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6231" y="6759"/>
              <a:ext cx="1937" cy="1345"/>
              <a:chOff x="330" y="6975"/>
              <a:chExt cx="1937" cy="1345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30" y="6975"/>
                <a:ext cx="1937" cy="9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ts val="3800"/>
                  </a:lnSpc>
                  <a:defRPr/>
                </a:pPr>
                <a:r>
                  <a:rPr lang="zh-CN" altLang="en-US" sz="1600" b="1" kern="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铺地面积</a:t>
                </a:r>
                <a:endPara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23" y="7409"/>
                <a:ext cx="1304" cy="9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ts val="3800"/>
                  </a:lnSpc>
                  <a:defRPr/>
                </a:pPr>
                <a:r>
                  <a:rPr lang="zh-CN" altLang="en-US" sz="1600" b="1" kern="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边长</a:t>
                </a:r>
                <a:endPara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 flipV="1">
                <a:off x="488" y="7739"/>
                <a:ext cx="124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组合 28"/>
          <p:cNvGrpSpPr/>
          <p:nvPr/>
        </p:nvGrpSpPr>
        <p:grpSpPr>
          <a:xfrm>
            <a:off x="5117465" y="2212975"/>
            <a:ext cx="3562350" cy="854075"/>
            <a:chOff x="3634" y="7527"/>
            <a:chExt cx="5610" cy="1345"/>
          </a:xfrm>
        </p:grpSpPr>
        <p:sp>
          <p:nvSpPr>
            <p:cNvPr id="11" name="矩形 10"/>
            <p:cNvSpPr/>
            <p:nvPr/>
          </p:nvSpPr>
          <p:spPr>
            <a:xfrm>
              <a:off x="3634" y="7743"/>
              <a:ext cx="5610" cy="9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ts val="3800"/>
                </a:lnSpc>
                <a:defRPr/>
              </a:pPr>
              <a:r>
                <a: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边长不是定值，         也不是定值</a:t>
              </a:r>
              <a:endParaRPr lang="zh-CN" altLang="en-US" sz="1600" b="1" kern="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892" y="7527"/>
              <a:ext cx="1614" cy="1345"/>
              <a:chOff x="330" y="6975"/>
              <a:chExt cx="1614" cy="134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330" y="6975"/>
                <a:ext cx="1614" cy="9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ts val="3800"/>
                  </a:lnSpc>
                  <a:defRPr/>
                </a:pPr>
                <a:r>
                  <a:rPr lang="zh-CN" altLang="en-US" sz="1600" b="1" kern="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铺地面积</a:t>
                </a:r>
                <a:endPara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623" y="7409"/>
                <a:ext cx="1283" cy="9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lnSpc>
                    <a:spcPts val="3800"/>
                  </a:lnSpc>
                  <a:defRPr/>
                </a:pPr>
                <a:r>
                  <a:rPr lang="zh-CN" altLang="en-US" sz="1600" b="1" kern="0" dirty="0"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边长</a:t>
                </a:r>
                <a:endParaRPr lang="zh-CN" altLang="en-US" sz="1600" b="1" kern="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 flipV="1">
                <a:off x="488" y="7739"/>
                <a:ext cx="1243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0" name="文本框 15364"/>
          <p:cNvSpPr txBox="1">
            <a:spLocks noChangeArrowheads="1"/>
          </p:cNvSpPr>
          <p:nvPr/>
        </p:nvSpPr>
        <p:spPr bwMode="auto">
          <a:xfrm>
            <a:off x="539552" y="485259"/>
            <a:ext cx="813690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判断下面各题中的两种量是否成反比例关系，并说明理由。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2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4" grpId="0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1"/>
          <p:cNvSpPr txBox="1">
            <a:spLocks noChangeArrowheads="1"/>
          </p:cNvSpPr>
          <p:nvPr/>
        </p:nvSpPr>
        <p:spPr bwMode="auto">
          <a:xfrm>
            <a:off x="668628" y="627534"/>
            <a:ext cx="69405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、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三个相关联的量，并有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xy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"/>
          <p:cNvSpPr txBox="1">
            <a:spLocks noChangeArrowheads="1"/>
          </p:cNvSpPr>
          <p:nvPr/>
        </p:nvSpPr>
        <p:spPr bwMode="auto">
          <a:xfrm>
            <a:off x="611560" y="1235228"/>
            <a:ext cx="669925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（1）当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一定时，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361599" y="1651674"/>
            <a:ext cx="1187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4247939" y="1678831"/>
            <a:ext cx="2772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即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xy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的乘积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一定，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2776877" y="1666865"/>
            <a:ext cx="1811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（一定）</a:t>
            </a:r>
            <a:endParaRPr lang="zh-CN" altLang="en-US" sz="2400" b="1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6655842" y="1681534"/>
            <a:ext cx="26114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则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与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成反比例。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2483222" y="2746539"/>
            <a:ext cx="1187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xy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</a:t>
            </a:r>
            <a:r>
              <a:rPr lang="zh-CN" altLang="en-US" sz="2400" b="1" i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z</a:t>
            </a:r>
            <a:endParaRPr lang="zh-CN" altLang="en-US" sz="2400" b="1" i="1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37" name="燕尾形箭头"/>
          <p:cNvSpPr/>
          <p:nvPr/>
        </p:nvSpPr>
        <p:spPr>
          <a:xfrm>
            <a:off x="3426197" y="2932277"/>
            <a:ext cx="735013" cy="220662"/>
          </a:xfrm>
          <a:custGeom>
            <a:avLst/>
            <a:gdLst>
              <a:gd name="connsiteX0" fmla="*/ 334450 w 774393"/>
              <a:gd name="connsiteY0" fmla="*/ 0 h 488564"/>
              <a:gd name="connsiteX1" fmla="*/ 354663 w 774393"/>
              <a:gd name="connsiteY1" fmla="*/ 6775 h 488564"/>
              <a:gd name="connsiteX2" fmla="*/ 740120 w 774393"/>
              <a:gd name="connsiteY2" fmla="*/ 201332 h 488564"/>
              <a:gd name="connsiteX3" fmla="*/ 774393 w 774393"/>
              <a:gd name="connsiteY3" fmla="*/ 243094 h 488564"/>
              <a:gd name="connsiteX4" fmla="*/ 774168 w 774393"/>
              <a:gd name="connsiteY4" fmla="*/ 244283 h 488564"/>
              <a:gd name="connsiteX5" fmla="*/ 740120 w 774393"/>
              <a:gd name="connsiteY5" fmla="*/ 287233 h 488564"/>
              <a:gd name="connsiteX6" fmla="*/ 354665 w 774393"/>
              <a:gd name="connsiteY6" fmla="*/ 481789 h 488564"/>
              <a:gd name="connsiteX7" fmla="*/ 334450 w 774393"/>
              <a:gd name="connsiteY7" fmla="*/ 488564 h 488564"/>
              <a:gd name="connsiteX8" fmla="*/ 441607 w 774393"/>
              <a:gd name="connsiteY8" fmla="*/ 293830 h 488564"/>
              <a:gd name="connsiteX9" fmla="*/ 49548 w 774393"/>
              <a:gd name="connsiteY9" fmla="*/ 293830 h 488564"/>
              <a:gd name="connsiteX10" fmla="*/ 0 w 774393"/>
              <a:gd name="connsiteY10" fmla="*/ 244282 h 488564"/>
              <a:gd name="connsiteX11" fmla="*/ 49548 w 774393"/>
              <a:gd name="connsiteY11" fmla="*/ 194734 h 488564"/>
              <a:gd name="connsiteX12" fmla="*/ 441607 w 774393"/>
              <a:gd name="connsiteY12" fmla="*/ 194734 h 4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4393" h="488564">
                <a:moveTo>
                  <a:pt x="334450" y="0"/>
                </a:moveTo>
                <a:cubicBezTo>
                  <a:pt x="342152" y="1107"/>
                  <a:pt x="348652" y="3741"/>
                  <a:pt x="354663" y="6775"/>
                </a:cubicBezTo>
                <a:lnTo>
                  <a:pt x="740120" y="201332"/>
                </a:lnTo>
                <a:cubicBezTo>
                  <a:pt x="762969" y="212864"/>
                  <a:pt x="774393" y="227980"/>
                  <a:pt x="774393" y="243094"/>
                </a:cubicBezTo>
                <a:cubicBezTo>
                  <a:pt x="774393" y="243491"/>
                  <a:pt x="774384" y="243888"/>
                  <a:pt x="774168" y="244283"/>
                </a:cubicBezTo>
                <a:cubicBezTo>
                  <a:pt x="774985" y="259790"/>
                  <a:pt x="763569" y="275398"/>
                  <a:pt x="740120" y="287233"/>
                </a:cubicBezTo>
                <a:lnTo>
                  <a:pt x="354665" y="481789"/>
                </a:lnTo>
                <a:lnTo>
                  <a:pt x="334450" y="488564"/>
                </a:lnTo>
                <a:lnTo>
                  <a:pt x="441607" y="293830"/>
                </a:lnTo>
                <a:lnTo>
                  <a:pt x="49548" y="293830"/>
                </a:lnTo>
                <a:cubicBezTo>
                  <a:pt x="22184" y="293830"/>
                  <a:pt x="0" y="271647"/>
                  <a:pt x="0" y="244282"/>
                </a:cubicBezTo>
                <a:cubicBezTo>
                  <a:pt x="0" y="216918"/>
                  <a:pt x="22184" y="194734"/>
                  <a:pt x="49548" y="194734"/>
                </a:cubicBezTo>
                <a:lnTo>
                  <a:pt x="441607" y="194734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000" noProof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4508805" y="1190292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6281042" y="2756688"/>
            <a:ext cx="2611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则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z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与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成正比例。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572000" y="2140554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6230079" y="3939902"/>
            <a:ext cx="40624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则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z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与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成正比例。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8" name="文本框 3"/>
          <p:cNvSpPr txBox="1">
            <a:spLocks noChangeArrowheads="1"/>
          </p:cNvSpPr>
          <p:nvPr/>
        </p:nvSpPr>
        <p:spPr bwMode="auto">
          <a:xfrm>
            <a:off x="610726" y="2219026"/>
            <a:ext cx="669925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（2）当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一定时，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38024" y="2660235"/>
            <a:ext cx="2422208" cy="683842"/>
            <a:chOff x="4238024" y="2619313"/>
            <a:chExt cx="2422208" cy="683842"/>
          </a:xfrm>
        </p:grpSpPr>
        <p:sp>
          <p:nvSpPr>
            <p:cNvPr id="40" name="文本框 39"/>
            <p:cNvSpPr txBox="1">
              <a:spLocks noChangeArrowheads="1"/>
            </p:cNvSpPr>
            <p:nvPr/>
          </p:nvSpPr>
          <p:spPr bwMode="auto">
            <a:xfrm>
              <a:off x="4848894" y="2715766"/>
              <a:ext cx="18113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（一定），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238024" y="2619313"/>
              <a:ext cx="1034257" cy="683842"/>
              <a:chOff x="4931797" y="3755089"/>
              <a:chExt cx="1034257" cy="683842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50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4931797" y="3755089"/>
                    <a:ext cx="1034257" cy="6838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buFontTx/>
                      <a:buNone/>
                    </a:pPr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z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y</m:t>
                            </m:r>
                          </m:den>
                        </m:f>
                      </m:oMath>
                    </a14:m>
                    <a:r>
                      <a: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＝  </a:t>
                    </a:r>
                    <a:endPara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>
              <p:sp>
                <p:nvSpPr>
                  <p:cNvPr id="50" name="Rectangle 1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4931797" y="3755089"/>
                    <a:ext cx="1034257" cy="683842"/>
                  </a:xfrm>
                  <a:prstGeom prst="rect">
                    <a:avLst/>
                  </a:prstGeom>
                  <a:blipFill rotWithShape="1">
                    <a:blip r:embed="rId1"/>
                  </a:blipFill>
                  <a:ln w="9525">
                    <a:noFill/>
                    <a:miter lim="800000"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2" name="Text Box 41"/>
              <p:cNvSpPr txBox="1">
                <a:spLocks noChangeArrowheads="1"/>
              </p:cNvSpPr>
              <p:nvPr/>
            </p:nvSpPr>
            <p:spPr bwMode="auto">
              <a:xfrm>
                <a:off x="5553807" y="3820067"/>
                <a:ext cx="360038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endPara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57" name="文本框 3"/>
          <p:cNvSpPr txBox="1">
            <a:spLocks noChangeArrowheads="1"/>
          </p:cNvSpPr>
          <p:nvPr/>
        </p:nvSpPr>
        <p:spPr bwMode="auto">
          <a:xfrm>
            <a:off x="611560" y="3371154"/>
            <a:ext cx="6699250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（3）当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一定时，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>
            <a:spLocks noChangeArrowheads="1"/>
          </p:cNvSpPr>
          <p:nvPr/>
        </p:nvSpPr>
        <p:spPr bwMode="auto">
          <a:xfrm>
            <a:off x="2460915" y="3842636"/>
            <a:ext cx="1187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z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59" name="燕尾形箭头"/>
          <p:cNvSpPr/>
          <p:nvPr/>
        </p:nvSpPr>
        <p:spPr>
          <a:xfrm>
            <a:off x="3403890" y="4028374"/>
            <a:ext cx="735013" cy="220662"/>
          </a:xfrm>
          <a:custGeom>
            <a:avLst/>
            <a:gdLst>
              <a:gd name="connsiteX0" fmla="*/ 334450 w 774393"/>
              <a:gd name="connsiteY0" fmla="*/ 0 h 488564"/>
              <a:gd name="connsiteX1" fmla="*/ 354663 w 774393"/>
              <a:gd name="connsiteY1" fmla="*/ 6775 h 488564"/>
              <a:gd name="connsiteX2" fmla="*/ 740120 w 774393"/>
              <a:gd name="connsiteY2" fmla="*/ 201332 h 488564"/>
              <a:gd name="connsiteX3" fmla="*/ 774393 w 774393"/>
              <a:gd name="connsiteY3" fmla="*/ 243094 h 488564"/>
              <a:gd name="connsiteX4" fmla="*/ 774168 w 774393"/>
              <a:gd name="connsiteY4" fmla="*/ 244283 h 488564"/>
              <a:gd name="connsiteX5" fmla="*/ 740120 w 774393"/>
              <a:gd name="connsiteY5" fmla="*/ 287233 h 488564"/>
              <a:gd name="connsiteX6" fmla="*/ 354665 w 774393"/>
              <a:gd name="connsiteY6" fmla="*/ 481789 h 488564"/>
              <a:gd name="connsiteX7" fmla="*/ 334450 w 774393"/>
              <a:gd name="connsiteY7" fmla="*/ 488564 h 488564"/>
              <a:gd name="connsiteX8" fmla="*/ 441607 w 774393"/>
              <a:gd name="connsiteY8" fmla="*/ 293830 h 488564"/>
              <a:gd name="connsiteX9" fmla="*/ 49548 w 774393"/>
              <a:gd name="connsiteY9" fmla="*/ 293830 h 488564"/>
              <a:gd name="connsiteX10" fmla="*/ 0 w 774393"/>
              <a:gd name="connsiteY10" fmla="*/ 244282 h 488564"/>
              <a:gd name="connsiteX11" fmla="*/ 49548 w 774393"/>
              <a:gd name="connsiteY11" fmla="*/ 194734 h 488564"/>
              <a:gd name="connsiteX12" fmla="*/ 441607 w 774393"/>
              <a:gd name="connsiteY12" fmla="*/ 194734 h 4885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4393" h="488564">
                <a:moveTo>
                  <a:pt x="334450" y="0"/>
                </a:moveTo>
                <a:cubicBezTo>
                  <a:pt x="342152" y="1107"/>
                  <a:pt x="348652" y="3741"/>
                  <a:pt x="354663" y="6775"/>
                </a:cubicBezTo>
                <a:lnTo>
                  <a:pt x="740120" y="201332"/>
                </a:lnTo>
                <a:cubicBezTo>
                  <a:pt x="762969" y="212864"/>
                  <a:pt x="774393" y="227980"/>
                  <a:pt x="774393" y="243094"/>
                </a:cubicBezTo>
                <a:cubicBezTo>
                  <a:pt x="774393" y="243491"/>
                  <a:pt x="774384" y="243888"/>
                  <a:pt x="774168" y="244283"/>
                </a:cubicBezTo>
                <a:cubicBezTo>
                  <a:pt x="774985" y="259790"/>
                  <a:pt x="763569" y="275398"/>
                  <a:pt x="740120" y="287233"/>
                </a:cubicBezTo>
                <a:lnTo>
                  <a:pt x="354665" y="481789"/>
                </a:lnTo>
                <a:lnTo>
                  <a:pt x="334450" y="488564"/>
                </a:lnTo>
                <a:lnTo>
                  <a:pt x="441607" y="293830"/>
                </a:lnTo>
                <a:lnTo>
                  <a:pt x="49548" y="293830"/>
                </a:lnTo>
                <a:cubicBezTo>
                  <a:pt x="22184" y="293830"/>
                  <a:pt x="0" y="271647"/>
                  <a:pt x="0" y="244282"/>
                </a:cubicBezTo>
                <a:cubicBezTo>
                  <a:pt x="0" y="216918"/>
                  <a:pt x="22184" y="194734"/>
                  <a:pt x="49548" y="194734"/>
                </a:cubicBezTo>
                <a:lnTo>
                  <a:pt x="441607" y="194734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 sz="2000" noProof="1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15717" y="3791726"/>
            <a:ext cx="2455653" cy="623780"/>
            <a:chOff x="4215717" y="3750804"/>
            <a:chExt cx="2455653" cy="623780"/>
          </a:xfrm>
        </p:grpSpPr>
        <p:grpSp>
          <p:nvGrpSpPr>
            <p:cNvPr id="60" name="组合 59"/>
            <p:cNvGrpSpPr/>
            <p:nvPr/>
          </p:nvGrpSpPr>
          <p:grpSpPr>
            <a:xfrm>
              <a:off x="4215717" y="3750804"/>
              <a:ext cx="1915317" cy="623780"/>
              <a:chOff x="4931797" y="3790483"/>
              <a:chExt cx="1915317" cy="623780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61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4931797" y="3790483"/>
                    <a:ext cx="1112805" cy="61305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buFontTx/>
                      <a:buNone/>
                    </a:pPr>
                    <a:r>
                      <a:rPr lang="en-US" altLang="zh-CN" sz="24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z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x</m:t>
                            </m:r>
                          </m:den>
                        </m:f>
                      </m:oMath>
                    </a14:m>
                    <a:r>
                      <a:rPr lang="en-US" altLang="zh-CN" sz="2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 </a:t>
                    </a:r>
                    <a:r>
                      <a: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＝</a:t>
                    </a:r>
                    <a:r>
                      <a: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  </a:t>
                    </a:r>
                    <a:endParaRPr lang="zh-CN" altLang="en-US" sz="24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>
              <p:sp>
                <p:nvSpPr>
                  <p:cNvPr id="61" name="Rectangle 1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4931797" y="3790483"/>
                    <a:ext cx="1112805" cy="613053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 w="9525">
                    <a:noFill/>
                    <a:miter lim="800000"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63" name="Text Box 41"/>
              <p:cNvSpPr txBox="1">
                <a:spLocks noChangeArrowheads="1"/>
              </p:cNvSpPr>
              <p:nvPr/>
            </p:nvSpPr>
            <p:spPr bwMode="auto">
              <a:xfrm>
                <a:off x="5576114" y="3835565"/>
                <a:ext cx="360038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y</a:t>
                </a:r>
                <a:endPara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5811736" y="3952598"/>
                <a:ext cx="103537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400" b="1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68" name="文本框 67"/>
            <p:cNvSpPr txBox="1">
              <a:spLocks noChangeArrowheads="1"/>
            </p:cNvSpPr>
            <p:nvPr/>
          </p:nvSpPr>
          <p:spPr bwMode="auto">
            <a:xfrm>
              <a:off x="4860032" y="3867894"/>
              <a:ext cx="18113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（一定），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69" name="文本框 68"/>
          <p:cNvSpPr txBox="1">
            <a:spLocks noChangeArrowheads="1"/>
          </p:cNvSpPr>
          <p:nvPr/>
        </p:nvSpPr>
        <p:spPr bwMode="auto">
          <a:xfrm>
            <a:off x="4561298" y="3260744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正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36" grpId="0"/>
      <p:bldP spid="38" grpId="0"/>
      <p:bldP spid="41" grpId="0"/>
      <p:bldP spid="42" grpId="0"/>
      <p:bldP spid="43" grpId="0"/>
      <p:bldP spid="58" grpId="0"/>
      <p:bldP spid="6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20482"/>
          <p:cNvSpPr txBox="1">
            <a:spLocks noChangeArrowheads="1"/>
          </p:cNvSpPr>
          <p:nvPr/>
        </p:nvSpPr>
        <p:spPr bwMode="auto">
          <a:xfrm>
            <a:off x="674504" y="634726"/>
            <a:ext cx="4761592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2000" b="1" dirty="0" smtClean="0">
                <a:ea typeface="楷体" panose="02010609060101010101" pitchFamily="49" charset="-122"/>
              </a:rPr>
              <a:t>某列车行驶</a:t>
            </a:r>
            <a:r>
              <a:rPr lang="zh-CN" altLang="en-US" sz="2000" b="1" dirty="0">
                <a:ea typeface="楷体" panose="02010609060101010101" pitchFamily="49" charset="-122"/>
              </a:rPr>
              <a:t>的路程与</a:t>
            </a:r>
            <a:r>
              <a:rPr lang="zh-CN" altLang="en-US" sz="2000" b="1" dirty="0" smtClean="0">
                <a:ea typeface="楷体" panose="02010609060101010101" pitchFamily="49" charset="-122"/>
              </a:rPr>
              <a:t>时间统计表如下图。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27584" y="1203598"/>
          <a:ext cx="6075384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922"/>
                <a:gridCol w="823308"/>
                <a:gridCol w="820769"/>
                <a:gridCol w="716692"/>
                <a:gridCol w="821615"/>
                <a:gridCol w="717539"/>
                <a:gridCol w="717539"/>
              </a:tblGrid>
              <a:tr h="37846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路程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km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/>
                        <a:t>350</a:t>
                      </a:r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/>
                        <a:t>700</a:t>
                      </a:r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1050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1400</a:t>
                      </a:r>
                      <a:endParaRPr lang="en-US" altLang="zh-CN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/>
                        <a:t>1750</a:t>
                      </a:r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>
                          <a:sym typeface="+mn-ea"/>
                        </a:rPr>
                        <a:t>…</a:t>
                      </a:r>
                      <a:endParaRPr lang="zh-CN" altLang="en-US" sz="2000" b="1"/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1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2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3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4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5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sym typeface="+mn-ea"/>
                        </a:rPr>
                        <a:t>…</a:t>
                      </a:r>
                      <a:endParaRPr lang="zh-CN" altLang="en-US" sz="20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0481"/>
          <p:cNvSpPr txBox="1">
            <a:spLocks noChangeArrowheads="1"/>
          </p:cNvSpPr>
          <p:nvPr/>
        </p:nvSpPr>
        <p:spPr bwMode="auto">
          <a:xfrm>
            <a:off x="712021" y="2910535"/>
            <a:ext cx="27662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350:1=350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1=350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20481"/>
          <p:cNvSpPr txBox="1">
            <a:spLocks noChangeArrowheads="1"/>
          </p:cNvSpPr>
          <p:nvPr/>
        </p:nvSpPr>
        <p:spPr bwMode="auto">
          <a:xfrm>
            <a:off x="744272" y="2155381"/>
            <a:ext cx="57124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ea typeface="楷体" panose="02010609060101010101" pitchFamily="49" charset="-122"/>
              </a:rPr>
              <a:t>）比较几组路程与时间的比值的大小，这个比值的意义是什么？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5" name="文本框 20481"/>
          <p:cNvSpPr txBox="1">
            <a:spLocks noChangeArrowheads="1"/>
          </p:cNvSpPr>
          <p:nvPr/>
        </p:nvSpPr>
        <p:spPr bwMode="auto">
          <a:xfrm>
            <a:off x="3923743" y="2910535"/>
            <a:ext cx="27662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700:2=700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2=350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20481"/>
          <p:cNvSpPr txBox="1">
            <a:spLocks noChangeArrowheads="1"/>
          </p:cNvSpPr>
          <p:nvPr/>
        </p:nvSpPr>
        <p:spPr bwMode="auto">
          <a:xfrm>
            <a:off x="692755" y="3351274"/>
            <a:ext cx="31336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1050:3=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1050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=350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20481"/>
          <p:cNvSpPr txBox="1">
            <a:spLocks noChangeArrowheads="1"/>
          </p:cNvSpPr>
          <p:nvPr/>
        </p:nvSpPr>
        <p:spPr bwMode="auto">
          <a:xfrm>
            <a:off x="674504" y="3861383"/>
            <a:ext cx="578222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答：比值都相等，这个比值</a:t>
            </a:r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表示该列车行驶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的速度是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km/h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1861858"/>
            <a:ext cx="1800200" cy="2559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5" grpId="0"/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20481"/>
          <p:cNvSpPr txBox="1">
            <a:spLocks noChangeArrowheads="1"/>
          </p:cNvSpPr>
          <p:nvPr/>
        </p:nvSpPr>
        <p:spPr bwMode="auto">
          <a:xfrm>
            <a:off x="541972" y="2512049"/>
            <a:ext cx="5986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）该列车行驶</a:t>
            </a:r>
            <a:r>
              <a:rPr lang="zh-CN" altLang="en-US" sz="2400" b="1" dirty="0">
                <a:ea typeface="楷体" panose="02010609060101010101" pitchFamily="49" charset="-122"/>
              </a:rPr>
              <a:t>的路程与时间成什么比例？为什么？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11" name="文本框 20481"/>
          <p:cNvSpPr txBox="1">
            <a:spLocks noChangeArrowheads="1"/>
          </p:cNvSpPr>
          <p:nvPr/>
        </p:nvSpPr>
        <p:spPr bwMode="auto">
          <a:xfrm>
            <a:off x="634365" y="3569154"/>
            <a:ext cx="60258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答：成正比例关系，因为行驶的路程和时间的比值一定。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8" name="文本框 20482"/>
          <p:cNvSpPr txBox="1">
            <a:spLocks noChangeArrowheads="1"/>
          </p:cNvSpPr>
          <p:nvPr/>
        </p:nvSpPr>
        <p:spPr bwMode="auto">
          <a:xfrm>
            <a:off x="674504" y="634726"/>
            <a:ext cx="4761592" cy="425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2000" b="1" dirty="0" smtClean="0">
                <a:ea typeface="楷体" panose="02010609060101010101" pitchFamily="49" charset="-122"/>
              </a:rPr>
              <a:t>某列车行驶</a:t>
            </a:r>
            <a:r>
              <a:rPr lang="zh-CN" altLang="en-US" sz="2000" b="1" dirty="0">
                <a:ea typeface="楷体" panose="02010609060101010101" pitchFamily="49" charset="-122"/>
              </a:rPr>
              <a:t>的路程与</a:t>
            </a:r>
            <a:r>
              <a:rPr lang="zh-CN" altLang="en-US" sz="2000" b="1" dirty="0" smtClean="0">
                <a:ea typeface="楷体" panose="02010609060101010101" pitchFamily="49" charset="-122"/>
              </a:rPr>
              <a:t>时间统计表如下图。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27584" y="1203598"/>
          <a:ext cx="6075384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922"/>
                <a:gridCol w="823308"/>
                <a:gridCol w="820769"/>
                <a:gridCol w="716692"/>
                <a:gridCol w="821615"/>
                <a:gridCol w="717539"/>
                <a:gridCol w="717539"/>
              </a:tblGrid>
              <a:tr h="37846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路程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km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/>
                        <a:t>350</a:t>
                      </a:r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/>
                        <a:t>700</a:t>
                      </a:r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/>
                        <a:t>1050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1400</a:t>
                      </a:r>
                      <a:endParaRPr lang="en-US" altLang="zh-CN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/>
                        <a:t>1750</a:t>
                      </a:r>
                      <a:endParaRPr 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>
                          <a:sym typeface="+mn-ea"/>
                        </a:rPr>
                        <a:t>…</a:t>
                      </a:r>
                      <a:endParaRPr lang="zh-CN" altLang="en-US" sz="2000" b="1"/>
                    </a:p>
                  </a:txBody>
                  <a:tcPr/>
                </a:tc>
              </a:tr>
              <a:tr h="335280">
                <a:tc>
                  <a:txBody>
                    <a:bodyPr/>
                    <a:lstStyle/>
                    <a:p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20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h</a:t>
                      </a:r>
                      <a:endParaRPr lang="zh-CN" altLang="en-US" sz="20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1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2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3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4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/>
                        <a:t>5</a:t>
                      </a:r>
                      <a:endParaRPr lang="zh-CN" altLang="en-US" sz="20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b="1" dirty="0">
                          <a:sym typeface="+mn-ea"/>
                        </a:rPr>
                        <a:t>…</a:t>
                      </a:r>
                      <a:endParaRPr lang="zh-CN" altLang="en-US" sz="20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0272" y="1861858"/>
            <a:ext cx="1800200" cy="25590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20481"/>
          <p:cNvSpPr txBox="1">
            <a:spLocks noChangeArrowheads="1"/>
          </p:cNvSpPr>
          <p:nvPr/>
        </p:nvSpPr>
        <p:spPr bwMode="auto">
          <a:xfrm>
            <a:off x="4789014" y="3733763"/>
            <a:ext cx="27003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000" b="1" dirty="0">
                <a:ea typeface="楷体" panose="02010609060101010101" pitchFamily="49" charset="-122"/>
              </a:rPr>
              <a:t>与</a:t>
            </a:r>
            <a:r>
              <a: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ea typeface="楷体" panose="02010609060101010101" pitchFamily="49" charset="-122"/>
              </a:rPr>
              <a:t>成反比例关系。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  <p:sp>
        <p:nvSpPr>
          <p:cNvPr id="19459" name="文本框 20482"/>
          <p:cNvSpPr txBox="1">
            <a:spLocks noChangeArrowheads="1"/>
          </p:cNvSpPr>
          <p:nvPr/>
        </p:nvSpPr>
        <p:spPr bwMode="auto">
          <a:xfrm>
            <a:off x="634365" y="566786"/>
            <a:ext cx="8159756" cy="759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一个长方形的面积是36</a:t>
            </a:r>
            <a:r>
              <a: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，用</a:t>
            </a:r>
            <a:r>
              <a: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表示它的长和宽。</a:t>
            </a:r>
            <a:r>
              <a: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成什么比例关系？如果把它们的关系用图象表示出来，它的图象是一条直线吗？</a:t>
            </a:r>
            <a:endParaRPr lang="zh-CN" altLang="en-US" sz="2000" b="1" baseline="30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文本框 20483"/>
          <p:cNvSpPr txBox="1">
            <a:spLocks noChangeArrowheads="1"/>
          </p:cNvSpPr>
          <p:nvPr/>
        </p:nvSpPr>
        <p:spPr bwMode="auto">
          <a:xfrm>
            <a:off x="3499725" y="4248377"/>
            <a:ext cx="55446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B050"/>
                </a:solidFill>
                <a:ea typeface="楷体" panose="02010609060101010101" pitchFamily="49" charset="-122"/>
              </a:rPr>
              <a:t>当</a:t>
            </a:r>
            <a:r>
              <a:rPr lang="en-US" altLang="zh-CN" sz="2000" b="1" i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solidFill>
                  <a:srgbClr val="00B050"/>
                </a:solidFill>
                <a:ea typeface="楷体" panose="02010609060101010101" pitchFamily="49" charset="-122"/>
              </a:rPr>
              <a:t>增加，</a:t>
            </a:r>
            <a:r>
              <a:rPr lang="en-US" altLang="zh-CN" sz="2000" b="1" i="1" dirty="0">
                <a:solidFill>
                  <a:srgbClr val="00B05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000" b="1" dirty="0">
                <a:solidFill>
                  <a:srgbClr val="00B050"/>
                </a:solidFill>
                <a:ea typeface="楷体" panose="02010609060101010101" pitchFamily="49" charset="-122"/>
              </a:rPr>
              <a:t>反而减少，它的图象不是一条直线。</a:t>
            </a:r>
            <a:endParaRPr lang="zh-CN" altLang="en-US" sz="2000" b="1" dirty="0">
              <a:solidFill>
                <a:srgbClr val="00B050"/>
              </a:solidFill>
              <a:ea typeface="楷体" panose="02010609060101010101" pitchFamily="49" charset="-122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351547" y="1442224"/>
          <a:ext cx="5544613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2122"/>
                <a:gridCol w="662010"/>
                <a:gridCol w="659641"/>
                <a:gridCol w="577186"/>
                <a:gridCol w="659641"/>
                <a:gridCol w="577186"/>
                <a:gridCol w="577186"/>
                <a:gridCol w="659641"/>
              </a:tblGrid>
              <a:tr h="28521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lang="en-US" altLang="zh-CN" sz="1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36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18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12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9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7.2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6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/>
                        <a:t>…</a:t>
                      </a:r>
                      <a:endParaRPr lang="zh-CN" altLang="en-US" sz="1800"/>
                    </a:p>
                  </a:txBody>
                  <a:tcPr/>
                </a:tc>
              </a:tr>
              <a:tr h="3137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1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2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3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4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5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6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/>
                        <a:t>…</a:t>
                      </a:r>
                      <a:endParaRPr lang="zh-CN" altLang="en-US" sz="1800"/>
                    </a:p>
                  </a:txBody>
                  <a:tcPr/>
                </a:tc>
              </a:tr>
              <a:tr h="31377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面积</a:t>
                      </a:r>
                      <a:r>
                        <a:rPr lang="en-US" altLang="zh-CN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altLang="zh-CN" sz="1800" b="1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800" b="1" baseline="30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36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36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36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36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/>
                        <a:t>36</a:t>
                      </a:r>
                      <a:endParaRPr lang="zh-CN" altLang="en-US" sz="1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36</a:t>
                      </a:r>
                      <a:endParaRPr lang="zh-CN" altLang="en-US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841695" y="1865179"/>
          <a:ext cx="2430080" cy="22714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</a:tblGrid>
              <a:tr h="139898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4" name="直接箭头连接符 10"/>
          <p:cNvCxnSpPr>
            <a:cxnSpLocks noChangeShapeType="1"/>
          </p:cNvCxnSpPr>
          <p:nvPr/>
        </p:nvCxnSpPr>
        <p:spPr bwMode="auto">
          <a:xfrm>
            <a:off x="828207" y="4137798"/>
            <a:ext cx="2753916" cy="0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直接箭头连接符 19"/>
          <p:cNvCxnSpPr>
            <a:cxnSpLocks noChangeShapeType="1"/>
          </p:cNvCxnSpPr>
          <p:nvPr/>
        </p:nvCxnSpPr>
        <p:spPr bwMode="auto">
          <a:xfrm flipV="1">
            <a:off x="828784" y="1576850"/>
            <a:ext cx="0" cy="2556272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0" name="Text Box 69"/>
          <p:cNvSpPr txBox="1">
            <a:spLocks noChangeArrowheads="1"/>
          </p:cNvSpPr>
          <p:nvPr/>
        </p:nvSpPr>
        <p:spPr bwMode="auto">
          <a:xfrm>
            <a:off x="1280924" y="4048453"/>
            <a:ext cx="43219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1800" b="1" dirty="0">
              <a:solidFill>
                <a:srgbClr val="E892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椭圆 30"/>
          <p:cNvSpPr>
            <a:spLocks noChangeArrowheads="1"/>
          </p:cNvSpPr>
          <p:nvPr/>
        </p:nvSpPr>
        <p:spPr bwMode="auto">
          <a:xfrm>
            <a:off x="2637362" y="3809199"/>
            <a:ext cx="78581" cy="78581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椭圆 31"/>
          <p:cNvSpPr>
            <a:spLocks noChangeArrowheads="1"/>
          </p:cNvSpPr>
          <p:nvPr/>
        </p:nvSpPr>
        <p:spPr bwMode="auto">
          <a:xfrm>
            <a:off x="2310146" y="3730618"/>
            <a:ext cx="79772" cy="78581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椭圆 32"/>
          <p:cNvSpPr>
            <a:spLocks noChangeArrowheads="1"/>
          </p:cNvSpPr>
          <p:nvPr/>
        </p:nvSpPr>
        <p:spPr bwMode="auto">
          <a:xfrm>
            <a:off x="2024601" y="3633742"/>
            <a:ext cx="78581" cy="78581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椭圆 33"/>
          <p:cNvSpPr>
            <a:spLocks noChangeArrowheads="1"/>
          </p:cNvSpPr>
          <p:nvPr/>
        </p:nvSpPr>
        <p:spPr bwMode="auto">
          <a:xfrm>
            <a:off x="1709584" y="3489726"/>
            <a:ext cx="79772" cy="79772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椭圆 34"/>
          <p:cNvSpPr>
            <a:spLocks noChangeArrowheads="1"/>
          </p:cNvSpPr>
          <p:nvPr/>
        </p:nvSpPr>
        <p:spPr bwMode="auto">
          <a:xfrm>
            <a:off x="1417631" y="3201694"/>
            <a:ext cx="79772" cy="79772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椭圆 35"/>
          <p:cNvSpPr>
            <a:spLocks noChangeArrowheads="1"/>
          </p:cNvSpPr>
          <p:nvPr/>
        </p:nvSpPr>
        <p:spPr bwMode="auto">
          <a:xfrm>
            <a:off x="1062724" y="2362769"/>
            <a:ext cx="79772" cy="79772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841695" y="2409606"/>
            <a:ext cx="309582" cy="0"/>
          </a:xfrm>
          <a:prstGeom prst="line">
            <a:avLst/>
          </a:prstGeom>
          <a:ln w="22225">
            <a:solidFill>
              <a:srgbClr val="ED007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1135122" y="2443138"/>
            <a:ext cx="16155" cy="1566361"/>
          </a:xfrm>
          <a:prstGeom prst="line">
            <a:avLst/>
          </a:prstGeom>
          <a:ln w="22225">
            <a:solidFill>
              <a:srgbClr val="ED007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373860" y="1442224"/>
            <a:ext cx="4000624" cy="3117334"/>
            <a:chOff x="556011" y="1750076"/>
            <a:chExt cx="4000624" cy="3117334"/>
          </a:xfrm>
        </p:grpSpPr>
        <p:sp>
          <p:nvSpPr>
            <p:cNvPr id="16" name="Text Box 69"/>
            <p:cNvSpPr txBox="1">
              <a:spLocks noChangeArrowheads="1"/>
            </p:cNvSpPr>
            <p:nvPr/>
          </p:nvSpPr>
          <p:spPr bwMode="auto">
            <a:xfrm>
              <a:off x="985401" y="1750076"/>
              <a:ext cx="13763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长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en-US" altLang="zh-CN" sz="1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endParaRPr lang="zh-CN" altLang="en-US" sz="1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7" name="Text Box 69"/>
            <p:cNvSpPr txBox="1">
              <a:spLocks noChangeArrowheads="1"/>
            </p:cNvSpPr>
            <p:nvPr/>
          </p:nvSpPr>
          <p:spPr bwMode="auto">
            <a:xfrm>
              <a:off x="3180272" y="4498078"/>
              <a:ext cx="13763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宽</a:t>
              </a:r>
              <a:r>
                <a:rPr lang="en-US" altLang="zh-CN" sz="18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/m</a:t>
              </a: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69"/>
            <p:cNvSpPr txBox="1">
              <a:spLocks noChangeArrowheads="1"/>
            </p:cNvSpPr>
            <p:nvPr/>
          </p:nvSpPr>
          <p:spPr bwMode="auto">
            <a:xfrm>
              <a:off x="737110" y="4305197"/>
              <a:ext cx="431006" cy="4154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endPara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Text Box 69"/>
            <p:cNvSpPr txBox="1">
              <a:spLocks noChangeArrowheads="1"/>
            </p:cNvSpPr>
            <p:nvPr/>
          </p:nvSpPr>
          <p:spPr bwMode="auto">
            <a:xfrm>
              <a:off x="1156842" y="4372558"/>
              <a:ext cx="432197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 dirty="0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" name="Text Box 69"/>
            <p:cNvSpPr txBox="1">
              <a:spLocks noChangeArrowheads="1"/>
            </p:cNvSpPr>
            <p:nvPr/>
          </p:nvSpPr>
          <p:spPr bwMode="auto">
            <a:xfrm>
              <a:off x="2668303" y="4342106"/>
              <a:ext cx="432197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 dirty="0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69"/>
            <p:cNvSpPr txBox="1">
              <a:spLocks noChangeArrowheads="1"/>
            </p:cNvSpPr>
            <p:nvPr/>
          </p:nvSpPr>
          <p:spPr bwMode="auto">
            <a:xfrm>
              <a:off x="2387316" y="4352822"/>
              <a:ext cx="432197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 dirty="0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Text Box 69"/>
            <p:cNvSpPr txBox="1">
              <a:spLocks noChangeArrowheads="1"/>
            </p:cNvSpPr>
            <p:nvPr/>
          </p:nvSpPr>
          <p:spPr bwMode="auto">
            <a:xfrm>
              <a:off x="2075541" y="4342106"/>
              <a:ext cx="432197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 dirty="0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Text Box 69"/>
            <p:cNvSpPr txBox="1">
              <a:spLocks noChangeArrowheads="1"/>
            </p:cNvSpPr>
            <p:nvPr/>
          </p:nvSpPr>
          <p:spPr bwMode="auto">
            <a:xfrm>
              <a:off x="1758388" y="4364350"/>
              <a:ext cx="432197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 dirty="0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69"/>
            <p:cNvSpPr txBox="1">
              <a:spLocks noChangeArrowheads="1"/>
            </p:cNvSpPr>
            <p:nvPr/>
          </p:nvSpPr>
          <p:spPr bwMode="auto">
            <a:xfrm>
              <a:off x="658335" y="3932385"/>
              <a:ext cx="432197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69"/>
            <p:cNvSpPr txBox="1">
              <a:spLocks noChangeArrowheads="1"/>
            </p:cNvSpPr>
            <p:nvPr/>
          </p:nvSpPr>
          <p:spPr bwMode="auto">
            <a:xfrm>
              <a:off x="556011" y="3638430"/>
              <a:ext cx="598884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12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69"/>
            <p:cNvSpPr txBox="1">
              <a:spLocks noChangeArrowheads="1"/>
            </p:cNvSpPr>
            <p:nvPr/>
          </p:nvSpPr>
          <p:spPr bwMode="auto">
            <a:xfrm>
              <a:off x="561368" y="3363329"/>
              <a:ext cx="598885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8" name="Text Box 69"/>
            <p:cNvSpPr txBox="1">
              <a:spLocks noChangeArrowheads="1"/>
            </p:cNvSpPr>
            <p:nvPr/>
          </p:nvSpPr>
          <p:spPr bwMode="auto">
            <a:xfrm>
              <a:off x="561368" y="3065030"/>
              <a:ext cx="598885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24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Text Box 69"/>
            <p:cNvSpPr txBox="1">
              <a:spLocks noChangeArrowheads="1"/>
            </p:cNvSpPr>
            <p:nvPr/>
          </p:nvSpPr>
          <p:spPr bwMode="auto">
            <a:xfrm>
              <a:off x="574278" y="2750990"/>
              <a:ext cx="598885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30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 Box 69"/>
            <p:cNvSpPr txBox="1">
              <a:spLocks noChangeArrowheads="1"/>
            </p:cNvSpPr>
            <p:nvPr/>
          </p:nvSpPr>
          <p:spPr bwMode="auto">
            <a:xfrm>
              <a:off x="574277" y="2485414"/>
              <a:ext cx="598885" cy="36933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1800" b="1">
                  <a:solidFill>
                    <a:srgbClr val="E892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36</a:t>
              </a:r>
              <a:endParaRPr lang="zh-CN" altLang="en-US" sz="1800" b="1" dirty="0">
                <a:solidFill>
                  <a:srgbClr val="E892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60" name="曲线连接符 59"/>
          <p:cNvCxnSpPr/>
          <p:nvPr/>
        </p:nvCxnSpPr>
        <p:spPr>
          <a:xfrm rot="16200000" flipH="1">
            <a:off x="1202443" y="2329814"/>
            <a:ext cx="1382990" cy="1583377"/>
          </a:xfrm>
          <a:prstGeom prst="curvedConnector2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4769047" y="3235539"/>
            <a:ext cx="2929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xy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=36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0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一定）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29806" y="3034128"/>
            <a:ext cx="3213007" cy="0"/>
          </a:xfrm>
          <a:prstGeom prst="line">
            <a:avLst/>
          </a:prstGeom>
          <a:ln w="22225" cmpd="dbl">
            <a:solidFill>
              <a:srgbClr val="ED0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4485598" y="3623524"/>
            <a:ext cx="3213007" cy="0"/>
          </a:xfrm>
          <a:prstGeom prst="line">
            <a:avLst/>
          </a:prstGeom>
          <a:ln w="22225" cmpd="dbl">
            <a:solidFill>
              <a:srgbClr val="ED0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0481"/>
          <p:cNvSpPr txBox="1">
            <a:spLocks noChangeArrowheads="1"/>
          </p:cNvSpPr>
          <p:nvPr/>
        </p:nvSpPr>
        <p:spPr bwMode="auto">
          <a:xfrm>
            <a:off x="4201118" y="2680434"/>
            <a:ext cx="3781425" cy="398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ea typeface="楷体" panose="02010609060101010101" pitchFamily="49" charset="-122"/>
              </a:rPr>
              <a:t>长方形的长×宽</a:t>
            </a:r>
            <a:r>
              <a:rPr lang="en-US" altLang="zh-CN" sz="2000" b="1" dirty="0"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ea typeface="楷体" panose="02010609060101010101" pitchFamily="49" charset="-122"/>
              </a:rPr>
              <a:t>长方形的面积</a:t>
            </a:r>
            <a:endParaRPr lang="zh-CN" altLang="en-US" sz="20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"/>
                            </p:stCondLst>
                            <p:childTnLst>
                              <p:par>
                                <p:cTn id="9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  <p:bldP spid="2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0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722892" y="2144406"/>
            <a:ext cx="111280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两种量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7" name="AutoShape 3"/>
          <p:cNvSpPr/>
          <p:nvPr/>
        </p:nvSpPr>
        <p:spPr bwMode="auto">
          <a:xfrm>
            <a:off x="1835697" y="1654258"/>
            <a:ext cx="404540" cy="1561210"/>
          </a:xfrm>
          <a:prstGeom prst="leftBrace">
            <a:avLst>
              <a:gd name="adj1" fmla="val 26209"/>
              <a:gd name="adj2" fmla="val 50000"/>
            </a:avLst>
          </a:prstGeom>
          <a:noFill/>
          <a:ln w="19050">
            <a:solidFill>
              <a:srgbClr val="ED007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123728" y="1366778"/>
            <a:ext cx="142218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不相关联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2123728" y="2919479"/>
            <a:ext cx="111280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0" name="AutoShape 6"/>
          <p:cNvSpPr/>
          <p:nvPr/>
        </p:nvSpPr>
        <p:spPr bwMode="auto">
          <a:xfrm>
            <a:off x="3275856" y="2254762"/>
            <a:ext cx="270056" cy="1889253"/>
          </a:xfrm>
          <a:prstGeom prst="leftBrace">
            <a:avLst>
              <a:gd name="adj1" fmla="val 35568"/>
              <a:gd name="adj2" fmla="val 45547"/>
            </a:avLst>
          </a:prstGeom>
          <a:noFill/>
          <a:ln w="19050">
            <a:solidFill>
              <a:srgbClr val="ED007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1" name="Text Box 7"/>
          <p:cNvSpPr txBox="1">
            <a:spLocks noChangeArrowheads="1"/>
          </p:cNvSpPr>
          <p:nvPr/>
        </p:nvSpPr>
        <p:spPr bwMode="auto">
          <a:xfrm>
            <a:off x="3509856" y="2021937"/>
            <a:ext cx="142218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加的关系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3491880" y="2620406"/>
            <a:ext cx="142218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减的关系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491880" y="3162141"/>
            <a:ext cx="142218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乘的关系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3491880" y="3713425"/>
            <a:ext cx="1422184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除的关系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8" name="Text Box 14"/>
          <p:cNvSpPr txBox="1">
            <a:spLocks noChangeArrowheads="1"/>
          </p:cNvSpPr>
          <p:nvPr/>
        </p:nvSpPr>
        <p:spPr bwMode="auto">
          <a:xfrm>
            <a:off x="4791746" y="3162141"/>
            <a:ext cx="111280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积一定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519" name="Text Box 15"/>
          <p:cNvSpPr txBox="1">
            <a:spLocks noChangeArrowheads="1"/>
          </p:cNvSpPr>
          <p:nvPr/>
        </p:nvSpPr>
        <p:spPr bwMode="auto">
          <a:xfrm>
            <a:off x="4828084" y="3715049"/>
            <a:ext cx="1112805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商一定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7824" y="608370"/>
            <a:ext cx="2520280" cy="523220"/>
            <a:chOff x="3111907" y="419317"/>
            <a:chExt cx="2520280" cy="523220"/>
          </a:xfrm>
        </p:grpSpPr>
        <p:sp>
          <p:nvSpPr>
            <p:cNvPr id="22" name="Freeform 9"/>
            <p:cNvSpPr/>
            <p:nvPr/>
          </p:nvSpPr>
          <p:spPr bwMode="auto">
            <a:xfrm>
              <a:off x="3174409" y="441181"/>
              <a:ext cx="2241753" cy="461665"/>
            </a:xfrm>
            <a:custGeom>
              <a:avLst/>
              <a:gdLst>
                <a:gd name="T0" fmla="*/ 2147483647 w 399"/>
                <a:gd name="T1" fmla="*/ 0 h 207"/>
                <a:gd name="T2" fmla="*/ 2147483647 w 399"/>
                <a:gd name="T3" fmla="*/ 0 h 207"/>
                <a:gd name="T4" fmla="*/ 2147483647 w 399"/>
                <a:gd name="T5" fmla="*/ 0 h 207"/>
                <a:gd name="T6" fmla="*/ 0 w 399"/>
                <a:gd name="T7" fmla="*/ 0 h 207"/>
                <a:gd name="T8" fmla="*/ 0 w 399"/>
                <a:gd name="T9" fmla="*/ 2147483647 h 207"/>
                <a:gd name="T10" fmla="*/ 0 w 399"/>
                <a:gd name="T11" fmla="*/ 2147483647 h 207"/>
                <a:gd name="T12" fmla="*/ 0 w 399"/>
                <a:gd name="T13" fmla="*/ 2147483647 h 207"/>
                <a:gd name="T14" fmla="*/ 0 w 399"/>
                <a:gd name="T15" fmla="*/ 2147483647 h 207"/>
                <a:gd name="T16" fmla="*/ 2147483647 w 399"/>
                <a:gd name="T17" fmla="*/ 2147483647 h 207"/>
                <a:gd name="T18" fmla="*/ 2147483647 w 399"/>
                <a:gd name="T19" fmla="*/ 2147483647 h 207"/>
                <a:gd name="T20" fmla="*/ 2147483647 w 399"/>
                <a:gd name="T21" fmla="*/ 2147483647 h 207"/>
                <a:gd name="T22" fmla="*/ 2147483647 w 399"/>
                <a:gd name="T23" fmla="*/ 2147483647 h 207"/>
                <a:gd name="T24" fmla="*/ 2147483647 w 399"/>
                <a:gd name="T25" fmla="*/ 2147483647 h 207"/>
                <a:gd name="T26" fmla="*/ 2147483647 w 399"/>
                <a:gd name="T27" fmla="*/ 2147483647 h 207"/>
                <a:gd name="T28" fmla="*/ 2147483647 w 399"/>
                <a:gd name="T29" fmla="*/ 2147483647 h 207"/>
                <a:gd name="T30" fmla="*/ 2147483647 w 399"/>
                <a:gd name="T31" fmla="*/ 2147483647 h 207"/>
                <a:gd name="T32" fmla="*/ 2147483647 w 399"/>
                <a:gd name="T33" fmla="*/ 2147483647 h 207"/>
                <a:gd name="T34" fmla="*/ 2147483647 w 399"/>
                <a:gd name="T35" fmla="*/ 2147483647 h 207"/>
                <a:gd name="T36" fmla="*/ 2147483647 w 399"/>
                <a:gd name="T37" fmla="*/ 2147483647 h 207"/>
                <a:gd name="T38" fmla="*/ 2147483647 w 399"/>
                <a:gd name="T39" fmla="*/ 2147483647 h 207"/>
                <a:gd name="T40" fmla="*/ 2147483647 w 399"/>
                <a:gd name="T41" fmla="*/ 2147483647 h 207"/>
                <a:gd name="T42" fmla="*/ 2147483647 w 399"/>
                <a:gd name="T43" fmla="*/ 2147483647 h 207"/>
                <a:gd name="T44" fmla="*/ 2147483647 w 399"/>
                <a:gd name="T45" fmla="*/ 2147483647 h 207"/>
                <a:gd name="T46" fmla="*/ 2147483647 w 399"/>
                <a:gd name="T47" fmla="*/ 2147483647 h 207"/>
                <a:gd name="T48" fmla="*/ 2147483647 w 399"/>
                <a:gd name="T49" fmla="*/ 2147483647 h 207"/>
                <a:gd name="T50" fmla="*/ 2147483647 w 399"/>
                <a:gd name="T51" fmla="*/ 2147483647 h 207"/>
                <a:gd name="T52" fmla="*/ 2147483647 w 399"/>
                <a:gd name="T53" fmla="*/ 2147483647 h 207"/>
                <a:gd name="T54" fmla="*/ 2147483647 w 399"/>
                <a:gd name="T55" fmla="*/ 2147483647 h 207"/>
                <a:gd name="T56" fmla="*/ 2147483647 w 399"/>
                <a:gd name="T57" fmla="*/ 0 h 207"/>
                <a:gd name="T58" fmla="*/ 2147483647 w 399"/>
                <a:gd name="T59" fmla="*/ 0 h 2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9"/>
                <a:gd name="T91" fmla="*/ 0 h 207"/>
                <a:gd name="T92" fmla="*/ 399 w 399"/>
                <a:gd name="T93" fmla="*/ 207 h 2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9" h="207">
                  <a:moveTo>
                    <a:pt x="348" y="0"/>
                  </a:moveTo>
                  <a:lnTo>
                    <a:pt x="189" y="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56" y="207"/>
                  </a:lnTo>
                  <a:lnTo>
                    <a:pt x="189" y="207"/>
                  </a:lnTo>
                  <a:lnTo>
                    <a:pt x="348" y="207"/>
                  </a:lnTo>
                  <a:lnTo>
                    <a:pt x="360" y="197"/>
                  </a:lnTo>
                  <a:lnTo>
                    <a:pt x="370" y="186"/>
                  </a:lnTo>
                  <a:lnTo>
                    <a:pt x="378" y="174"/>
                  </a:lnTo>
                  <a:lnTo>
                    <a:pt x="385" y="162"/>
                  </a:lnTo>
                  <a:lnTo>
                    <a:pt x="392" y="148"/>
                  </a:lnTo>
                  <a:lnTo>
                    <a:pt x="395" y="134"/>
                  </a:lnTo>
                  <a:lnTo>
                    <a:pt x="398" y="119"/>
                  </a:lnTo>
                  <a:lnTo>
                    <a:pt x="399" y="103"/>
                  </a:lnTo>
                  <a:lnTo>
                    <a:pt x="398" y="87"/>
                  </a:lnTo>
                  <a:lnTo>
                    <a:pt x="395" y="73"/>
                  </a:lnTo>
                  <a:lnTo>
                    <a:pt x="392" y="58"/>
                  </a:lnTo>
                  <a:lnTo>
                    <a:pt x="385" y="45"/>
                  </a:lnTo>
                  <a:lnTo>
                    <a:pt x="378" y="33"/>
                  </a:lnTo>
                  <a:lnTo>
                    <a:pt x="370" y="20"/>
                  </a:lnTo>
                  <a:lnTo>
                    <a:pt x="360" y="9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rgbClr val="808B78"/>
              </a:solidFill>
              <a:round/>
            </a:ln>
          </p:spPr>
          <p:txBody>
            <a:bodyPr/>
            <a:lstStyle/>
            <a:p>
              <a:endParaRPr lang="zh-CN" altLang="en-US" sz="2000">
                <a:latin typeface="Calibri" panose="020F0502020204030204" pitchFamily="34" charset="0"/>
              </a:endParaRPr>
            </a:p>
          </p:txBody>
        </p:sp>
        <p:sp>
          <p:nvSpPr>
            <p:cNvPr id="23" name="Text Box 3"/>
            <p:cNvSpPr txBox="1">
              <a:spLocks noChangeArrowheads="1"/>
            </p:cNvSpPr>
            <p:nvPr/>
          </p:nvSpPr>
          <p:spPr bwMode="auto">
            <a:xfrm>
              <a:off x="3111907" y="419317"/>
              <a:ext cx="252028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两种量的关系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72017" y="2024376"/>
            <a:ext cx="2690813" cy="535531"/>
            <a:chOff x="5207538" y="2153372"/>
            <a:chExt cx="2690813" cy="535531"/>
          </a:xfrm>
        </p:grpSpPr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5207538" y="2153372"/>
              <a:ext cx="269081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→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不成比例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AutoShape 6"/>
            <p:cNvSpPr>
              <a:spLocks noChangeArrowheads="1"/>
            </p:cNvSpPr>
            <p:nvPr/>
          </p:nvSpPr>
          <p:spPr bwMode="auto">
            <a:xfrm>
              <a:off x="5232133" y="2153372"/>
              <a:ext cx="1619604" cy="460773"/>
            </a:xfrm>
            <a:prstGeom prst="roundRect">
              <a:avLst>
                <a:gd name="adj" fmla="val 13745"/>
              </a:avLst>
            </a:prstGeom>
            <a:noFill/>
            <a:ln w="25400">
              <a:solidFill>
                <a:srgbClr val="0061B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906363" y="3167090"/>
            <a:ext cx="2698085" cy="569117"/>
            <a:chOff x="6072221" y="3170514"/>
            <a:chExt cx="2698085" cy="569117"/>
          </a:xfrm>
        </p:grpSpPr>
        <p:sp>
          <p:nvSpPr>
            <p:cNvPr id="21520" name="Text Box 16"/>
            <p:cNvSpPr txBox="1">
              <a:spLocks noChangeArrowheads="1"/>
            </p:cNvSpPr>
            <p:nvPr/>
          </p:nvSpPr>
          <p:spPr bwMode="auto">
            <a:xfrm>
              <a:off x="6079493" y="3204100"/>
              <a:ext cx="269081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→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成反比例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6072221" y="3170514"/>
              <a:ext cx="2060083" cy="513085"/>
              <a:chOff x="-7054" y="1703724"/>
              <a:chExt cx="10127697" cy="513502"/>
            </a:xfrm>
          </p:grpSpPr>
          <p:sp>
            <p:nvSpPr>
              <p:cNvPr id="26" name="Rectangle 12"/>
              <p:cNvSpPr>
                <a:spLocks noChangeArrowheads="1"/>
              </p:cNvSpPr>
              <p:nvPr/>
            </p:nvSpPr>
            <p:spPr bwMode="auto">
              <a:xfrm>
                <a:off x="500123" y="1710850"/>
                <a:ext cx="9620520" cy="3717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 　　　　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　      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　　　　　　　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7" name="KSO_Shape"/>
              <p:cNvSpPr/>
              <p:nvPr/>
            </p:nvSpPr>
            <p:spPr>
              <a:xfrm>
                <a:off x="-7054" y="1703724"/>
                <a:ext cx="7973075" cy="513502"/>
              </a:xfrm>
              <a:prstGeom prst="snipRoundRect">
                <a:avLst>
                  <a:gd name="adj1" fmla="val 24199"/>
                  <a:gd name="adj2" fmla="val 31731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09379" y="1423872"/>
            <a:ext cx="2690813" cy="536677"/>
            <a:chOff x="3816888" y="1476716"/>
            <a:chExt cx="2690813" cy="536677"/>
          </a:xfrm>
        </p:grpSpPr>
        <p:sp>
          <p:nvSpPr>
            <p:cNvPr id="21515" name="Text Box 11"/>
            <p:cNvSpPr txBox="1">
              <a:spLocks noChangeArrowheads="1"/>
            </p:cNvSpPr>
            <p:nvPr/>
          </p:nvSpPr>
          <p:spPr bwMode="auto">
            <a:xfrm>
              <a:off x="3816888" y="1477862"/>
              <a:ext cx="269081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→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不成比例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AutoShape 6"/>
            <p:cNvSpPr>
              <a:spLocks noChangeArrowheads="1"/>
            </p:cNvSpPr>
            <p:nvPr/>
          </p:nvSpPr>
          <p:spPr bwMode="auto">
            <a:xfrm>
              <a:off x="3879985" y="1476716"/>
              <a:ext cx="1619604" cy="460773"/>
            </a:xfrm>
            <a:prstGeom prst="roundRect">
              <a:avLst>
                <a:gd name="adj" fmla="val 13745"/>
              </a:avLst>
            </a:prstGeom>
            <a:noFill/>
            <a:ln w="25400">
              <a:solidFill>
                <a:srgbClr val="0061B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873898" y="2620406"/>
            <a:ext cx="2690813" cy="535531"/>
            <a:chOff x="5207538" y="2673250"/>
            <a:chExt cx="2690813" cy="535531"/>
          </a:xfrm>
        </p:grpSpPr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5207538" y="2673250"/>
              <a:ext cx="269081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→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不成比例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AutoShape 6"/>
            <p:cNvSpPr>
              <a:spLocks noChangeArrowheads="1"/>
            </p:cNvSpPr>
            <p:nvPr/>
          </p:nvSpPr>
          <p:spPr bwMode="auto">
            <a:xfrm>
              <a:off x="5230252" y="2681262"/>
              <a:ext cx="1619604" cy="460773"/>
            </a:xfrm>
            <a:prstGeom prst="roundRect">
              <a:avLst>
                <a:gd name="adj" fmla="val 13745"/>
              </a:avLst>
            </a:prstGeom>
            <a:noFill/>
            <a:ln w="25400">
              <a:solidFill>
                <a:srgbClr val="0061B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910864" y="3765477"/>
            <a:ext cx="2693584" cy="562660"/>
            <a:chOff x="6096000" y="3763669"/>
            <a:chExt cx="2693584" cy="562660"/>
          </a:xfrm>
        </p:grpSpPr>
        <p:sp>
          <p:nvSpPr>
            <p:cNvPr id="21521" name="Text Box 17"/>
            <p:cNvSpPr txBox="1">
              <a:spLocks noChangeArrowheads="1"/>
            </p:cNvSpPr>
            <p:nvPr/>
          </p:nvSpPr>
          <p:spPr bwMode="auto">
            <a:xfrm>
              <a:off x="6098771" y="3790798"/>
              <a:ext cx="2690813" cy="5355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→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成正比例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096000" y="3763669"/>
              <a:ext cx="2060083" cy="513085"/>
              <a:chOff x="-7054" y="1703724"/>
              <a:chExt cx="10127697" cy="513502"/>
            </a:xfrm>
          </p:grpSpPr>
          <p:sp>
            <p:nvSpPr>
              <p:cNvPr id="31" name="Rectangle 12"/>
              <p:cNvSpPr>
                <a:spLocks noChangeArrowheads="1"/>
              </p:cNvSpPr>
              <p:nvPr/>
            </p:nvSpPr>
            <p:spPr bwMode="auto">
              <a:xfrm>
                <a:off x="500123" y="1710850"/>
                <a:ext cx="9620520" cy="37172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pPr>
                  <a:lnSpc>
                    <a:spcPct val="120000"/>
                  </a:lnSpc>
                  <a:tabLst>
                    <a:tab pos="1511300" algn="l"/>
                    <a:tab pos="2736850" algn="l"/>
                    <a:tab pos="4000500" algn="l"/>
                  </a:tabLst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 　　　　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　       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　　　　　　　　　　　　　　　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2" name="KSO_Shape"/>
              <p:cNvSpPr/>
              <p:nvPr/>
            </p:nvSpPr>
            <p:spPr>
              <a:xfrm>
                <a:off x="-7054" y="1703724"/>
                <a:ext cx="7973075" cy="513502"/>
              </a:xfrm>
              <a:prstGeom prst="snipRoundRect">
                <a:avLst>
                  <a:gd name="adj1" fmla="val 24199"/>
                  <a:gd name="adj2" fmla="val 31731"/>
                </a:avLst>
              </a:prstGeom>
              <a:noFill/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animBg="1"/>
      <p:bldP spid="21508" grpId="0"/>
      <p:bldP spid="21509" grpId="0"/>
      <p:bldP spid="21510" grpId="0" animBg="1"/>
      <p:bldP spid="21511" grpId="0"/>
      <p:bldP spid="21512" grpId="0"/>
      <p:bldP spid="21513" grpId="0"/>
      <p:bldP spid="21514" grpId="0"/>
      <p:bldP spid="21518" grpId="0"/>
      <p:bldP spid="215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3740" y="1186815"/>
            <a:ext cx="7500620" cy="356743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13740" y="61024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1358146"/>
            <a:ext cx="6408712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正比例关系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两个相关联的量的变化方向是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的，但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定值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2844463"/>
            <a:ext cx="6553338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反比例关系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两个相关联的量的变化方向是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的，但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乘积不会变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"/>
          <p:cNvSpPr txBox="1">
            <a:spLocks noChangeArrowheads="1"/>
          </p:cNvSpPr>
          <p:nvPr/>
        </p:nvSpPr>
        <p:spPr bwMode="auto">
          <a:xfrm>
            <a:off x="2385060" y="4116705"/>
            <a:ext cx="3759835" cy="423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那么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与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比例关系。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478280" y="3656330"/>
            <a:ext cx="190690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如果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xy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z</a:t>
            </a:r>
            <a:endParaRPr lang="zh-CN" altLang="en-US" sz="24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4625129" y="3656221"/>
            <a:ext cx="25193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即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xy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的乘积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一定，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2613047" y="3671560"/>
            <a:ext cx="18113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（一定）</a:t>
            </a:r>
            <a:endParaRPr lang="zh-CN" altLang="en-US" sz="2400" b="1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4018585" y="4078907"/>
            <a:ext cx="49404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1" name="文本框 40"/>
          <p:cNvSpPr txBox="1">
            <a:spLocks noChangeArrowheads="1"/>
          </p:cNvSpPr>
          <p:nvPr/>
        </p:nvSpPr>
        <p:spPr bwMode="auto">
          <a:xfrm>
            <a:off x="4316352" y="2268373"/>
            <a:ext cx="2611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则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z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与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y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成正比例。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90124" y="2166205"/>
            <a:ext cx="2422208" cy="683842"/>
            <a:chOff x="4238024" y="2619313"/>
            <a:chExt cx="2422208" cy="683842"/>
          </a:xfrm>
        </p:grpSpPr>
        <p:sp>
          <p:nvSpPr>
            <p:cNvPr id="40" name="文本框 39"/>
            <p:cNvSpPr txBox="1">
              <a:spLocks noChangeArrowheads="1"/>
            </p:cNvSpPr>
            <p:nvPr/>
          </p:nvSpPr>
          <p:spPr bwMode="auto">
            <a:xfrm>
              <a:off x="4848894" y="2715766"/>
              <a:ext cx="18113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（一定），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4238024" y="2619313"/>
              <a:ext cx="1034257" cy="683842"/>
              <a:chOff x="4931797" y="3755089"/>
              <a:chExt cx="1034257" cy="683842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50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4931797" y="3755089"/>
                    <a:ext cx="1034257" cy="68384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buFontTx/>
                      <a:buNone/>
                    </a:pPr>
                    <a:r>
                      <a:rPr lang="en-US" altLang="zh-CN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z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1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y</m:t>
                            </m:r>
                          </m:den>
                        </m:f>
                      </m:oMath>
                    </a14:m>
                    <a:r>
                      <a: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＝  </a:t>
                    </a:r>
                    <a:endPara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>
              <p:sp>
                <p:nvSpPr>
                  <p:cNvPr id="50" name="Rectangle 1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4931797" y="3755089"/>
                    <a:ext cx="1034257" cy="683842"/>
                  </a:xfrm>
                  <a:prstGeom prst="rect">
                    <a:avLst/>
                  </a:prstGeom>
                  <a:blipFill rotWithShape="1">
                    <a:blip r:embed="rId2"/>
                  </a:blipFill>
                  <a:ln w="9525">
                    <a:noFill/>
                    <a:miter lim="800000"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52" name="Text Box 41"/>
              <p:cNvSpPr txBox="1">
                <a:spLocks noChangeArrowheads="1"/>
              </p:cNvSpPr>
              <p:nvPr/>
            </p:nvSpPr>
            <p:spPr bwMode="auto">
              <a:xfrm>
                <a:off x="5553807" y="3820067"/>
                <a:ext cx="360038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endPara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1" grpId="0"/>
      <p:bldP spid="32" grpId="0"/>
      <p:bldP spid="33" grpId="0"/>
      <p:bldP spid="34" grpId="0"/>
      <p:bldP spid="38" grpId="0"/>
      <p:bldP spid="4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346092" y="751880"/>
            <a:ext cx="4248473" cy="523220"/>
            <a:chOff x="3037141" y="415126"/>
            <a:chExt cx="4248473" cy="523220"/>
          </a:xfrm>
        </p:grpSpPr>
        <p:sp>
          <p:nvSpPr>
            <p:cNvPr id="10" name="Freeform 9"/>
            <p:cNvSpPr/>
            <p:nvPr/>
          </p:nvSpPr>
          <p:spPr bwMode="auto">
            <a:xfrm>
              <a:off x="3037141" y="422985"/>
              <a:ext cx="2694381" cy="500043"/>
            </a:xfrm>
            <a:custGeom>
              <a:avLst/>
              <a:gdLst>
                <a:gd name="T0" fmla="*/ 2147483647 w 399"/>
                <a:gd name="T1" fmla="*/ 0 h 207"/>
                <a:gd name="T2" fmla="*/ 2147483647 w 399"/>
                <a:gd name="T3" fmla="*/ 0 h 207"/>
                <a:gd name="T4" fmla="*/ 2147483647 w 399"/>
                <a:gd name="T5" fmla="*/ 0 h 207"/>
                <a:gd name="T6" fmla="*/ 0 w 399"/>
                <a:gd name="T7" fmla="*/ 0 h 207"/>
                <a:gd name="T8" fmla="*/ 0 w 399"/>
                <a:gd name="T9" fmla="*/ 2147483647 h 207"/>
                <a:gd name="T10" fmla="*/ 0 w 399"/>
                <a:gd name="T11" fmla="*/ 2147483647 h 207"/>
                <a:gd name="T12" fmla="*/ 0 w 399"/>
                <a:gd name="T13" fmla="*/ 2147483647 h 207"/>
                <a:gd name="T14" fmla="*/ 0 w 399"/>
                <a:gd name="T15" fmla="*/ 2147483647 h 207"/>
                <a:gd name="T16" fmla="*/ 2147483647 w 399"/>
                <a:gd name="T17" fmla="*/ 2147483647 h 207"/>
                <a:gd name="T18" fmla="*/ 2147483647 w 399"/>
                <a:gd name="T19" fmla="*/ 2147483647 h 207"/>
                <a:gd name="T20" fmla="*/ 2147483647 w 399"/>
                <a:gd name="T21" fmla="*/ 2147483647 h 207"/>
                <a:gd name="T22" fmla="*/ 2147483647 w 399"/>
                <a:gd name="T23" fmla="*/ 2147483647 h 207"/>
                <a:gd name="T24" fmla="*/ 2147483647 w 399"/>
                <a:gd name="T25" fmla="*/ 2147483647 h 207"/>
                <a:gd name="T26" fmla="*/ 2147483647 w 399"/>
                <a:gd name="T27" fmla="*/ 2147483647 h 207"/>
                <a:gd name="T28" fmla="*/ 2147483647 w 399"/>
                <a:gd name="T29" fmla="*/ 2147483647 h 207"/>
                <a:gd name="T30" fmla="*/ 2147483647 w 399"/>
                <a:gd name="T31" fmla="*/ 2147483647 h 207"/>
                <a:gd name="T32" fmla="*/ 2147483647 w 399"/>
                <a:gd name="T33" fmla="*/ 2147483647 h 207"/>
                <a:gd name="T34" fmla="*/ 2147483647 w 399"/>
                <a:gd name="T35" fmla="*/ 2147483647 h 207"/>
                <a:gd name="T36" fmla="*/ 2147483647 w 399"/>
                <a:gd name="T37" fmla="*/ 2147483647 h 207"/>
                <a:gd name="T38" fmla="*/ 2147483647 w 399"/>
                <a:gd name="T39" fmla="*/ 2147483647 h 207"/>
                <a:gd name="T40" fmla="*/ 2147483647 w 399"/>
                <a:gd name="T41" fmla="*/ 2147483647 h 207"/>
                <a:gd name="T42" fmla="*/ 2147483647 w 399"/>
                <a:gd name="T43" fmla="*/ 2147483647 h 207"/>
                <a:gd name="T44" fmla="*/ 2147483647 w 399"/>
                <a:gd name="T45" fmla="*/ 2147483647 h 207"/>
                <a:gd name="T46" fmla="*/ 2147483647 w 399"/>
                <a:gd name="T47" fmla="*/ 2147483647 h 207"/>
                <a:gd name="T48" fmla="*/ 2147483647 w 399"/>
                <a:gd name="T49" fmla="*/ 2147483647 h 207"/>
                <a:gd name="T50" fmla="*/ 2147483647 w 399"/>
                <a:gd name="T51" fmla="*/ 2147483647 h 207"/>
                <a:gd name="T52" fmla="*/ 2147483647 w 399"/>
                <a:gd name="T53" fmla="*/ 2147483647 h 207"/>
                <a:gd name="T54" fmla="*/ 2147483647 w 399"/>
                <a:gd name="T55" fmla="*/ 2147483647 h 207"/>
                <a:gd name="T56" fmla="*/ 2147483647 w 399"/>
                <a:gd name="T57" fmla="*/ 0 h 207"/>
                <a:gd name="T58" fmla="*/ 2147483647 w 399"/>
                <a:gd name="T59" fmla="*/ 0 h 2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9"/>
                <a:gd name="T91" fmla="*/ 0 h 207"/>
                <a:gd name="T92" fmla="*/ 399 w 399"/>
                <a:gd name="T93" fmla="*/ 207 h 2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9" h="207">
                  <a:moveTo>
                    <a:pt x="348" y="0"/>
                  </a:moveTo>
                  <a:lnTo>
                    <a:pt x="189" y="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56" y="207"/>
                  </a:lnTo>
                  <a:lnTo>
                    <a:pt x="189" y="207"/>
                  </a:lnTo>
                  <a:lnTo>
                    <a:pt x="348" y="207"/>
                  </a:lnTo>
                  <a:lnTo>
                    <a:pt x="360" y="197"/>
                  </a:lnTo>
                  <a:lnTo>
                    <a:pt x="370" y="186"/>
                  </a:lnTo>
                  <a:lnTo>
                    <a:pt x="378" y="174"/>
                  </a:lnTo>
                  <a:lnTo>
                    <a:pt x="385" y="162"/>
                  </a:lnTo>
                  <a:lnTo>
                    <a:pt x="392" y="148"/>
                  </a:lnTo>
                  <a:lnTo>
                    <a:pt x="395" y="134"/>
                  </a:lnTo>
                  <a:lnTo>
                    <a:pt x="398" y="119"/>
                  </a:lnTo>
                  <a:lnTo>
                    <a:pt x="399" y="103"/>
                  </a:lnTo>
                  <a:lnTo>
                    <a:pt x="398" y="87"/>
                  </a:lnTo>
                  <a:lnTo>
                    <a:pt x="395" y="73"/>
                  </a:lnTo>
                  <a:lnTo>
                    <a:pt x="392" y="58"/>
                  </a:lnTo>
                  <a:lnTo>
                    <a:pt x="385" y="45"/>
                  </a:lnTo>
                  <a:lnTo>
                    <a:pt x="378" y="33"/>
                  </a:lnTo>
                  <a:lnTo>
                    <a:pt x="370" y="20"/>
                  </a:lnTo>
                  <a:lnTo>
                    <a:pt x="360" y="9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rgbClr val="808B78"/>
              </a:solidFill>
              <a:round/>
            </a:ln>
          </p:spPr>
          <p:txBody>
            <a:bodyPr/>
            <a:lstStyle/>
            <a:p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109150" y="415126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成正比例的量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301">
                        <a14:foregroundMark x1="63287" y1="45515" x2="63287" y2="45515"/>
                        <a14:foregroundMark x1="42657" y1="48505" x2="42657" y2="48505"/>
                        <a14:foregroundMark x1="47902" y1="47841" x2="47902" y2="47841"/>
                        <a14:foregroundMark x1="64336" y1="42857" x2="67832" y2="48837"/>
                        <a14:foregroundMark x1="43007" y1="44518" x2="47203" y2="521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970450" y="2347074"/>
            <a:ext cx="1039142" cy="11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1424188" y="1275100"/>
            <a:ext cx="1766466" cy="1122016"/>
            <a:chOff x="921903" y="1203598"/>
            <a:chExt cx="1766466" cy="1122016"/>
          </a:xfrm>
        </p:grpSpPr>
        <p:sp>
          <p:nvSpPr>
            <p:cNvPr id="17" name="KSO_Shape"/>
            <p:cNvSpPr/>
            <p:nvPr/>
          </p:nvSpPr>
          <p:spPr>
            <a:xfrm flipH="1">
              <a:off x="921903" y="1231022"/>
              <a:ext cx="1766466" cy="1094592"/>
            </a:xfrm>
            <a:custGeom>
              <a:avLst/>
              <a:gdLst>
                <a:gd name="connsiteX0" fmla="*/ 273631 w 7221640"/>
                <a:gd name="connsiteY0" fmla="*/ 6192688 h 6408712"/>
                <a:gd name="connsiteX1" fmla="*/ 403246 w 7221640"/>
                <a:gd name="connsiteY1" fmla="*/ 6300700 h 6408712"/>
                <a:gd name="connsiteX2" fmla="*/ 273631 w 7221640"/>
                <a:gd name="connsiteY2" fmla="*/ 6408712 h 6408712"/>
                <a:gd name="connsiteX3" fmla="*/ 144016 w 7221640"/>
                <a:gd name="connsiteY3" fmla="*/ 6300700 h 6408712"/>
                <a:gd name="connsiteX4" fmla="*/ 273631 w 7221640"/>
                <a:gd name="connsiteY4" fmla="*/ 6192688 h 6408712"/>
                <a:gd name="connsiteX5" fmla="*/ 720080 w 7221640"/>
                <a:gd name="connsiteY5" fmla="*/ 5633983 h 6408712"/>
                <a:gd name="connsiteX6" fmla="*/ 936104 w 7221640"/>
                <a:gd name="connsiteY6" fmla="*/ 5814003 h 6408712"/>
                <a:gd name="connsiteX7" fmla="*/ 720080 w 7221640"/>
                <a:gd name="connsiteY7" fmla="*/ 5994023 h 6408712"/>
                <a:gd name="connsiteX8" fmla="*/ 504056 w 7221640"/>
                <a:gd name="connsiteY8" fmla="*/ 5814003 h 6408712"/>
                <a:gd name="connsiteX9" fmla="*/ 720080 w 7221640"/>
                <a:gd name="connsiteY9" fmla="*/ 5633983 h 6408712"/>
                <a:gd name="connsiteX10" fmla="*/ 1296144 w 7221640"/>
                <a:gd name="connsiteY10" fmla="*/ 4752528 h 6408712"/>
                <a:gd name="connsiteX11" fmla="*/ 1728193 w 7221640"/>
                <a:gd name="connsiteY11" fmla="*/ 5112568 h 6408712"/>
                <a:gd name="connsiteX12" fmla="*/ 1296144 w 7221640"/>
                <a:gd name="connsiteY12" fmla="*/ 5472608 h 6408712"/>
                <a:gd name="connsiteX13" fmla="*/ 864096 w 7221640"/>
                <a:gd name="connsiteY13" fmla="*/ 5112568 h 6408712"/>
                <a:gd name="connsiteX14" fmla="*/ 1296144 w 7221640"/>
                <a:gd name="connsiteY14" fmla="*/ 4752528 h 6408712"/>
                <a:gd name="connsiteX15" fmla="*/ 3966529 w 7221640"/>
                <a:gd name="connsiteY15" fmla="*/ 0 h 6408712"/>
                <a:gd name="connsiteX16" fmla="*/ 6044856 w 7221640"/>
                <a:gd name="connsiteY16" fmla="*/ 1859443 h 6408712"/>
                <a:gd name="connsiteX17" fmla="*/ 6016461 w 7221640"/>
                <a:gd name="connsiteY17" fmla="*/ 2153116 h 6408712"/>
                <a:gd name="connsiteX18" fmla="*/ 7221640 w 7221640"/>
                <a:gd name="connsiteY18" fmla="*/ 3272698 h 6408712"/>
                <a:gd name="connsiteX19" fmla="*/ 6274866 w 7221640"/>
                <a:gd name="connsiteY19" fmla="*/ 4337852 h 6408712"/>
                <a:gd name="connsiteX20" fmla="*/ 5864215 w 7221640"/>
                <a:gd name="connsiteY20" fmla="*/ 4411133 h 6408712"/>
                <a:gd name="connsiteX21" fmla="*/ 5779539 w 7221640"/>
                <a:gd name="connsiteY21" fmla="*/ 4411133 h 6408712"/>
                <a:gd name="connsiteX22" fmla="*/ 1623088 w 7221640"/>
                <a:gd name="connsiteY22" fmla="*/ 4411133 h 6408712"/>
                <a:gd name="connsiteX23" fmla="*/ 1442101 w 7221640"/>
                <a:gd name="connsiteY23" fmla="*/ 4411133 h 6408712"/>
                <a:gd name="connsiteX24" fmla="*/ 0 w 7221640"/>
                <a:gd name="connsiteY24" fmla="*/ 3272698 h 6408712"/>
                <a:gd name="connsiteX25" fmla="*/ 864383 w 7221640"/>
                <a:gd name="connsiteY25" fmla="*/ 2230755 h 6408712"/>
                <a:gd name="connsiteX26" fmla="*/ 1344226 w 7221640"/>
                <a:gd name="connsiteY26" fmla="*/ 1631017 h 6408712"/>
                <a:gd name="connsiteX27" fmla="*/ 1513328 w 7221640"/>
                <a:gd name="connsiteY27" fmla="*/ 1599886 h 6408712"/>
                <a:gd name="connsiteX28" fmla="*/ 1898454 w 7221640"/>
                <a:gd name="connsiteY28" fmla="*/ 1677813 h 6408712"/>
                <a:gd name="connsiteX29" fmla="*/ 3966529 w 7221640"/>
                <a:gd name="connsiteY29" fmla="*/ 0 h 6408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221640" h="6408712">
                  <a:moveTo>
                    <a:pt x="273631" y="6192688"/>
                  </a:moveTo>
                  <a:cubicBezTo>
                    <a:pt x="345215" y="6192688"/>
                    <a:pt x="403246" y="6241047"/>
                    <a:pt x="403246" y="6300700"/>
                  </a:cubicBezTo>
                  <a:cubicBezTo>
                    <a:pt x="403246" y="6360353"/>
                    <a:pt x="345215" y="6408712"/>
                    <a:pt x="273631" y="6408712"/>
                  </a:cubicBezTo>
                  <a:cubicBezTo>
                    <a:pt x="202047" y="6408712"/>
                    <a:pt x="144016" y="6360353"/>
                    <a:pt x="144016" y="6300700"/>
                  </a:cubicBezTo>
                  <a:cubicBezTo>
                    <a:pt x="144016" y="6241047"/>
                    <a:pt x="202047" y="6192688"/>
                    <a:pt x="273631" y="6192688"/>
                  </a:cubicBezTo>
                  <a:close/>
                  <a:moveTo>
                    <a:pt x="720080" y="5633983"/>
                  </a:moveTo>
                  <a:cubicBezTo>
                    <a:pt x="839387" y="5633983"/>
                    <a:pt x="936104" y="5714581"/>
                    <a:pt x="936104" y="5814003"/>
                  </a:cubicBezTo>
                  <a:cubicBezTo>
                    <a:pt x="936104" y="5913425"/>
                    <a:pt x="839387" y="5994023"/>
                    <a:pt x="720080" y="5994023"/>
                  </a:cubicBezTo>
                  <a:cubicBezTo>
                    <a:pt x="600773" y="5994023"/>
                    <a:pt x="504056" y="5913425"/>
                    <a:pt x="504056" y="5814003"/>
                  </a:cubicBezTo>
                  <a:cubicBezTo>
                    <a:pt x="504056" y="5714581"/>
                    <a:pt x="600773" y="5633983"/>
                    <a:pt x="720080" y="5633983"/>
                  </a:cubicBezTo>
                  <a:close/>
                  <a:moveTo>
                    <a:pt x="1296144" y="4752528"/>
                  </a:moveTo>
                  <a:cubicBezTo>
                    <a:pt x="1534759" y="4752528"/>
                    <a:pt x="1728193" y="4913723"/>
                    <a:pt x="1728193" y="5112568"/>
                  </a:cubicBezTo>
                  <a:cubicBezTo>
                    <a:pt x="1728193" y="5311413"/>
                    <a:pt x="1534759" y="5472608"/>
                    <a:pt x="1296144" y="5472608"/>
                  </a:cubicBezTo>
                  <a:cubicBezTo>
                    <a:pt x="1057530" y="5472608"/>
                    <a:pt x="864096" y="5311413"/>
                    <a:pt x="864096" y="5112568"/>
                  </a:cubicBezTo>
                  <a:cubicBezTo>
                    <a:pt x="864096" y="4913723"/>
                    <a:pt x="1057530" y="4752528"/>
                    <a:pt x="1296144" y="4752528"/>
                  </a:cubicBezTo>
                  <a:close/>
                  <a:moveTo>
                    <a:pt x="3966529" y="0"/>
                  </a:moveTo>
                  <a:cubicBezTo>
                    <a:pt x="5114352" y="0"/>
                    <a:pt x="6044856" y="832504"/>
                    <a:pt x="6044856" y="1859443"/>
                  </a:cubicBezTo>
                  <a:cubicBezTo>
                    <a:pt x="6044856" y="1959497"/>
                    <a:pt x="6036024" y="2057708"/>
                    <a:pt x="6016461" y="2153116"/>
                  </a:cubicBezTo>
                  <a:cubicBezTo>
                    <a:pt x="6700482" y="2239030"/>
                    <a:pt x="7221640" y="2707824"/>
                    <a:pt x="7221640" y="3272698"/>
                  </a:cubicBezTo>
                  <a:cubicBezTo>
                    <a:pt x="7221640" y="3763638"/>
                    <a:pt x="6828000" y="4181987"/>
                    <a:pt x="6274866" y="4337852"/>
                  </a:cubicBezTo>
                  <a:cubicBezTo>
                    <a:pt x="6148538" y="4385349"/>
                    <a:pt x="6009751" y="4411133"/>
                    <a:pt x="5864215" y="4411133"/>
                  </a:cubicBezTo>
                  <a:lnTo>
                    <a:pt x="5779539" y="4411133"/>
                  </a:lnTo>
                  <a:lnTo>
                    <a:pt x="1623088" y="4411133"/>
                  </a:lnTo>
                  <a:lnTo>
                    <a:pt x="1442101" y="4411133"/>
                  </a:lnTo>
                  <a:cubicBezTo>
                    <a:pt x="645653" y="4411133"/>
                    <a:pt x="0" y="3901436"/>
                    <a:pt x="0" y="3272698"/>
                  </a:cubicBezTo>
                  <a:cubicBezTo>
                    <a:pt x="0" y="2806304"/>
                    <a:pt x="355272" y="2405416"/>
                    <a:pt x="864383" y="2230755"/>
                  </a:cubicBezTo>
                  <a:cubicBezTo>
                    <a:pt x="911564" y="1943620"/>
                    <a:pt x="1082327" y="1714243"/>
                    <a:pt x="1344226" y="1631017"/>
                  </a:cubicBezTo>
                  <a:cubicBezTo>
                    <a:pt x="1399423" y="1613479"/>
                    <a:pt x="1456059" y="1603265"/>
                    <a:pt x="1513328" y="1599886"/>
                  </a:cubicBezTo>
                  <a:cubicBezTo>
                    <a:pt x="1642027" y="1592274"/>
                    <a:pt x="1773951" y="1619161"/>
                    <a:pt x="1898454" y="1677813"/>
                  </a:cubicBezTo>
                  <a:cubicBezTo>
                    <a:pt x="2000054" y="736088"/>
                    <a:pt x="2887216" y="0"/>
                    <a:pt x="3966529" y="0"/>
                  </a:cubicBezTo>
                  <a:close/>
                </a:path>
              </a:pathLst>
            </a:custGeom>
            <a:noFill/>
            <a:ln>
              <a:solidFill>
                <a:srgbClr val="E89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043608" y="1203598"/>
              <a:ext cx="155089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两种相关联的量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85853" y="3205202"/>
            <a:ext cx="2562324" cy="1238250"/>
            <a:chOff x="683568" y="3061692"/>
            <a:chExt cx="2562324" cy="1238250"/>
          </a:xfrm>
        </p:grpSpPr>
        <p:sp>
          <p:nvSpPr>
            <p:cNvPr id="50" name="KSO_Shape"/>
            <p:cNvSpPr/>
            <p:nvPr/>
          </p:nvSpPr>
          <p:spPr>
            <a:xfrm flipH="1">
              <a:off x="683568" y="3061692"/>
              <a:ext cx="2517951" cy="12382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6954" y="3217058"/>
              <a:ext cx="25489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一种量扩大，另一种量也扩大；一种量缩小，另一种量也缩小。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424188" y="2283212"/>
            <a:ext cx="2002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变化规律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同向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587445" y="1582208"/>
            <a:ext cx="1979426" cy="675046"/>
            <a:chOff x="5040418" y="1438698"/>
            <a:chExt cx="1979426" cy="675046"/>
          </a:xfrm>
        </p:grpSpPr>
        <p:grpSp>
          <p:nvGrpSpPr>
            <p:cNvPr id="21" name="组合 20"/>
            <p:cNvGrpSpPr/>
            <p:nvPr/>
          </p:nvGrpSpPr>
          <p:grpSpPr>
            <a:xfrm>
              <a:off x="5040418" y="1438698"/>
              <a:ext cx="1979426" cy="675046"/>
              <a:chOff x="5040418" y="1438698"/>
              <a:chExt cx="1979426" cy="675046"/>
            </a:xfrm>
          </p:grpSpPr>
          <p:sp>
            <p:nvSpPr>
              <p:cNvPr id="33" name="Rectangle 7"/>
              <p:cNvSpPr>
                <a:spLocks noChangeArrowheads="1"/>
              </p:cNvSpPr>
              <p:nvPr/>
            </p:nvSpPr>
            <p:spPr bwMode="auto">
              <a:xfrm>
                <a:off x="5040418" y="1438698"/>
                <a:ext cx="1979426" cy="675046"/>
              </a:xfrm>
              <a:prstGeom prst="rect">
                <a:avLst/>
              </a:prstGeom>
              <a:gradFill flip="none" rotWithShape="1">
                <a:gsLst>
                  <a:gs pos="0">
                    <a:srgbClr val="74F4FF"/>
                  </a:gs>
                  <a:gs pos="100000">
                    <a:srgbClr val="208ECD"/>
                  </a:gs>
                </a:gsLst>
                <a:lin ang="5400000" scaled="1"/>
                <a:tileRect/>
              </a:gradFill>
              <a:ln w="9525" algn="ctr">
                <a:solidFill>
                  <a:srgbClr val="00618E"/>
                </a:solidFill>
                <a:miter lim="800000"/>
              </a:ln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5125848" y="1457130"/>
                <a:ext cx="1832752" cy="636319"/>
              </a:xfrm>
              <a:prstGeom prst="rect">
                <a:avLst/>
              </a:prstGeom>
              <a:gradFill>
                <a:gsLst>
                  <a:gs pos="9000">
                    <a:srgbClr val="FFFFFF"/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</a:ln>
              <a:effectLst/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marL="0" marR="0" lvl="0" indent="0" defTabSz="80200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kumimoji="0" lang="en-US" sz="20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103322" y="1503682"/>
              <a:ext cx="1872208" cy="533288"/>
              <a:chOff x="4779307" y="3830371"/>
              <a:chExt cx="1872208" cy="533288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40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4779307" y="3830371"/>
                    <a:ext cx="1088760" cy="533288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</a:ln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buFontTx/>
                      <a:buNone/>
                    </a:pPr>
                    <a:r>
                      <a:rPr lang="en-US" altLang="zh-CN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 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y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1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x</m:t>
                            </m:r>
                          </m:den>
                        </m:f>
                      </m:oMath>
                    </a14:m>
                    <a:r>
                      <a:rPr lang="zh-CN" altLang="en-US" sz="20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＝</a:t>
                    </a:r>
                    <a:r>
                      <a: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a:t>  </a:t>
                    </a:r>
                    <a:endParaRPr lang="zh-CN" altLang="en-US" sz="2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>
              <p:sp>
                <p:nvSpPr>
                  <p:cNvPr id="40" name="Rectangle 13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4779307" y="3830371"/>
                    <a:ext cx="1088760" cy="533288"/>
                  </a:xfrm>
                  <a:prstGeom prst="rect">
                    <a:avLst/>
                  </a:prstGeom>
                  <a:blipFill rotWithShape="1">
                    <a:blip r:embed="rId3"/>
                  </a:blipFill>
                  <a:ln w="9525">
                    <a:noFill/>
                    <a:miter lim="800000"/>
                  </a:ln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48" name="Text Box 41"/>
              <p:cNvSpPr txBox="1">
                <a:spLocks noChangeArrowheads="1"/>
              </p:cNvSpPr>
              <p:nvPr/>
            </p:nvSpPr>
            <p:spPr bwMode="auto">
              <a:xfrm>
                <a:off x="5499387" y="3882794"/>
                <a:ext cx="360038" cy="429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0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k</a:t>
                </a:r>
                <a:endPara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5607398" y="3922265"/>
                <a:ext cx="104411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（一定）</a:t>
                </a:r>
                <a:endParaRPr lang="zh-CN" altLang="en-US" sz="2000" b="1" dirty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5438060" y="3043267"/>
            <a:ext cx="2593311" cy="1238250"/>
            <a:chOff x="4935775" y="2899757"/>
            <a:chExt cx="2593311" cy="1238250"/>
          </a:xfrm>
        </p:grpSpPr>
        <p:sp>
          <p:nvSpPr>
            <p:cNvPr id="51" name="KSO_Shape"/>
            <p:cNvSpPr/>
            <p:nvPr/>
          </p:nvSpPr>
          <p:spPr>
            <a:xfrm flipH="1">
              <a:off x="4935775" y="2899757"/>
              <a:ext cx="2517951" cy="12382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980148" y="3196273"/>
              <a:ext cx="25489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两种量相对应的两个数的比值（商）一定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634125" y="1677531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KSO_Shape"/>
          <p:cNvSpPr/>
          <p:nvPr/>
        </p:nvSpPr>
        <p:spPr>
          <a:xfrm rot="5400000">
            <a:off x="2052430" y="2702501"/>
            <a:ext cx="509982" cy="483932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KSO_Shape"/>
          <p:cNvSpPr/>
          <p:nvPr/>
        </p:nvSpPr>
        <p:spPr>
          <a:xfrm rot="16200000">
            <a:off x="6110847" y="2417000"/>
            <a:ext cx="717821" cy="483932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KSO_Shape"/>
          <p:cNvSpPr/>
          <p:nvPr/>
        </p:nvSpPr>
        <p:spPr>
          <a:xfrm>
            <a:off x="4245993" y="3582361"/>
            <a:ext cx="717821" cy="483932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KSO_Shape"/>
          <p:cNvSpPr/>
          <p:nvPr/>
        </p:nvSpPr>
        <p:spPr>
          <a:xfrm rot="10800000">
            <a:off x="4716460" y="1693212"/>
            <a:ext cx="717821" cy="483932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54" grpId="0" bldLvl="0" animBg="1"/>
      <p:bldP spid="55" grpId="0" bldLvl="0" animBg="1"/>
      <p:bldP spid="56" grpId="0" bldLvl="0" animBg="1"/>
      <p:bldP spid="5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504" y="828404"/>
            <a:ext cx="2833524" cy="132891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398561" y="522918"/>
            <a:ext cx="4176464" cy="523220"/>
            <a:chOff x="3398561" y="522918"/>
            <a:chExt cx="4176464" cy="523220"/>
          </a:xfrm>
        </p:grpSpPr>
        <p:sp>
          <p:nvSpPr>
            <p:cNvPr id="10" name="Freeform 9"/>
            <p:cNvSpPr/>
            <p:nvPr/>
          </p:nvSpPr>
          <p:spPr bwMode="auto">
            <a:xfrm>
              <a:off x="3468165" y="627534"/>
              <a:ext cx="2372313" cy="418604"/>
            </a:xfrm>
            <a:custGeom>
              <a:avLst/>
              <a:gdLst>
                <a:gd name="T0" fmla="*/ 2147483647 w 399"/>
                <a:gd name="T1" fmla="*/ 0 h 207"/>
                <a:gd name="T2" fmla="*/ 2147483647 w 399"/>
                <a:gd name="T3" fmla="*/ 0 h 207"/>
                <a:gd name="T4" fmla="*/ 2147483647 w 399"/>
                <a:gd name="T5" fmla="*/ 0 h 207"/>
                <a:gd name="T6" fmla="*/ 0 w 399"/>
                <a:gd name="T7" fmla="*/ 0 h 207"/>
                <a:gd name="T8" fmla="*/ 0 w 399"/>
                <a:gd name="T9" fmla="*/ 2147483647 h 207"/>
                <a:gd name="T10" fmla="*/ 0 w 399"/>
                <a:gd name="T11" fmla="*/ 2147483647 h 207"/>
                <a:gd name="T12" fmla="*/ 0 w 399"/>
                <a:gd name="T13" fmla="*/ 2147483647 h 207"/>
                <a:gd name="T14" fmla="*/ 0 w 399"/>
                <a:gd name="T15" fmla="*/ 2147483647 h 207"/>
                <a:gd name="T16" fmla="*/ 2147483647 w 399"/>
                <a:gd name="T17" fmla="*/ 2147483647 h 207"/>
                <a:gd name="T18" fmla="*/ 2147483647 w 399"/>
                <a:gd name="T19" fmla="*/ 2147483647 h 207"/>
                <a:gd name="T20" fmla="*/ 2147483647 w 399"/>
                <a:gd name="T21" fmla="*/ 2147483647 h 207"/>
                <a:gd name="T22" fmla="*/ 2147483647 w 399"/>
                <a:gd name="T23" fmla="*/ 2147483647 h 207"/>
                <a:gd name="T24" fmla="*/ 2147483647 w 399"/>
                <a:gd name="T25" fmla="*/ 2147483647 h 207"/>
                <a:gd name="T26" fmla="*/ 2147483647 w 399"/>
                <a:gd name="T27" fmla="*/ 2147483647 h 207"/>
                <a:gd name="T28" fmla="*/ 2147483647 w 399"/>
                <a:gd name="T29" fmla="*/ 2147483647 h 207"/>
                <a:gd name="T30" fmla="*/ 2147483647 w 399"/>
                <a:gd name="T31" fmla="*/ 2147483647 h 207"/>
                <a:gd name="T32" fmla="*/ 2147483647 w 399"/>
                <a:gd name="T33" fmla="*/ 2147483647 h 207"/>
                <a:gd name="T34" fmla="*/ 2147483647 w 399"/>
                <a:gd name="T35" fmla="*/ 2147483647 h 207"/>
                <a:gd name="T36" fmla="*/ 2147483647 w 399"/>
                <a:gd name="T37" fmla="*/ 2147483647 h 207"/>
                <a:gd name="T38" fmla="*/ 2147483647 w 399"/>
                <a:gd name="T39" fmla="*/ 2147483647 h 207"/>
                <a:gd name="T40" fmla="*/ 2147483647 w 399"/>
                <a:gd name="T41" fmla="*/ 2147483647 h 207"/>
                <a:gd name="T42" fmla="*/ 2147483647 w 399"/>
                <a:gd name="T43" fmla="*/ 2147483647 h 207"/>
                <a:gd name="T44" fmla="*/ 2147483647 w 399"/>
                <a:gd name="T45" fmla="*/ 2147483647 h 207"/>
                <a:gd name="T46" fmla="*/ 2147483647 w 399"/>
                <a:gd name="T47" fmla="*/ 2147483647 h 207"/>
                <a:gd name="T48" fmla="*/ 2147483647 w 399"/>
                <a:gd name="T49" fmla="*/ 2147483647 h 207"/>
                <a:gd name="T50" fmla="*/ 2147483647 w 399"/>
                <a:gd name="T51" fmla="*/ 2147483647 h 207"/>
                <a:gd name="T52" fmla="*/ 2147483647 w 399"/>
                <a:gd name="T53" fmla="*/ 2147483647 h 207"/>
                <a:gd name="T54" fmla="*/ 2147483647 w 399"/>
                <a:gd name="T55" fmla="*/ 2147483647 h 207"/>
                <a:gd name="T56" fmla="*/ 2147483647 w 399"/>
                <a:gd name="T57" fmla="*/ 0 h 207"/>
                <a:gd name="T58" fmla="*/ 2147483647 w 399"/>
                <a:gd name="T59" fmla="*/ 0 h 2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9"/>
                <a:gd name="T91" fmla="*/ 0 h 207"/>
                <a:gd name="T92" fmla="*/ 399 w 399"/>
                <a:gd name="T93" fmla="*/ 207 h 2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9" h="207">
                  <a:moveTo>
                    <a:pt x="348" y="0"/>
                  </a:moveTo>
                  <a:lnTo>
                    <a:pt x="189" y="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56" y="207"/>
                  </a:lnTo>
                  <a:lnTo>
                    <a:pt x="189" y="207"/>
                  </a:lnTo>
                  <a:lnTo>
                    <a:pt x="348" y="207"/>
                  </a:lnTo>
                  <a:lnTo>
                    <a:pt x="360" y="197"/>
                  </a:lnTo>
                  <a:lnTo>
                    <a:pt x="370" y="186"/>
                  </a:lnTo>
                  <a:lnTo>
                    <a:pt x="378" y="174"/>
                  </a:lnTo>
                  <a:lnTo>
                    <a:pt x="385" y="162"/>
                  </a:lnTo>
                  <a:lnTo>
                    <a:pt x="392" y="148"/>
                  </a:lnTo>
                  <a:lnTo>
                    <a:pt x="395" y="134"/>
                  </a:lnTo>
                  <a:lnTo>
                    <a:pt x="398" y="119"/>
                  </a:lnTo>
                  <a:lnTo>
                    <a:pt x="399" y="103"/>
                  </a:lnTo>
                  <a:lnTo>
                    <a:pt x="398" y="87"/>
                  </a:lnTo>
                  <a:lnTo>
                    <a:pt x="395" y="73"/>
                  </a:lnTo>
                  <a:lnTo>
                    <a:pt x="392" y="58"/>
                  </a:lnTo>
                  <a:lnTo>
                    <a:pt x="385" y="45"/>
                  </a:lnTo>
                  <a:lnTo>
                    <a:pt x="378" y="33"/>
                  </a:lnTo>
                  <a:lnTo>
                    <a:pt x="370" y="20"/>
                  </a:lnTo>
                  <a:lnTo>
                    <a:pt x="360" y="9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rgbClr val="808B78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398561" y="522918"/>
              <a:ext cx="417646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成反比例的量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9301">
                        <a14:foregroundMark x1="63287" y1="45515" x2="63287" y2="45515"/>
                        <a14:foregroundMark x1="42657" y1="48505" x2="42657" y2="48505"/>
                        <a14:foregroundMark x1="47902" y1="47841" x2="47902" y2="47841"/>
                        <a14:foregroundMark x1="64336" y1="42857" x2="67832" y2="48837"/>
                        <a14:foregroundMark x1="43007" y1="44518" x2="47203" y2="521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740522" y="2603577"/>
            <a:ext cx="1039142" cy="11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2717567" y="1851988"/>
            <a:ext cx="1766466" cy="1094592"/>
            <a:chOff x="921903" y="1231022"/>
            <a:chExt cx="1766466" cy="1094592"/>
          </a:xfrm>
        </p:grpSpPr>
        <p:sp>
          <p:nvSpPr>
            <p:cNvPr id="17" name="KSO_Shape"/>
            <p:cNvSpPr/>
            <p:nvPr/>
          </p:nvSpPr>
          <p:spPr>
            <a:xfrm flipH="1">
              <a:off x="921903" y="1231022"/>
              <a:ext cx="1766466" cy="1094592"/>
            </a:xfrm>
            <a:custGeom>
              <a:avLst/>
              <a:gdLst>
                <a:gd name="connsiteX0" fmla="*/ 273631 w 7221640"/>
                <a:gd name="connsiteY0" fmla="*/ 6192688 h 6408712"/>
                <a:gd name="connsiteX1" fmla="*/ 403246 w 7221640"/>
                <a:gd name="connsiteY1" fmla="*/ 6300700 h 6408712"/>
                <a:gd name="connsiteX2" fmla="*/ 273631 w 7221640"/>
                <a:gd name="connsiteY2" fmla="*/ 6408712 h 6408712"/>
                <a:gd name="connsiteX3" fmla="*/ 144016 w 7221640"/>
                <a:gd name="connsiteY3" fmla="*/ 6300700 h 6408712"/>
                <a:gd name="connsiteX4" fmla="*/ 273631 w 7221640"/>
                <a:gd name="connsiteY4" fmla="*/ 6192688 h 6408712"/>
                <a:gd name="connsiteX5" fmla="*/ 720080 w 7221640"/>
                <a:gd name="connsiteY5" fmla="*/ 5633983 h 6408712"/>
                <a:gd name="connsiteX6" fmla="*/ 936104 w 7221640"/>
                <a:gd name="connsiteY6" fmla="*/ 5814003 h 6408712"/>
                <a:gd name="connsiteX7" fmla="*/ 720080 w 7221640"/>
                <a:gd name="connsiteY7" fmla="*/ 5994023 h 6408712"/>
                <a:gd name="connsiteX8" fmla="*/ 504056 w 7221640"/>
                <a:gd name="connsiteY8" fmla="*/ 5814003 h 6408712"/>
                <a:gd name="connsiteX9" fmla="*/ 720080 w 7221640"/>
                <a:gd name="connsiteY9" fmla="*/ 5633983 h 6408712"/>
                <a:gd name="connsiteX10" fmla="*/ 1296144 w 7221640"/>
                <a:gd name="connsiteY10" fmla="*/ 4752528 h 6408712"/>
                <a:gd name="connsiteX11" fmla="*/ 1728193 w 7221640"/>
                <a:gd name="connsiteY11" fmla="*/ 5112568 h 6408712"/>
                <a:gd name="connsiteX12" fmla="*/ 1296144 w 7221640"/>
                <a:gd name="connsiteY12" fmla="*/ 5472608 h 6408712"/>
                <a:gd name="connsiteX13" fmla="*/ 864096 w 7221640"/>
                <a:gd name="connsiteY13" fmla="*/ 5112568 h 6408712"/>
                <a:gd name="connsiteX14" fmla="*/ 1296144 w 7221640"/>
                <a:gd name="connsiteY14" fmla="*/ 4752528 h 6408712"/>
                <a:gd name="connsiteX15" fmla="*/ 3966529 w 7221640"/>
                <a:gd name="connsiteY15" fmla="*/ 0 h 6408712"/>
                <a:gd name="connsiteX16" fmla="*/ 6044856 w 7221640"/>
                <a:gd name="connsiteY16" fmla="*/ 1859443 h 6408712"/>
                <a:gd name="connsiteX17" fmla="*/ 6016461 w 7221640"/>
                <a:gd name="connsiteY17" fmla="*/ 2153116 h 6408712"/>
                <a:gd name="connsiteX18" fmla="*/ 7221640 w 7221640"/>
                <a:gd name="connsiteY18" fmla="*/ 3272698 h 6408712"/>
                <a:gd name="connsiteX19" fmla="*/ 6274866 w 7221640"/>
                <a:gd name="connsiteY19" fmla="*/ 4337852 h 6408712"/>
                <a:gd name="connsiteX20" fmla="*/ 5864215 w 7221640"/>
                <a:gd name="connsiteY20" fmla="*/ 4411133 h 6408712"/>
                <a:gd name="connsiteX21" fmla="*/ 5779539 w 7221640"/>
                <a:gd name="connsiteY21" fmla="*/ 4411133 h 6408712"/>
                <a:gd name="connsiteX22" fmla="*/ 1623088 w 7221640"/>
                <a:gd name="connsiteY22" fmla="*/ 4411133 h 6408712"/>
                <a:gd name="connsiteX23" fmla="*/ 1442101 w 7221640"/>
                <a:gd name="connsiteY23" fmla="*/ 4411133 h 6408712"/>
                <a:gd name="connsiteX24" fmla="*/ 0 w 7221640"/>
                <a:gd name="connsiteY24" fmla="*/ 3272698 h 6408712"/>
                <a:gd name="connsiteX25" fmla="*/ 864383 w 7221640"/>
                <a:gd name="connsiteY25" fmla="*/ 2230755 h 6408712"/>
                <a:gd name="connsiteX26" fmla="*/ 1344226 w 7221640"/>
                <a:gd name="connsiteY26" fmla="*/ 1631017 h 6408712"/>
                <a:gd name="connsiteX27" fmla="*/ 1513328 w 7221640"/>
                <a:gd name="connsiteY27" fmla="*/ 1599886 h 6408712"/>
                <a:gd name="connsiteX28" fmla="*/ 1898454 w 7221640"/>
                <a:gd name="connsiteY28" fmla="*/ 1677813 h 6408712"/>
                <a:gd name="connsiteX29" fmla="*/ 3966529 w 7221640"/>
                <a:gd name="connsiteY29" fmla="*/ 0 h 6408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221640" h="6408712">
                  <a:moveTo>
                    <a:pt x="273631" y="6192688"/>
                  </a:moveTo>
                  <a:cubicBezTo>
                    <a:pt x="345215" y="6192688"/>
                    <a:pt x="403246" y="6241047"/>
                    <a:pt x="403246" y="6300700"/>
                  </a:cubicBezTo>
                  <a:cubicBezTo>
                    <a:pt x="403246" y="6360353"/>
                    <a:pt x="345215" y="6408712"/>
                    <a:pt x="273631" y="6408712"/>
                  </a:cubicBezTo>
                  <a:cubicBezTo>
                    <a:pt x="202047" y="6408712"/>
                    <a:pt x="144016" y="6360353"/>
                    <a:pt x="144016" y="6300700"/>
                  </a:cubicBezTo>
                  <a:cubicBezTo>
                    <a:pt x="144016" y="6241047"/>
                    <a:pt x="202047" y="6192688"/>
                    <a:pt x="273631" y="6192688"/>
                  </a:cubicBezTo>
                  <a:close/>
                  <a:moveTo>
                    <a:pt x="720080" y="5633983"/>
                  </a:moveTo>
                  <a:cubicBezTo>
                    <a:pt x="839387" y="5633983"/>
                    <a:pt x="936104" y="5714581"/>
                    <a:pt x="936104" y="5814003"/>
                  </a:cubicBezTo>
                  <a:cubicBezTo>
                    <a:pt x="936104" y="5913425"/>
                    <a:pt x="839387" y="5994023"/>
                    <a:pt x="720080" y="5994023"/>
                  </a:cubicBezTo>
                  <a:cubicBezTo>
                    <a:pt x="600773" y="5994023"/>
                    <a:pt x="504056" y="5913425"/>
                    <a:pt x="504056" y="5814003"/>
                  </a:cubicBezTo>
                  <a:cubicBezTo>
                    <a:pt x="504056" y="5714581"/>
                    <a:pt x="600773" y="5633983"/>
                    <a:pt x="720080" y="5633983"/>
                  </a:cubicBezTo>
                  <a:close/>
                  <a:moveTo>
                    <a:pt x="1296144" y="4752528"/>
                  </a:moveTo>
                  <a:cubicBezTo>
                    <a:pt x="1534759" y="4752528"/>
                    <a:pt x="1728193" y="4913723"/>
                    <a:pt x="1728193" y="5112568"/>
                  </a:cubicBezTo>
                  <a:cubicBezTo>
                    <a:pt x="1728193" y="5311413"/>
                    <a:pt x="1534759" y="5472608"/>
                    <a:pt x="1296144" y="5472608"/>
                  </a:cubicBezTo>
                  <a:cubicBezTo>
                    <a:pt x="1057530" y="5472608"/>
                    <a:pt x="864096" y="5311413"/>
                    <a:pt x="864096" y="5112568"/>
                  </a:cubicBezTo>
                  <a:cubicBezTo>
                    <a:pt x="864096" y="4913723"/>
                    <a:pt x="1057530" y="4752528"/>
                    <a:pt x="1296144" y="4752528"/>
                  </a:cubicBezTo>
                  <a:close/>
                  <a:moveTo>
                    <a:pt x="3966529" y="0"/>
                  </a:moveTo>
                  <a:cubicBezTo>
                    <a:pt x="5114352" y="0"/>
                    <a:pt x="6044856" y="832504"/>
                    <a:pt x="6044856" y="1859443"/>
                  </a:cubicBezTo>
                  <a:cubicBezTo>
                    <a:pt x="6044856" y="1959497"/>
                    <a:pt x="6036024" y="2057708"/>
                    <a:pt x="6016461" y="2153116"/>
                  </a:cubicBezTo>
                  <a:cubicBezTo>
                    <a:pt x="6700482" y="2239030"/>
                    <a:pt x="7221640" y="2707824"/>
                    <a:pt x="7221640" y="3272698"/>
                  </a:cubicBezTo>
                  <a:cubicBezTo>
                    <a:pt x="7221640" y="3763638"/>
                    <a:pt x="6828000" y="4181987"/>
                    <a:pt x="6274866" y="4337852"/>
                  </a:cubicBezTo>
                  <a:cubicBezTo>
                    <a:pt x="6148538" y="4385349"/>
                    <a:pt x="6009751" y="4411133"/>
                    <a:pt x="5864215" y="4411133"/>
                  </a:cubicBezTo>
                  <a:lnTo>
                    <a:pt x="5779539" y="4411133"/>
                  </a:lnTo>
                  <a:lnTo>
                    <a:pt x="1623088" y="4411133"/>
                  </a:lnTo>
                  <a:lnTo>
                    <a:pt x="1442101" y="4411133"/>
                  </a:lnTo>
                  <a:cubicBezTo>
                    <a:pt x="645653" y="4411133"/>
                    <a:pt x="0" y="3901436"/>
                    <a:pt x="0" y="3272698"/>
                  </a:cubicBezTo>
                  <a:cubicBezTo>
                    <a:pt x="0" y="2806304"/>
                    <a:pt x="355272" y="2405416"/>
                    <a:pt x="864383" y="2230755"/>
                  </a:cubicBezTo>
                  <a:cubicBezTo>
                    <a:pt x="911564" y="1943620"/>
                    <a:pt x="1082327" y="1714243"/>
                    <a:pt x="1344226" y="1631017"/>
                  </a:cubicBezTo>
                  <a:cubicBezTo>
                    <a:pt x="1399423" y="1613479"/>
                    <a:pt x="1456059" y="1603265"/>
                    <a:pt x="1513328" y="1599886"/>
                  </a:cubicBezTo>
                  <a:cubicBezTo>
                    <a:pt x="1642027" y="1592274"/>
                    <a:pt x="1773951" y="1619161"/>
                    <a:pt x="1898454" y="1677813"/>
                  </a:cubicBezTo>
                  <a:cubicBezTo>
                    <a:pt x="2000054" y="736088"/>
                    <a:pt x="2887216" y="0"/>
                    <a:pt x="3966529" y="0"/>
                  </a:cubicBezTo>
                  <a:close/>
                </a:path>
              </a:pathLst>
            </a:custGeom>
            <a:noFill/>
            <a:ln>
              <a:solidFill>
                <a:srgbClr val="E89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37473" y="1356203"/>
              <a:ext cx="12241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两种相关联的量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05928" y="3557007"/>
            <a:ext cx="2585894" cy="1176263"/>
            <a:chOff x="728932" y="3061692"/>
            <a:chExt cx="2585894" cy="1238250"/>
          </a:xfrm>
        </p:grpSpPr>
        <p:sp>
          <p:nvSpPr>
            <p:cNvPr id="50" name="KSO_Shape"/>
            <p:cNvSpPr/>
            <p:nvPr/>
          </p:nvSpPr>
          <p:spPr>
            <a:xfrm flipH="1">
              <a:off x="728932" y="3061692"/>
              <a:ext cx="2517951" cy="12382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65888" y="3122344"/>
              <a:ext cx="25489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一种量扩大，另一种量就缩小；一种量扩大，另一种量也缩小。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632871" y="2779257"/>
            <a:ext cx="2002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变化规律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反向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315028" y="2025881"/>
            <a:ext cx="2019640" cy="675046"/>
            <a:chOff x="4962835" y="1418264"/>
            <a:chExt cx="2019640" cy="675046"/>
          </a:xfrm>
        </p:grpSpPr>
        <p:grpSp>
          <p:nvGrpSpPr>
            <p:cNvPr id="20" name="组合 19"/>
            <p:cNvGrpSpPr/>
            <p:nvPr/>
          </p:nvGrpSpPr>
          <p:grpSpPr>
            <a:xfrm>
              <a:off x="4962835" y="1418264"/>
              <a:ext cx="1979426" cy="675046"/>
              <a:chOff x="4962835" y="1418264"/>
              <a:chExt cx="1979426" cy="675046"/>
            </a:xfrm>
          </p:grpSpPr>
          <p:sp>
            <p:nvSpPr>
              <p:cNvPr id="33" name="Rectangle 7"/>
              <p:cNvSpPr>
                <a:spLocks noChangeArrowheads="1"/>
              </p:cNvSpPr>
              <p:nvPr/>
            </p:nvSpPr>
            <p:spPr bwMode="auto">
              <a:xfrm>
                <a:off x="4962835" y="1418264"/>
                <a:ext cx="1979426" cy="675046"/>
              </a:xfrm>
              <a:prstGeom prst="rect">
                <a:avLst/>
              </a:prstGeom>
              <a:gradFill flip="none" rotWithShape="1">
                <a:gsLst>
                  <a:gs pos="0">
                    <a:srgbClr val="74F4FF"/>
                  </a:gs>
                  <a:gs pos="100000">
                    <a:srgbClr val="208ECD"/>
                  </a:gs>
                </a:gsLst>
                <a:lin ang="5400000" scaled="1"/>
                <a:tileRect/>
              </a:gradFill>
              <a:ln w="9525" algn="ctr">
                <a:solidFill>
                  <a:srgbClr val="00618E"/>
                </a:solidFill>
                <a:miter lim="800000"/>
              </a:ln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Calibri" panose="020F0502020204030204" pitchFamily="34" charset="0"/>
                </a:endParaRPr>
              </a:p>
            </p:txBody>
          </p:sp>
          <p:sp>
            <p:nvSpPr>
              <p:cNvPr id="34" name="Rectangle 25"/>
              <p:cNvSpPr>
                <a:spLocks noChangeArrowheads="1"/>
              </p:cNvSpPr>
              <p:nvPr/>
            </p:nvSpPr>
            <p:spPr bwMode="auto">
              <a:xfrm>
                <a:off x="5058208" y="1435327"/>
                <a:ext cx="1832752" cy="636319"/>
              </a:xfrm>
              <a:prstGeom prst="rect">
                <a:avLst/>
              </a:prstGeom>
              <a:gradFill>
                <a:gsLst>
                  <a:gs pos="9000">
                    <a:srgbClr val="FFFFFF"/>
                  </a:gs>
                  <a:gs pos="100000">
                    <a:srgbClr val="FFFFFF">
                      <a:lumMod val="95000"/>
                    </a:srgbClr>
                  </a:gs>
                </a:gsLst>
                <a:lin ang="5400000" scaled="1"/>
              </a:gradFill>
              <a:ln w="9525" algn="ctr">
                <a:noFill/>
                <a:miter lim="800000"/>
              </a:ln>
              <a:effectLst/>
              <a:scene3d>
                <a:camera prst="orthographicFront"/>
                <a:lightRig rig="balanced" dir="t"/>
              </a:scene3d>
              <a:sp3d prstMaterial="metal"/>
            </p:spPr>
            <p:txBody>
              <a:bodyPr anchor="ctr"/>
              <a:lstStyle/>
              <a:p>
                <a:pPr marL="0" marR="0" lvl="0" indent="0" defTabSz="802005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defRPr/>
                </a:pPr>
                <a:endParaRPr kumimoji="0" lang="en-US" sz="20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075321" y="1419696"/>
              <a:ext cx="1907154" cy="609602"/>
              <a:chOff x="4819699" y="3777930"/>
              <a:chExt cx="1907154" cy="609602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5468506" y="3892255"/>
                <a:ext cx="125834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ea typeface="楷体" panose="02010609060101010101" pitchFamily="49" charset="-122"/>
                  </a:rPr>
                  <a:t>（一定）</a:t>
                </a:r>
                <a:endParaRPr lang="zh-CN" altLang="en-US" sz="2400" b="1" dirty="0">
                  <a:solidFill>
                    <a:srgbClr val="FF0000"/>
                  </a:solidFill>
                  <a:ea typeface="楷体" panose="02010609060101010101" pitchFamily="49" charset="-122"/>
                </a:endParaRPr>
              </a:p>
            </p:txBody>
          </p:sp>
          <p:sp>
            <p:nvSpPr>
              <p:cNvPr id="40" name="Rectangle 13"/>
              <p:cNvSpPr>
                <a:spLocks noChangeArrowheads="1"/>
              </p:cNvSpPr>
              <p:nvPr/>
            </p:nvSpPr>
            <p:spPr bwMode="auto">
              <a:xfrm>
                <a:off x="4931797" y="3896825"/>
                <a:ext cx="954337" cy="40037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pPr>
                  <a:buFontTx/>
                  <a:buNone/>
                </a:pPr>
                <a:r>
                  <a:rPr lang="en-US" altLang="zh-CN" sz="2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zh-CN" altLang="en-US" sz="2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endParaRPr lang="zh-CN" altLang="en-US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2" name="Group 39"/>
              <p:cNvGrpSpPr/>
              <p:nvPr/>
            </p:nvGrpSpPr>
            <p:grpSpPr bwMode="auto">
              <a:xfrm>
                <a:off x="4819699" y="3777930"/>
                <a:ext cx="838205" cy="609602"/>
                <a:chOff x="3346" y="1407"/>
                <a:chExt cx="528" cy="384"/>
              </a:xfrm>
            </p:grpSpPr>
            <p:sp>
              <p:nvSpPr>
                <p:cNvPr id="44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3483" y="1433"/>
                  <a:ext cx="391" cy="3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y</a:t>
                  </a:r>
                  <a:endPara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3" name="Text Box 40"/>
                <p:cNvSpPr txBox="1">
                  <a:spLocks noChangeArrowheads="1"/>
                </p:cNvSpPr>
                <p:nvPr/>
              </p:nvSpPr>
              <p:spPr bwMode="auto">
                <a:xfrm>
                  <a:off x="3346" y="1407"/>
                  <a:ext cx="386" cy="3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rgbClr val="1C1C1C"/>
                      </a:solidFill>
                      <a:latin typeface="Arial" panose="020B0604020202020204" pitchFamily="34" charset="0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>
                    <a:lnSpc>
                      <a:spcPct val="120000"/>
                    </a:lnSpc>
                    <a:spcBef>
                      <a:spcPct val="50000"/>
                    </a:spcBef>
                    <a:buFontTx/>
                    <a:buNone/>
                  </a:pPr>
                  <a:r>
                    <a:rPr lang="en-US" altLang="zh-CN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x</a:t>
                  </a:r>
                  <a:endParaRPr lang="en-US" altLang="zh-CN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8" name="Text Box 41"/>
              <p:cNvSpPr txBox="1">
                <a:spLocks noChangeArrowheads="1"/>
              </p:cNvSpPr>
              <p:nvPr/>
            </p:nvSpPr>
            <p:spPr bwMode="auto">
              <a:xfrm>
                <a:off x="5396498" y="3849864"/>
                <a:ext cx="360038" cy="5355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k</a:t>
                </a:r>
                <a:endParaRPr lang="en-US" altLang="zh-CN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287968" y="3507374"/>
            <a:ext cx="2593311" cy="1238250"/>
            <a:chOff x="4935775" y="2899757"/>
            <a:chExt cx="2593311" cy="1238250"/>
          </a:xfrm>
        </p:grpSpPr>
        <p:sp>
          <p:nvSpPr>
            <p:cNvPr id="51" name="KSO_Shape"/>
            <p:cNvSpPr/>
            <p:nvPr/>
          </p:nvSpPr>
          <p:spPr>
            <a:xfrm flipH="1">
              <a:off x="4935775" y="2899757"/>
              <a:ext cx="2517951" cy="1238250"/>
            </a:xfrm>
            <a:custGeom>
              <a:avLst/>
              <a:gdLst>
                <a:gd name="connsiteX0" fmla="*/ 3151224 w 4103286"/>
                <a:gd name="connsiteY0" fmla="*/ 0 h 2664296"/>
                <a:gd name="connsiteX1" fmla="*/ 2803180 w 4103286"/>
                <a:gd name="connsiteY1" fmla="*/ 0 h 2664296"/>
                <a:gd name="connsiteX2" fmla="*/ 2178957 w 4103286"/>
                <a:gd name="connsiteY2" fmla="*/ 0 h 2664296"/>
                <a:gd name="connsiteX3" fmla="*/ 2107018 w 4103286"/>
                <a:gd name="connsiteY3" fmla="*/ 0 h 2664296"/>
                <a:gd name="connsiteX4" fmla="*/ 1300106 w 4103286"/>
                <a:gd name="connsiteY4" fmla="*/ 0 h 2664296"/>
                <a:gd name="connsiteX5" fmla="*/ 952062 w 4103286"/>
                <a:gd name="connsiteY5" fmla="*/ 0 h 2664296"/>
                <a:gd name="connsiteX6" fmla="*/ 0 w 4103286"/>
                <a:gd name="connsiteY6" fmla="*/ 952062 h 2664296"/>
                <a:gd name="connsiteX7" fmla="*/ 0 w 4103286"/>
                <a:gd name="connsiteY7" fmla="*/ 1445186 h 2664296"/>
                <a:gd name="connsiteX8" fmla="*/ 0 w 4103286"/>
                <a:gd name="connsiteY8" fmla="*/ 1573636 h 2664296"/>
                <a:gd name="connsiteX9" fmla="*/ 0 w 4103286"/>
                <a:gd name="connsiteY9" fmla="*/ 2517733 h 2664296"/>
                <a:gd name="connsiteX10" fmla="*/ 146563 w 4103286"/>
                <a:gd name="connsiteY10" fmla="*/ 2664296 h 2664296"/>
                <a:gd name="connsiteX11" fmla="*/ 2107018 w 4103286"/>
                <a:gd name="connsiteY11" fmla="*/ 2664296 h 2664296"/>
                <a:gd name="connsiteX12" fmla="*/ 2178957 w 4103286"/>
                <a:gd name="connsiteY12" fmla="*/ 2664296 h 2664296"/>
                <a:gd name="connsiteX13" fmla="*/ 3956723 w 4103286"/>
                <a:gd name="connsiteY13" fmla="*/ 2664296 h 2664296"/>
                <a:gd name="connsiteX14" fmla="*/ 4103286 w 4103286"/>
                <a:gd name="connsiteY14" fmla="*/ 2517733 h 2664296"/>
                <a:gd name="connsiteX15" fmla="*/ 4103286 w 4103286"/>
                <a:gd name="connsiteY15" fmla="*/ 1573636 h 2664296"/>
                <a:gd name="connsiteX16" fmla="*/ 4103286 w 4103286"/>
                <a:gd name="connsiteY16" fmla="*/ 1445186 h 2664296"/>
                <a:gd name="connsiteX17" fmla="*/ 4103286 w 4103286"/>
                <a:gd name="connsiteY17" fmla="*/ 952062 h 2664296"/>
                <a:gd name="connsiteX18" fmla="*/ 3151224 w 4103286"/>
                <a:gd name="connsiteY18" fmla="*/ 0 h 266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103286" h="2664296">
                  <a:moveTo>
                    <a:pt x="3151224" y="0"/>
                  </a:moveTo>
                  <a:lnTo>
                    <a:pt x="2803180" y="0"/>
                  </a:lnTo>
                  <a:lnTo>
                    <a:pt x="2178957" y="0"/>
                  </a:lnTo>
                  <a:lnTo>
                    <a:pt x="2107018" y="0"/>
                  </a:lnTo>
                  <a:lnTo>
                    <a:pt x="1300106" y="0"/>
                  </a:lnTo>
                  <a:lnTo>
                    <a:pt x="952062" y="0"/>
                  </a:lnTo>
                  <a:cubicBezTo>
                    <a:pt x="426253" y="0"/>
                    <a:pt x="0" y="426253"/>
                    <a:pt x="0" y="952062"/>
                  </a:cubicBezTo>
                  <a:lnTo>
                    <a:pt x="0" y="1445186"/>
                  </a:lnTo>
                  <a:lnTo>
                    <a:pt x="0" y="1573636"/>
                  </a:lnTo>
                  <a:lnTo>
                    <a:pt x="0" y="2517733"/>
                  </a:lnTo>
                  <a:cubicBezTo>
                    <a:pt x="0" y="2598678"/>
                    <a:pt x="65618" y="2664296"/>
                    <a:pt x="146563" y="2664296"/>
                  </a:cubicBezTo>
                  <a:lnTo>
                    <a:pt x="2107018" y="2664296"/>
                  </a:lnTo>
                  <a:lnTo>
                    <a:pt x="2178957" y="2664296"/>
                  </a:lnTo>
                  <a:lnTo>
                    <a:pt x="3956723" y="2664296"/>
                  </a:lnTo>
                  <a:cubicBezTo>
                    <a:pt x="4037668" y="2664296"/>
                    <a:pt x="4103286" y="2598678"/>
                    <a:pt x="4103286" y="2517733"/>
                  </a:cubicBezTo>
                  <a:lnTo>
                    <a:pt x="4103286" y="1573636"/>
                  </a:lnTo>
                  <a:lnTo>
                    <a:pt x="4103286" y="1445186"/>
                  </a:lnTo>
                  <a:lnTo>
                    <a:pt x="4103286" y="952062"/>
                  </a:lnTo>
                  <a:cubicBezTo>
                    <a:pt x="4103286" y="426253"/>
                    <a:pt x="3677033" y="0"/>
                    <a:pt x="3151224" y="0"/>
                  </a:cubicBezTo>
                  <a:close/>
                </a:path>
              </a:pathLst>
            </a:cu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980148" y="3196273"/>
              <a:ext cx="25489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两种量相对应的两个数的乘积一定。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484033" y="2184220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KSO_Shape"/>
          <p:cNvSpPr/>
          <p:nvPr/>
        </p:nvSpPr>
        <p:spPr>
          <a:xfrm rot="5400000">
            <a:off x="3339208" y="3088513"/>
            <a:ext cx="353791" cy="483932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5" name="KSO_Shape"/>
          <p:cNvSpPr/>
          <p:nvPr/>
        </p:nvSpPr>
        <p:spPr>
          <a:xfrm rot="16200000">
            <a:off x="6960755" y="2881107"/>
            <a:ext cx="717821" cy="483932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6" name="KSO_Shape"/>
          <p:cNvSpPr/>
          <p:nvPr/>
        </p:nvSpPr>
        <p:spPr>
          <a:xfrm>
            <a:off x="5095901" y="4046468"/>
            <a:ext cx="717821" cy="483932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7" name="KSO_Shape"/>
          <p:cNvSpPr/>
          <p:nvPr/>
        </p:nvSpPr>
        <p:spPr>
          <a:xfrm rot="10800000">
            <a:off x="5566368" y="2157319"/>
            <a:ext cx="717821" cy="483932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3102" y="1133875"/>
            <a:ext cx="59531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同桌交流：根据正比例的图解，试着说说反比例的图解。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54" grpId="0" bldLvl="0" animBg="1"/>
      <p:bldP spid="55" grpId="0" bldLvl="0" animBg="1"/>
      <p:bldP spid="56" grpId="0" bldLvl="0" animBg="1"/>
      <p:bldP spid="57" grpId="0" bldLvl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Group 135"/>
          <p:cNvGraphicFramePr>
            <a:graphicFrameLocks noGrp="1"/>
          </p:cNvGraphicFramePr>
          <p:nvPr/>
        </p:nvGraphicFramePr>
        <p:xfrm>
          <a:off x="827584" y="1669015"/>
          <a:ext cx="7482285" cy="3048032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068930"/>
                <a:gridCol w="1198713"/>
                <a:gridCol w="5214642"/>
              </a:tblGrid>
              <a:tr h="371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康少女文字W5" pitchFamily="81" charset="-122"/>
                        <a:ea typeface="华康少女文字W5" pitchFamily="81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相同点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不同点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</a:tr>
              <a:tr h="13681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正比例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 rowSpan="2"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康少女文字W5" pitchFamily="81" charset="-122"/>
                        <a:ea typeface="华康少女文字W5" pitchFamily="81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7500" marR="67500" marT="35100" marB="35100" anchor="ctr" anchorCtr="1" horzOverflow="overflow"/>
                </a:tc>
              </a:tr>
              <a:tr h="130799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反比例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  <a:tc vMerge="1">
                  <a:tcPr marL="67500" marR="67500" marT="35100" marB="35100" anchor="ctr" anchorCtr="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华康少女文字W5" pitchFamily="81" charset="-122"/>
                        <a:ea typeface="华康少女文字W5" pitchFamily="81" charset="-122"/>
                      </a:endParaRPr>
                    </a:p>
                  </a:txBody>
                  <a:tcPr marL="67500" marR="67500" marT="35100" marB="35100" anchor="ctr" anchorCtr="1" horzOverflow="overflow"/>
                </a:tc>
              </a:tr>
            </a:tbl>
          </a:graphicData>
        </a:graphic>
      </p:graphicFrame>
      <p:sp>
        <p:nvSpPr>
          <p:cNvPr id="14" name="Text Box 22"/>
          <p:cNvSpPr txBox="1">
            <a:spLocks noChangeArrowheads="1"/>
          </p:cNvSpPr>
          <p:nvPr/>
        </p:nvSpPr>
        <p:spPr bwMode="auto">
          <a:xfrm>
            <a:off x="3151093" y="2036951"/>
            <a:ext cx="494275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变化的方向相同，一种量扩大或缩小，另一种量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也扩大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或缩小。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1988535" y="2461649"/>
            <a:ext cx="1171991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都是两种相关联的量，一种量随着另一种量变化。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3184069" y="3410886"/>
            <a:ext cx="488968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变化的方向相反，一种量扩大（缩小），另一种量反而缩小（扩大）。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5"/>
          <p:cNvSpPr txBox="1">
            <a:spLocks noChangeArrowheads="1"/>
          </p:cNvSpPr>
          <p:nvPr/>
        </p:nvSpPr>
        <p:spPr bwMode="auto">
          <a:xfrm>
            <a:off x="3187341" y="2597964"/>
            <a:ext cx="4906504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相关联的两个量相对应的两个数的比值（商）一定。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3216080" y="3942438"/>
            <a:ext cx="456136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相关联的两个量相对应的两个数的乘积一定。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3202885" y="2948184"/>
            <a:ext cx="1119475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1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关系式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：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sp>
        <p:nvSpPr>
          <p:cNvPr id="20" name="Text Box 28"/>
          <p:cNvSpPr txBox="1">
            <a:spLocks noChangeArrowheads="1"/>
          </p:cNvSpPr>
          <p:nvPr/>
        </p:nvSpPr>
        <p:spPr bwMode="auto">
          <a:xfrm>
            <a:off x="3227445" y="4287889"/>
            <a:ext cx="270033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关系式：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03720" y="414809"/>
            <a:ext cx="5076825" cy="580804"/>
            <a:chOff x="2015455" y="423358"/>
            <a:chExt cx="5076825" cy="580804"/>
          </a:xfrm>
        </p:grpSpPr>
        <p:sp>
          <p:nvSpPr>
            <p:cNvPr id="42" name="Freeform 9"/>
            <p:cNvSpPr/>
            <p:nvPr/>
          </p:nvSpPr>
          <p:spPr bwMode="auto">
            <a:xfrm>
              <a:off x="2123728" y="423358"/>
              <a:ext cx="4738832" cy="580804"/>
            </a:xfrm>
            <a:custGeom>
              <a:avLst/>
              <a:gdLst>
                <a:gd name="T0" fmla="*/ 2147483647 w 399"/>
                <a:gd name="T1" fmla="*/ 0 h 207"/>
                <a:gd name="T2" fmla="*/ 2147483647 w 399"/>
                <a:gd name="T3" fmla="*/ 0 h 207"/>
                <a:gd name="T4" fmla="*/ 2147483647 w 399"/>
                <a:gd name="T5" fmla="*/ 0 h 207"/>
                <a:gd name="T6" fmla="*/ 0 w 399"/>
                <a:gd name="T7" fmla="*/ 0 h 207"/>
                <a:gd name="T8" fmla="*/ 0 w 399"/>
                <a:gd name="T9" fmla="*/ 2147483647 h 207"/>
                <a:gd name="T10" fmla="*/ 0 w 399"/>
                <a:gd name="T11" fmla="*/ 2147483647 h 207"/>
                <a:gd name="T12" fmla="*/ 0 w 399"/>
                <a:gd name="T13" fmla="*/ 2147483647 h 207"/>
                <a:gd name="T14" fmla="*/ 0 w 399"/>
                <a:gd name="T15" fmla="*/ 2147483647 h 207"/>
                <a:gd name="T16" fmla="*/ 2147483647 w 399"/>
                <a:gd name="T17" fmla="*/ 2147483647 h 207"/>
                <a:gd name="T18" fmla="*/ 2147483647 w 399"/>
                <a:gd name="T19" fmla="*/ 2147483647 h 207"/>
                <a:gd name="T20" fmla="*/ 2147483647 w 399"/>
                <a:gd name="T21" fmla="*/ 2147483647 h 207"/>
                <a:gd name="T22" fmla="*/ 2147483647 w 399"/>
                <a:gd name="T23" fmla="*/ 2147483647 h 207"/>
                <a:gd name="T24" fmla="*/ 2147483647 w 399"/>
                <a:gd name="T25" fmla="*/ 2147483647 h 207"/>
                <a:gd name="T26" fmla="*/ 2147483647 w 399"/>
                <a:gd name="T27" fmla="*/ 2147483647 h 207"/>
                <a:gd name="T28" fmla="*/ 2147483647 w 399"/>
                <a:gd name="T29" fmla="*/ 2147483647 h 207"/>
                <a:gd name="T30" fmla="*/ 2147483647 w 399"/>
                <a:gd name="T31" fmla="*/ 2147483647 h 207"/>
                <a:gd name="T32" fmla="*/ 2147483647 w 399"/>
                <a:gd name="T33" fmla="*/ 2147483647 h 207"/>
                <a:gd name="T34" fmla="*/ 2147483647 w 399"/>
                <a:gd name="T35" fmla="*/ 2147483647 h 207"/>
                <a:gd name="T36" fmla="*/ 2147483647 w 399"/>
                <a:gd name="T37" fmla="*/ 2147483647 h 207"/>
                <a:gd name="T38" fmla="*/ 2147483647 w 399"/>
                <a:gd name="T39" fmla="*/ 2147483647 h 207"/>
                <a:gd name="T40" fmla="*/ 2147483647 w 399"/>
                <a:gd name="T41" fmla="*/ 2147483647 h 207"/>
                <a:gd name="T42" fmla="*/ 2147483647 w 399"/>
                <a:gd name="T43" fmla="*/ 2147483647 h 207"/>
                <a:gd name="T44" fmla="*/ 2147483647 w 399"/>
                <a:gd name="T45" fmla="*/ 2147483647 h 207"/>
                <a:gd name="T46" fmla="*/ 2147483647 w 399"/>
                <a:gd name="T47" fmla="*/ 2147483647 h 207"/>
                <a:gd name="T48" fmla="*/ 2147483647 w 399"/>
                <a:gd name="T49" fmla="*/ 2147483647 h 207"/>
                <a:gd name="T50" fmla="*/ 2147483647 w 399"/>
                <a:gd name="T51" fmla="*/ 2147483647 h 207"/>
                <a:gd name="T52" fmla="*/ 2147483647 w 399"/>
                <a:gd name="T53" fmla="*/ 2147483647 h 207"/>
                <a:gd name="T54" fmla="*/ 2147483647 w 399"/>
                <a:gd name="T55" fmla="*/ 2147483647 h 207"/>
                <a:gd name="T56" fmla="*/ 2147483647 w 399"/>
                <a:gd name="T57" fmla="*/ 0 h 207"/>
                <a:gd name="T58" fmla="*/ 2147483647 w 399"/>
                <a:gd name="T59" fmla="*/ 0 h 2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9"/>
                <a:gd name="T91" fmla="*/ 0 h 207"/>
                <a:gd name="T92" fmla="*/ 399 w 399"/>
                <a:gd name="T93" fmla="*/ 207 h 2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9" h="207">
                  <a:moveTo>
                    <a:pt x="348" y="0"/>
                  </a:moveTo>
                  <a:lnTo>
                    <a:pt x="189" y="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56" y="207"/>
                  </a:lnTo>
                  <a:lnTo>
                    <a:pt x="189" y="207"/>
                  </a:lnTo>
                  <a:lnTo>
                    <a:pt x="348" y="207"/>
                  </a:lnTo>
                  <a:lnTo>
                    <a:pt x="360" y="197"/>
                  </a:lnTo>
                  <a:lnTo>
                    <a:pt x="370" y="186"/>
                  </a:lnTo>
                  <a:lnTo>
                    <a:pt x="378" y="174"/>
                  </a:lnTo>
                  <a:lnTo>
                    <a:pt x="385" y="162"/>
                  </a:lnTo>
                  <a:lnTo>
                    <a:pt x="392" y="148"/>
                  </a:lnTo>
                  <a:lnTo>
                    <a:pt x="395" y="134"/>
                  </a:lnTo>
                  <a:lnTo>
                    <a:pt x="398" y="119"/>
                  </a:lnTo>
                  <a:lnTo>
                    <a:pt x="399" y="103"/>
                  </a:lnTo>
                  <a:lnTo>
                    <a:pt x="398" y="87"/>
                  </a:lnTo>
                  <a:lnTo>
                    <a:pt x="395" y="73"/>
                  </a:lnTo>
                  <a:lnTo>
                    <a:pt x="392" y="58"/>
                  </a:lnTo>
                  <a:lnTo>
                    <a:pt x="385" y="45"/>
                  </a:lnTo>
                  <a:lnTo>
                    <a:pt x="378" y="33"/>
                  </a:lnTo>
                  <a:lnTo>
                    <a:pt x="370" y="20"/>
                  </a:lnTo>
                  <a:lnTo>
                    <a:pt x="360" y="9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solidFill>
                <a:srgbClr val="808B78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2" name="Text Box 3"/>
            <p:cNvSpPr txBox="1">
              <a:spLocks noChangeArrowheads="1"/>
            </p:cNvSpPr>
            <p:nvPr/>
          </p:nvSpPr>
          <p:spPr bwMode="auto">
            <a:xfrm>
              <a:off x="2015455" y="423358"/>
              <a:ext cx="50768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00000"/>
                </a:lnSpc>
                <a:spcBef>
                  <a:spcPct val="50000"/>
                </a:spcBef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正、反比例的相同点和不同点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Rectangle 13"/>
              <p:cNvSpPr>
                <a:spLocks noChangeArrowheads="1"/>
              </p:cNvSpPr>
              <p:nvPr/>
            </p:nvSpPr>
            <p:spPr bwMode="auto">
              <a:xfrm>
                <a:off x="4038099" y="2856348"/>
                <a:ext cx="766557" cy="4881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pPr>
                  <a:buFontTx/>
                  <a:buNone/>
                </a:pPr>
                <a:r>
                  <a:rPr lang="en-US" altLang="zh-CN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 i="1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y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 i="1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zh-CN" altLang="en-US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endParaRPr lang="zh-CN" altLang="en-US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8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038099" y="2856348"/>
                <a:ext cx="766557" cy="488147"/>
              </a:xfrm>
              <a:prstGeom prst="rect">
                <a:avLst/>
              </a:prstGeom>
              <a:blipFill rotWithShape="1">
                <a:blip r:embed="rId1"/>
                <a:stretch>
                  <a:fillRect l="-17" t="-24" r="-1873" b="120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Text Box 41"/>
          <p:cNvSpPr txBox="1">
            <a:spLocks noChangeArrowheads="1"/>
          </p:cNvSpPr>
          <p:nvPr/>
        </p:nvSpPr>
        <p:spPr bwMode="auto">
          <a:xfrm>
            <a:off x="4673465" y="2891009"/>
            <a:ext cx="360038" cy="39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en-US" altLang="zh-CN" sz="1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7"/>
          <p:cNvSpPr txBox="1"/>
          <p:nvPr/>
        </p:nvSpPr>
        <p:spPr>
          <a:xfrm>
            <a:off x="4745472" y="2920430"/>
            <a:ext cx="10441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（一定）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1" name="文本框 7"/>
          <p:cNvSpPr txBox="1"/>
          <p:nvPr/>
        </p:nvSpPr>
        <p:spPr>
          <a:xfrm>
            <a:off x="4924772" y="4289318"/>
            <a:ext cx="1258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ea typeface="楷体" panose="02010609060101010101" pitchFamily="49" charset="-122"/>
              </a:rPr>
              <a:t>（一定）</a:t>
            </a:r>
            <a:endParaRPr lang="zh-CN" altLang="en-US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43" name="Text Box 40"/>
          <p:cNvSpPr txBox="1">
            <a:spLocks noChangeArrowheads="1"/>
          </p:cNvSpPr>
          <p:nvPr/>
        </p:nvSpPr>
        <p:spPr bwMode="auto">
          <a:xfrm>
            <a:off x="4238732" y="4237681"/>
            <a:ext cx="612778" cy="42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 Box 41"/>
          <p:cNvSpPr txBox="1">
            <a:spLocks noChangeArrowheads="1"/>
          </p:cNvSpPr>
          <p:nvPr/>
        </p:nvSpPr>
        <p:spPr bwMode="auto">
          <a:xfrm>
            <a:off x="4446280" y="4247296"/>
            <a:ext cx="620715" cy="395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 =</a:t>
            </a:r>
            <a:endParaRPr lang="en-US" altLang="zh-CN" sz="1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 Box 41"/>
          <p:cNvSpPr txBox="1">
            <a:spLocks noChangeArrowheads="1"/>
          </p:cNvSpPr>
          <p:nvPr/>
        </p:nvSpPr>
        <p:spPr bwMode="auto">
          <a:xfrm>
            <a:off x="4841493" y="4247296"/>
            <a:ext cx="360038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  <a:buFontTx/>
              <a:buNone/>
            </a:pPr>
            <a:r>
              <a:rPr lang="en-US" altLang="zh-CN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endParaRPr lang="en-US" altLang="zh-CN" sz="1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1560" y="1129665"/>
            <a:ext cx="7037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小组讨论：正反比例的相同点和不同点分别是什么？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38" grpId="0" bldLvl="0" animBg="1"/>
      <p:bldP spid="39" grpId="0"/>
      <p:bldP spid="40" grpId="0"/>
      <p:bldP spid="41" grpId="0"/>
      <p:bldP spid="43" grpId="0"/>
      <p:bldP spid="44" grpId="0"/>
      <p:bldP spid="45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486197" y="1620197"/>
            <a:ext cx="3733366" cy="654706"/>
            <a:chOff x="2304507" y="2590140"/>
            <a:chExt cx="6268143" cy="1099220"/>
          </a:xfrm>
        </p:grpSpPr>
        <p:grpSp>
          <p:nvGrpSpPr>
            <p:cNvPr id="14" name="组合 13"/>
            <p:cNvGrpSpPr/>
            <p:nvPr/>
          </p:nvGrpSpPr>
          <p:grpSpPr>
            <a:xfrm>
              <a:off x="2304507" y="2590140"/>
              <a:ext cx="6268143" cy="1099220"/>
              <a:chOff x="2016655" y="375568"/>
              <a:chExt cx="5557447" cy="1099220"/>
            </a:xfrm>
          </p:grpSpPr>
          <p:grpSp>
            <p:nvGrpSpPr>
              <p:cNvPr id="16" name="组合 1"/>
              <p:cNvGrpSpPr/>
              <p:nvPr/>
            </p:nvGrpSpPr>
            <p:grpSpPr bwMode="auto">
              <a:xfrm>
                <a:off x="2016655" y="375568"/>
                <a:ext cx="5557447" cy="1069117"/>
                <a:chOff x="992952" y="2215217"/>
                <a:chExt cx="7225498" cy="2694121"/>
              </a:xfrm>
            </p:grpSpPr>
            <p:sp>
              <p:nvSpPr>
                <p:cNvPr id="18" name="矩形 2"/>
                <p:cNvSpPr/>
                <p:nvPr/>
              </p:nvSpPr>
              <p:spPr>
                <a:xfrm>
                  <a:off x="992952" y="2389059"/>
                  <a:ext cx="7225498" cy="2520279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5400" cap="flat" cmpd="sng" algn="ctr">
                  <a:solidFill>
                    <a:srgbClr val="ABE14B"/>
                  </a:solidFill>
                  <a:prstDash val="solid"/>
                </a:ln>
                <a:effectLst>
                  <a:outerShdw blurRad="342900" dist="76200" dir="5400000" algn="t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 b="1" kern="0">
                    <a:solidFill>
                      <a:sysClr val="window" lastClr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992952" y="2215217"/>
                  <a:ext cx="6408712" cy="1261425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000" b="1" kern="0" dirty="0">
                    <a:solidFill>
                      <a:sysClr val="window" lastClr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17" name="Oval 65"/>
              <p:cNvSpPr>
                <a:spLocks noChangeArrowheads="1"/>
              </p:cNvSpPr>
              <p:nvPr/>
            </p:nvSpPr>
            <p:spPr bwMode="auto">
              <a:xfrm>
                <a:off x="2141538" y="1436688"/>
                <a:ext cx="4886325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000" b="1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5" name="Text Box 27"/>
            <p:cNvSpPr txBox="1">
              <a:spLocks noChangeArrowheads="1"/>
            </p:cNvSpPr>
            <p:nvPr/>
          </p:nvSpPr>
          <p:spPr bwMode="auto">
            <a:xfrm>
              <a:off x="2470898" y="2758806"/>
              <a:ext cx="5870351" cy="775113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一看是不是（       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39752" y="2762356"/>
            <a:ext cx="3879811" cy="623114"/>
            <a:chOff x="2068190" y="2643182"/>
            <a:chExt cx="6514018" cy="1046178"/>
          </a:xfrm>
        </p:grpSpPr>
        <p:grpSp>
          <p:nvGrpSpPr>
            <p:cNvPr id="21" name="组合 20"/>
            <p:cNvGrpSpPr/>
            <p:nvPr/>
          </p:nvGrpSpPr>
          <p:grpSpPr>
            <a:xfrm>
              <a:off x="2285984" y="2643182"/>
              <a:ext cx="6296224" cy="1046178"/>
              <a:chOff x="2000232" y="428610"/>
              <a:chExt cx="5582344" cy="1046178"/>
            </a:xfrm>
          </p:grpSpPr>
          <p:grpSp>
            <p:nvGrpSpPr>
              <p:cNvPr id="23" name="组合 1"/>
              <p:cNvGrpSpPr/>
              <p:nvPr/>
            </p:nvGrpSpPr>
            <p:grpSpPr bwMode="auto">
              <a:xfrm>
                <a:off x="2000232" y="428610"/>
                <a:ext cx="5582344" cy="1000132"/>
                <a:chOff x="971600" y="2348880"/>
                <a:chExt cx="7257866" cy="2520280"/>
              </a:xfrm>
            </p:grpSpPr>
            <p:sp>
              <p:nvSpPr>
                <p:cNvPr id="25" name="矩形 2"/>
                <p:cNvSpPr/>
                <p:nvPr/>
              </p:nvSpPr>
              <p:spPr>
                <a:xfrm>
                  <a:off x="971600" y="2348880"/>
                  <a:ext cx="7257866" cy="2520280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5400" cap="flat" cmpd="sng" algn="ctr">
                  <a:solidFill>
                    <a:srgbClr val="ABE14B"/>
                  </a:solidFill>
                  <a:prstDash val="solid"/>
                </a:ln>
                <a:effectLst>
                  <a:outerShdw blurRad="342900" dist="76200" dir="5400000" algn="t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 b="1" kern="0">
                    <a:solidFill>
                      <a:sysClr val="window" lastClr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971600" y="2348880"/>
                  <a:ext cx="6408712" cy="1261425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 b="1" kern="0">
                    <a:solidFill>
                      <a:sysClr val="window" lastClr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4" name="Oval 65"/>
              <p:cNvSpPr>
                <a:spLocks noChangeArrowheads="1"/>
              </p:cNvSpPr>
              <p:nvPr/>
            </p:nvSpPr>
            <p:spPr bwMode="auto">
              <a:xfrm>
                <a:off x="2141538" y="1436688"/>
                <a:ext cx="4886325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b="1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2" name="Text Box 27"/>
            <p:cNvSpPr txBox="1">
              <a:spLocks noChangeArrowheads="1"/>
            </p:cNvSpPr>
            <p:nvPr/>
          </p:nvSpPr>
          <p:spPr bwMode="auto">
            <a:xfrm>
              <a:off x="2068190" y="2832820"/>
              <a:ext cx="6514017" cy="775113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看是不是（         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19672" y="3812589"/>
            <a:ext cx="8280921" cy="623114"/>
            <a:chOff x="2206211" y="2643182"/>
            <a:chExt cx="9173925" cy="1046178"/>
          </a:xfrm>
        </p:grpSpPr>
        <p:grpSp>
          <p:nvGrpSpPr>
            <p:cNvPr id="28" name="组合 27"/>
            <p:cNvGrpSpPr/>
            <p:nvPr/>
          </p:nvGrpSpPr>
          <p:grpSpPr>
            <a:xfrm>
              <a:off x="2285984" y="2643182"/>
              <a:ext cx="5840678" cy="1046178"/>
              <a:chOff x="2000232" y="428610"/>
              <a:chExt cx="5178449" cy="1046178"/>
            </a:xfrm>
          </p:grpSpPr>
          <p:grpSp>
            <p:nvGrpSpPr>
              <p:cNvPr id="30" name="组合 1"/>
              <p:cNvGrpSpPr/>
              <p:nvPr/>
            </p:nvGrpSpPr>
            <p:grpSpPr bwMode="auto">
              <a:xfrm>
                <a:off x="2000232" y="428610"/>
                <a:ext cx="5178449" cy="1000132"/>
                <a:chOff x="971600" y="2348880"/>
                <a:chExt cx="6732744" cy="2520280"/>
              </a:xfrm>
            </p:grpSpPr>
            <p:sp>
              <p:nvSpPr>
                <p:cNvPr id="32" name="矩形 2"/>
                <p:cNvSpPr/>
                <p:nvPr/>
              </p:nvSpPr>
              <p:spPr>
                <a:xfrm>
                  <a:off x="971600" y="2348880"/>
                  <a:ext cx="6732744" cy="2520280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5400" cap="flat" cmpd="sng" algn="ctr">
                  <a:solidFill>
                    <a:srgbClr val="ABE14B"/>
                  </a:solidFill>
                  <a:prstDash val="solid"/>
                </a:ln>
                <a:effectLst>
                  <a:outerShdw blurRad="342900" dist="76200" dir="5400000" algn="t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 b="1" kern="0">
                    <a:solidFill>
                      <a:sysClr val="window" lastClr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971601" y="2348880"/>
                  <a:ext cx="6408711" cy="1261424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2400" b="1" kern="0">
                    <a:solidFill>
                      <a:sysClr val="window" lastClr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31" name="Oval 65"/>
              <p:cNvSpPr>
                <a:spLocks noChangeArrowheads="1"/>
              </p:cNvSpPr>
              <p:nvPr/>
            </p:nvSpPr>
            <p:spPr bwMode="auto">
              <a:xfrm>
                <a:off x="2141538" y="1436688"/>
                <a:ext cx="4886325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sz="2400" b="1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9" name="Text Box 27"/>
            <p:cNvSpPr txBox="1">
              <a:spLocks noChangeArrowheads="1"/>
            </p:cNvSpPr>
            <p:nvPr/>
          </p:nvSpPr>
          <p:spPr bwMode="auto">
            <a:xfrm>
              <a:off x="2206211" y="2827578"/>
              <a:ext cx="9173925" cy="775113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三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看是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是（       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或（      ）。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4587662" y="1712833"/>
            <a:ext cx="1064458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相关联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4371638" y="2859497"/>
            <a:ext cx="1064458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能变化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4"/>
          <p:cNvSpPr txBox="1">
            <a:spLocks noChangeArrowheads="1"/>
          </p:cNvSpPr>
          <p:nvPr/>
        </p:nvSpPr>
        <p:spPr bwMode="auto">
          <a:xfrm>
            <a:off x="3574148" y="3922503"/>
            <a:ext cx="1285884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商一定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96712" y="737042"/>
            <a:ext cx="7504428" cy="2267540"/>
            <a:chOff x="1084744" y="464459"/>
            <a:chExt cx="7504428" cy="2267540"/>
          </a:xfrm>
        </p:grpSpPr>
        <p:grpSp>
          <p:nvGrpSpPr>
            <p:cNvPr id="10" name="组合 9"/>
            <p:cNvGrpSpPr/>
            <p:nvPr/>
          </p:nvGrpSpPr>
          <p:grpSpPr>
            <a:xfrm>
              <a:off x="1084744" y="464459"/>
              <a:ext cx="7504428" cy="643255"/>
              <a:chOff x="169943" y="1235060"/>
              <a:chExt cx="10005904" cy="857673"/>
            </a:xfrm>
          </p:grpSpPr>
          <p:sp>
            <p:nvSpPr>
              <p:cNvPr id="11" name="AutoShape 27"/>
              <p:cNvSpPr>
                <a:spLocks noChangeArrowheads="1"/>
              </p:cNvSpPr>
              <p:nvPr/>
            </p:nvSpPr>
            <p:spPr bwMode="auto">
              <a:xfrm>
                <a:off x="169943" y="1235060"/>
                <a:ext cx="9481820" cy="857673"/>
              </a:xfrm>
              <a:prstGeom prst="wedgeRoundRectCallout">
                <a:avLst>
                  <a:gd name="adj1" fmla="val 42680"/>
                  <a:gd name="adj2" fmla="val 115084"/>
                  <a:gd name="adj3" fmla="val 16667"/>
                </a:avLst>
              </a:prstGeom>
              <a:noFill/>
              <a:ln w="19050">
                <a:solidFill>
                  <a:srgbClr val="0070C0"/>
                </a:solidFill>
                <a:miter lim="800000"/>
              </a:ln>
            </p:spPr>
            <p:txBody>
              <a:bodyPr/>
              <a:lstStyle/>
              <a:p>
                <a:pPr algn="just"/>
                <a:endParaRPr lang="en-US" altLang="zh-CN" sz="2000" b="1">
                  <a:solidFill>
                    <a:srgbClr val="1C1C1C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endPara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文本框 6155"/>
              <p:cNvSpPr txBox="1">
                <a:spLocks noChangeArrowheads="1"/>
              </p:cNvSpPr>
              <p:nvPr/>
            </p:nvSpPr>
            <p:spPr bwMode="auto">
              <a:xfrm>
                <a:off x="253760" y="1356133"/>
                <a:ext cx="9922087" cy="61428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kumimoji="1"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举手回答：你怎样判断两种量是否成正反比例关系：</a:t>
                </a:r>
                <a:endParaRPr kumimoji="1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546181" y="1347487"/>
              <a:ext cx="1033415" cy="13845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5374348" y="3920679"/>
            <a:ext cx="1285884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500" tIns="35100" rIns="67500" bIns="351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积一定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utoUpdateAnimBg="0"/>
      <p:bldP spid="35" grpId="0" autoUpdateAnimBg="0"/>
      <p:bldP spid="36" grpId="0" autoUpdateAnimBg="0"/>
      <p:bldP spid="3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文本框 17412"/>
          <p:cNvSpPr txBox="1">
            <a:spLocks noChangeArrowheads="1"/>
          </p:cNvSpPr>
          <p:nvPr/>
        </p:nvSpPr>
        <p:spPr bwMode="auto">
          <a:xfrm>
            <a:off x="662890" y="549734"/>
            <a:ext cx="8018373" cy="94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一个手机组装车间要完成一批任务，每天组装手机的数量与需要的天数如下表。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4" name="文本框 17414"/>
          <p:cNvSpPr txBox="1">
            <a:spLocks noChangeArrowheads="1"/>
          </p:cNvSpPr>
          <p:nvPr/>
        </p:nvSpPr>
        <p:spPr bwMode="auto">
          <a:xfrm>
            <a:off x="395536" y="2601074"/>
            <a:ext cx="806489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（1）每天组装的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数量用</a:t>
            </a:r>
            <a:r>
              <a:rPr lang="zh-CN" altLang="en-US" sz="1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表示；需要的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天数用</a:t>
            </a:r>
            <a:r>
              <a:rPr lang="zh-CN" altLang="en-US" sz="1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。你能用式子表示出</a:t>
            </a:r>
            <a:r>
              <a:rPr lang="zh-CN" altLang="en-US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 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组装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的手机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总数之间的关系吗？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416" name="Group 8"/>
          <p:cNvGraphicFramePr>
            <a:graphicFrameLocks noGrp="1"/>
          </p:cNvGraphicFramePr>
          <p:nvPr/>
        </p:nvGraphicFramePr>
        <p:xfrm>
          <a:off x="1475656" y="1694201"/>
          <a:ext cx="6480720" cy="6858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260939"/>
                <a:gridCol w="861180"/>
                <a:gridCol w="813336"/>
                <a:gridCol w="861180"/>
                <a:gridCol w="799666"/>
                <a:gridCol w="884419"/>
              </a:tblGrid>
              <a:tr h="3257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每天组装的数量</a:t>
                      </a: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2964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需要的天数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1080610" y="1584362"/>
            <a:ext cx="3016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p</a:t>
            </a:r>
            <a:endParaRPr lang="zh-CN" altLang="en-US" sz="1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72803" y="2028189"/>
            <a:ext cx="248786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sz="1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t</a:t>
            </a:r>
            <a:endParaRPr lang="en-US" sz="18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979968" y="1347614"/>
            <a:ext cx="11144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工作效率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1979712" y="2346434"/>
            <a:ext cx="11144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工作时间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42782" y="3859014"/>
            <a:ext cx="2973891" cy="476250"/>
            <a:chOff x="5758371" y="3888321"/>
            <a:chExt cx="2973891" cy="476250"/>
          </a:xfrm>
        </p:grpSpPr>
        <p:sp>
          <p:nvSpPr>
            <p:cNvPr id="18" name="MH_SubTitle_2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5868144" y="3888321"/>
              <a:ext cx="2754346" cy="476250"/>
            </a:xfrm>
            <a:prstGeom prst="roundRect">
              <a:avLst>
                <a:gd name="adj" fmla="val 50000"/>
              </a:avLst>
            </a:prstGeom>
            <a:solidFill>
              <a:srgbClr val="FFCD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da-DK" altLang="zh-CN" sz="1050">
                <a:solidFill>
                  <a:srgbClr val="EA2100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>
              <a:spLocks noChangeArrowheads="1"/>
            </p:cNvSpPr>
            <p:nvPr/>
          </p:nvSpPr>
          <p:spPr bwMode="auto">
            <a:xfrm>
              <a:off x="5758371" y="3941780"/>
              <a:ext cx="297389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手机组装总数就是工作总量</a:t>
              </a:r>
              <a:endPara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94561" y="3685303"/>
            <a:ext cx="2885662" cy="821783"/>
            <a:chOff x="1763688" y="3766191"/>
            <a:chExt cx="2885662" cy="821783"/>
          </a:xfrm>
        </p:grpSpPr>
        <p:sp>
          <p:nvSpPr>
            <p:cNvPr id="19" name="文本框 18"/>
            <p:cNvSpPr txBox="1"/>
            <p:nvPr/>
          </p:nvSpPr>
          <p:spPr>
            <a:xfrm>
              <a:off x="2184257" y="3964461"/>
              <a:ext cx="2108269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手机组装总数</a:t>
              </a: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=</a:t>
              </a:r>
              <a:r>
                <a:rPr lang="en-US" altLang="zh-CN" sz="20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pt</a:t>
              </a:r>
              <a:endParaRPr lang="en-US" altLang="zh-CN" sz="2000" b="1" i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" name="横卷形 1"/>
            <p:cNvSpPr/>
            <p:nvPr/>
          </p:nvSpPr>
          <p:spPr>
            <a:xfrm>
              <a:off x="1763688" y="3766191"/>
              <a:ext cx="2885662" cy="821783"/>
            </a:xfrm>
            <a:prstGeom prst="horizontalScroll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7414"/>
          <p:cNvSpPr txBox="1">
            <a:spLocks noChangeArrowheads="1"/>
          </p:cNvSpPr>
          <p:nvPr/>
        </p:nvSpPr>
        <p:spPr bwMode="auto">
          <a:xfrm>
            <a:off x="1024919" y="2300201"/>
            <a:ext cx="4591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p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成什么比例关系？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443057" y="2930520"/>
            <a:ext cx="3346450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500×24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</a:t>
            </a:r>
            <a:endParaRPr lang="en-US" altLang="zh-CN" sz="20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443057" y="3278466"/>
            <a:ext cx="3346450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600×20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</a:t>
            </a:r>
            <a:endParaRPr lang="en-US" altLang="zh-CN" sz="20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1443057" y="3626412"/>
            <a:ext cx="3346450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1000×12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</a:t>
            </a:r>
            <a:endParaRPr lang="en-US" altLang="zh-CN" sz="20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1443057" y="3981753"/>
            <a:ext cx="3346450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800×15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</a:t>
            </a:r>
            <a:endParaRPr lang="en-US" altLang="zh-CN" sz="20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455659" y="4329699"/>
            <a:ext cx="3346450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1200×10</a:t>
            </a:r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</a:t>
            </a:r>
            <a:endParaRPr lang="en-US" altLang="zh-CN" sz="20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14926" y="3175596"/>
            <a:ext cx="2261330" cy="1037051"/>
            <a:chOff x="3592729" y="2671540"/>
            <a:chExt cx="2261330" cy="1037051"/>
          </a:xfrm>
        </p:grpSpPr>
        <p:sp>
          <p:nvSpPr>
            <p:cNvPr id="21" name="圆角矩形 20"/>
            <p:cNvSpPr/>
            <p:nvPr/>
          </p:nvSpPr>
          <p:spPr>
            <a:xfrm>
              <a:off x="3592729" y="2671540"/>
              <a:ext cx="2163137" cy="1037051"/>
            </a:xfrm>
            <a:prstGeom prst="roundRect">
              <a:avLst/>
            </a:prstGeom>
            <a:gradFill flip="none" rotWithShape="1">
              <a:gsLst>
                <a:gs pos="100000">
                  <a:srgbClr val="D4C290"/>
                </a:gs>
                <a:gs pos="0">
                  <a:srgbClr val="C8AD60"/>
                </a:gs>
              </a:gsLst>
              <a:lin ang="10800000" scaled="1"/>
              <a:tileRect/>
            </a:gradFill>
            <a:ln w="25400" cap="flat" cmpd="sng" algn="ctr">
              <a:solidFill>
                <a:srgbClr val="D4C290"/>
              </a:solidFill>
              <a:prstDash val="solid"/>
            </a:ln>
            <a:effectLst>
              <a:outerShdw blurRad="50800" dist="12700" dir="5400000" algn="t" rotWithShape="0">
                <a:prstClr val="black">
                  <a:alpha val="55000"/>
                </a:prstClr>
              </a:outerShdw>
              <a:reflection blurRad="6350" stA="52000" endA="300" endPos="35000" dir="5400000" sy="-100000" algn="bl" rotWithShape="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11590" y="2764187"/>
              <a:ext cx="1162498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pt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=12000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3603122" y="3164297"/>
              <a:ext cx="2250937" cy="40011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  <a:defRPr/>
              </a:pP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p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与</a:t>
              </a:r>
              <a:r>
                <a:rPr lang="en-US" altLang="zh-CN" sz="20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+mn-ea"/>
                </a:rPr>
                <a:t>t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成反比例关系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sp>
        <p:nvSpPr>
          <p:cNvPr id="20" name="圆角矩形 19"/>
          <p:cNvSpPr/>
          <p:nvPr/>
        </p:nvSpPr>
        <p:spPr>
          <a:xfrm>
            <a:off x="1862719" y="2876265"/>
            <a:ext cx="2579350" cy="1855725"/>
          </a:xfrm>
          <a:prstGeom prst="roundRect">
            <a:avLst/>
          </a:prstGeom>
          <a:noFill/>
          <a:ln w="19050" cap="flat" cmpd="sng" algn="ctr">
            <a:solidFill>
              <a:srgbClr val="B99E53"/>
            </a:solidFill>
            <a:prstDash val="sysDash"/>
          </a:ln>
          <a:effectLst>
            <a:outerShdw dist="12700" dir="5400000" algn="t" rotWithShape="0">
              <a:sysClr val="window" lastClr="FFFFFF">
                <a:alpha val="40000"/>
              </a:sys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文本框 17412"/>
          <p:cNvSpPr txBox="1">
            <a:spLocks noChangeArrowheads="1"/>
          </p:cNvSpPr>
          <p:nvPr/>
        </p:nvSpPr>
        <p:spPr bwMode="auto">
          <a:xfrm>
            <a:off x="662890" y="549734"/>
            <a:ext cx="8018373" cy="94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一个手机组装车间要完成一批任务，每天组装手机的数量与需要的天数如下表。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5" name="Group 8"/>
          <p:cNvGraphicFramePr>
            <a:graphicFrameLocks noGrp="1"/>
          </p:cNvGraphicFramePr>
          <p:nvPr/>
        </p:nvGraphicFramePr>
        <p:xfrm>
          <a:off x="1475656" y="1694201"/>
          <a:ext cx="6480720" cy="6858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260939"/>
                <a:gridCol w="861180"/>
                <a:gridCol w="813336"/>
                <a:gridCol w="861180"/>
                <a:gridCol w="799666"/>
                <a:gridCol w="884419"/>
              </a:tblGrid>
              <a:tr h="3257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每天组装的数量</a:t>
                      </a: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2964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需要的天数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779878" y="2475935"/>
            <a:ext cx="1872208" cy="360040"/>
          </a:xfrm>
          <a:prstGeom prst="roundRect">
            <a:avLst/>
          </a:prstGeom>
          <a:solidFill>
            <a:schemeClr val="accent3">
              <a:lumMod val="40000"/>
              <a:lumOff val="60000"/>
              <a:alpha val="71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7414"/>
          <p:cNvSpPr txBox="1">
            <a:spLocks noChangeArrowheads="1"/>
          </p:cNvSpPr>
          <p:nvPr/>
        </p:nvSpPr>
        <p:spPr bwMode="auto">
          <a:xfrm>
            <a:off x="323528" y="2283718"/>
            <a:ext cx="872915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（3）如果这批组装任务需要8天完成。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每天要组装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多少部手机？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4"/>
          <p:cNvGrpSpPr/>
          <p:nvPr/>
        </p:nvGrpSpPr>
        <p:grpSpPr bwMode="auto">
          <a:xfrm flipH="1">
            <a:off x="395534" y="2908067"/>
            <a:ext cx="2867510" cy="905707"/>
            <a:chOff x="2447407" y="729260"/>
            <a:chExt cx="2422310" cy="717749"/>
          </a:xfrm>
          <a:noFill/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>
              <a:off x="2447407" y="729260"/>
              <a:ext cx="2422310" cy="717749"/>
            </a:xfrm>
            <a:prstGeom prst="cloudCallout">
              <a:avLst>
                <a:gd name="adj1" fmla="val -32992"/>
                <a:gd name="adj2" fmla="val -57855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4"/>
            <p:cNvSpPr>
              <a:spLocks noChangeArrowheads="1"/>
            </p:cNvSpPr>
            <p:nvPr/>
          </p:nvSpPr>
          <p:spPr bwMode="auto">
            <a:xfrm>
              <a:off x="2619069" y="815272"/>
              <a:ext cx="1946505" cy="56098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这批组装任务就是工作总量。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263044" y="3493656"/>
            <a:ext cx="42114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12000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÷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8=1500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（部）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95736" y="4143421"/>
            <a:ext cx="4685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答：每天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至少要组装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部手机。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7412"/>
          <p:cNvSpPr txBox="1">
            <a:spLocks noChangeArrowheads="1"/>
          </p:cNvSpPr>
          <p:nvPr/>
        </p:nvSpPr>
        <p:spPr bwMode="auto">
          <a:xfrm>
            <a:off x="662890" y="549734"/>
            <a:ext cx="8018373" cy="943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一个手机组装车间要完成一批任务，每天组装手机的数量与需要的天数如下表。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Group 8"/>
          <p:cNvGraphicFramePr>
            <a:graphicFrameLocks noGrp="1"/>
          </p:cNvGraphicFramePr>
          <p:nvPr/>
        </p:nvGraphicFramePr>
        <p:xfrm>
          <a:off x="1475656" y="1694201"/>
          <a:ext cx="6480720" cy="68580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260939"/>
                <a:gridCol w="861180"/>
                <a:gridCol w="813336"/>
                <a:gridCol w="861180"/>
                <a:gridCol w="799666"/>
                <a:gridCol w="884419"/>
              </a:tblGrid>
              <a:tr h="32573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每天组装的数量</a:t>
                      </a: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部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1200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29646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需要的天数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天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MH" val="20180718005305"/>
  <p:tag name="MH_LIBRARY" val="GRAPHIC"/>
  <p:tag name="MH_TYPE" val="SubTitle"/>
  <p:tag name="MH_ORDER" val="2"/>
</p:tagLst>
</file>

<file path=ppt/tags/tag2.xml><?xml version="1.0" encoding="utf-8"?>
<p:tagLst xmlns:p="http://schemas.openxmlformats.org/presentationml/2006/main">
  <p:tag name="KSO_WM_UNIT_TABLE_BEAUTIFY" val="smartTable{5a53752d-721b-4e1e-bc0b-9f45a2ccc95f}"/>
</p:tagLst>
</file>

<file path=ppt/tags/tag3.xml><?xml version="1.0" encoding="utf-8"?>
<p:tagLst xmlns:p="http://schemas.openxmlformats.org/presentationml/2006/main">
  <p:tag name="KSO_WM_UNIT_TABLE_BEAUTIFY" val="smartTable{5a53752d-721b-4e1e-bc0b-9f45a2ccc95f}"/>
</p:tagLst>
</file>

<file path=ppt/tags/tag4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2728</Words>
  <Application>WPS 演示</Application>
  <PresentationFormat>全屏显示(16:9)</PresentationFormat>
  <Paragraphs>587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黑体</vt:lpstr>
      <vt:lpstr>等线</vt:lpstr>
      <vt:lpstr>楷体</vt:lpstr>
      <vt:lpstr>Calibri</vt:lpstr>
      <vt:lpstr>Times New Roman</vt:lpstr>
      <vt:lpstr>Cambria Math</vt:lpstr>
      <vt:lpstr>楷体_GB2312</vt:lpstr>
      <vt:lpstr>华康少女文字W5</vt:lpstr>
      <vt:lpstr>微软雅黑</vt:lpstr>
      <vt:lpstr>Calibri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91</cp:revision>
  <dcterms:created xsi:type="dcterms:W3CDTF">2018-09-11T05:46:00Z</dcterms:created>
  <dcterms:modified xsi:type="dcterms:W3CDTF">2023-10-10T01:45:25Z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B15B2D385CD44472ABC9E8B0003A4783_12</vt:lpwstr>
  </property>
</Properties>
</file>