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03" r:id="rId3"/>
    <p:sldId id="278" r:id="rId4"/>
    <p:sldId id="280" r:id="rId5"/>
    <p:sldId id="299" r:id="rId6"/>
    <p:sldId id="282" r:id="rId7"/>
    <p:sldId id="300" r:id="rId8"/>
    <p:sldId id="283" r:id="rId9"/>
    <p:sldId id="284" r:id="rId10"/>
    <p:sldId id="285" r:id="rId11"/>
    <p:sldId id="286" r:id="rId12"/>
    <p:sldId id="287" r:id="rId13"/>
    <p:sldId id="301" r:id="rId14"/>
    <p:sldId id="288" r:id="rId15"/>
    <p:sldId id="289" r:id="rId16"/>
    <p:sldId id="290" r:id="rId17"/>
    <p:sldId id="291" r:id="rId18"/>
    <p:sldId id="296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58" d="100"/>
          <a:sy n="58" d="100"/>
        </p:scale>
        <p:origin x="-78" y="-73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7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378DF9-E354-4CCA-AFE3-2BCE303B60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B85DB-48C6-4712-A4D4-7C7F2E1CDC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8" name="直线连接符 4"/>
          <p:cNvCxnSpPr/>
          <p:nvPr userDrawn="1"/>
        </p:nvCxnSpPr>
        <p:spPr>
          <a:xfrm flipV="1">
            <a:off x="231783" y="383361"/>
            <a:ext cx="2396001" cy="0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8" name="图片 7" descr="未标题-1.png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  <p:sp>
          <p:nvSpPr>
            <p:cNvPr id="7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复习导入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sp>
          <p:nvSpPr>
            <p:cNvPr id="11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探究新知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sp>
          <p:nvSpPr>
            <p:cNvPr id="9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课堂练习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1" name="图片 10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sp>
        <p:nvSpPr>
          <p:cNvPr id="7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课堂小结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图片 7" descr="未标题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 userDrawn="1"/>
        </p:nvSpPr>
        <p:spPr bwMode="auto">
          <a:xfrm>
            <a:off x="2142070" y="1672779"/>
            <a:ext cx="4680520" cy="1559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5720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pic>
          <p:nvPicPr>
            <p:cNvPr id="12" name="图片 11" descr="未标题-1.png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6"/>
              <a:ext cx="3240360" cy="634357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 userDrawn="1"/>
          </p:nvSpPr>
          <p:spPr>
            <a:xfrm>
              <a:off x="452876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课后作业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7.png"/><Relationship Id="rId10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24" name="TextBox 9"/>
          <p:cNvSpPr txBox="1"/>
          <p:nvPr userDrawn="1"/>
        </p:nvSpPr>
        <p:spPr>
          <a:xfrm>
            <a:off x="4860032" y="83408"/>
            <a:ext cx="29523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36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47.png"/><Relationship Id="rId7" Type="http://schemas.openxmlformats.org/officeDocument/2006/relationships/image" Target="../media/image46.png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36.png"/><Relationship Id="rId3" Type="http://schemas.openxmlformats.org/officeDocument/2006/relationships/tags" Target="../tags/tag4.xml"/><Relationship Id="rId2" Type="http://schemas.openxmlformats.org/officeDocument/2006/relationships/image" Target="../media/image43.png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51.tiff"/><Relationship Id="rId6" Type="http://schemas.openxmlformats.org/officeDocument/2006/relationships/image" Target="../media/image50.tiff"/><Relationship Id="rId5" Type="http://schemas.openxmlformats.org/officeDocument/2006/relationships/image" Target="../media/image36.png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67944" y="563637"/>
            <a:ext cx="3491880" cy="4241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92881" y="1494011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457200"/>
            <a:r>
              <a:rPr lang="zh-CN" altLang="en-US" sz="6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比例的意义</a:t>
            </a:r>
            <a:endParaRPr lang="zh-CN" altLang="en-US" sz="60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2693" y="519703"/>
            <a:ext cx="1167627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457200"/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比例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26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7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457200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4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 Box 8"/>
          <p:cNvSpPr txBox="1">
            <a:spLocks noChangeArrowheads="1"/>
          </p:cNvSpPr>
          <p:nvPr/>
        </p:nvSpPr>
        <p:spPr bwMode="auto">
          <a:xfrm>
            <a:off x="330259" y="915566"/>
            <a:ext cx="8778245" cy="5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判断下面各题中的两个比能否组成比例，并说明理由。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971601" y="1440508"/>
            <a:ext cx="3068960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3∶2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15∶10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899592" y="1851670"/>
            <a:ext cx="756084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 Box 8"/>
              <p:cNvSpPr txBox="1">
                <a:spLocks noChangeArrowheads="1"/>
              </p:cNvSpPr>
              <p:nvPr/>
            </p:nvSpPr>
            <p:spPr bwMode="auto">
              <a:xfrm>
                <a:off x="1763688" y="1851670"/>
                <a:ext cx="1867521" cy="673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7500" tIns="35100" rIns="67500" bIns="3510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3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3688" y="1851670"/>
                <a:ext cx="1867521" cy="673679"/>
              </a:xfrm>
              <a:prstGeom prst="rect">
                <a:avLst/>
              </a:prstGeom>
              <a:blipFill rotWithShape="1">
                <a:blip r:embed="rId1"/>
                <a:stretch>
                  <a:fillRect l="-16" t="-1" r="15" b="8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Text Box 8"/>
              <p:cNvSpPr txBox="1">
                <a:spLocks noChangeArrowheads="1"/>
              </p:cNvSpPr>
              <p:nvPr/>
            </p:nvSpPr>
            <p:spPr bwMode="auto">
              <a:xfrm>
                <a:off x="1691680" y="2427734"/>
                <a:ext cx="1891048" cy="673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7500" tIns="35100" rIns="67500" bIns="3510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10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4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691680" y="2427734"/>
                <a:ext cx="1891048" cy="673679"/>
              </a:xfrm>
              <a:prstGeom prst="rect">
                <a:avLst/>
              </a:prstGeom>
              <a:blipFill rotWithShape="1">
                <a:blip r:embed="rId2"/>
                <a:stretch>
                  <a:fillRect l="-2" t="-19" r="3" b="11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Text Box 8"/>
              <p:cNvSpPr txBox="1">
                <a:spLocks noChangeArrowheads="1"/>
              </p:cNvSpPr>
              <p:nvPr/>
            </p:nvSpPr>
            <p:spPr bwMode="auto">
              <a:xfrm>
                <a:off x="2339752" y="2955038"/>
                <a:ext cx="1357533" cy="6736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7500" tIns="35100" rIns="67500" bIns="351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n-US" altLang="zh-CN" sz="2400" b="1" i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5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339752" y="2955038"/>
                <a:ext cx="1357533" cy="673679"/>
              </a:xfrm>
              <a:prstGeom prst="rect">
                <a:avLst/>
              </a:prstGeom>
              <a:blipFill rotWithShape="1">
                <a:blip r:embed="rId3"/>
                <a:stretch>
                  <a:fillRect l="-30" t="-57" r="23" b="4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1040991" y="3538646"/>
            <a:ext cx="2930180" cy="5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所以能组成比例。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4337973" y="1440508"/>
            <a:ext cx="2456893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4∶12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27∶9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 Box 8"/>
          <p:cNvSpPr txBox="1">
            <a:spLocks noChangeArrowheads="1"/>
          </p:cNvSpPr>
          <p:nvPr/>
        </p:nvSpPr>
        <p:spPr bwMode="auto">
          <a:xfrm>
            <a:off x="4267042" y="1882697"/>
            <a:ext cx="756084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8"/>
              <p:cNvSpPr txBox="1">
                <a:spLocks noChangeArrowheads="1"/>
              </p:cNvSpPr>
              <p:nvPr/>
            </p:nvSpPr>
            <p:spPr bwMode="auto">
              <a:xfrm>
                <a:off x="4986045" y="1794395"/>
                <a:ext cx="1784014" cy="67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7500" tIns="35100" rIns="67500" bIns="35100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 </a:t>
                </a:r>
                <a:r>
                  <a: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12=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9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86045" y="1794395"/>
                <a:ext cx="1784014" cy="672460"/>
              </a:xfrm>
              <a:prstGeom prst="rect">
                <a:avLst/>
              </a:prstGeom>
              <a:blipFill rotWithShape="1">
                <a:blip r:embed="rId4"/>
                <a:stretch>
                  <a:fillRect l="-1" t="-77" r="18" b="7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4548435" y="2448620"/>
            <a:ext cx="2659233" cy="440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9= 3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 Box 8"/>
              <p:cNvSpPr txBox="1">
                <a:spLocks noChangeArrowheads="1"/>
              </p:cNvSpPr>
              <p:nvPr/>
            </p:nvSpPr>
            <p:spPr bwMode="auto">
              <a:xfrm>
                <a:off x="5724128" y="2880668"/>
                <a:ext cx="950250" cy="6724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67500" tIns="35100" rIns="67500" bIns="351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微软雅黑" panose="020B0503020204020204" pitchFamily="34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>
                            <a:solidFill>
                              <a:schemeClr val="tx1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zh-CN" altLang="en-US" sz="2400" b="1" i="1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微软雅黑" panose="020B0503020204020204" pitchFamily="34" charset="-122"/>
                      </a:rPr>
                      <m:t>≠</m:t>
                    </m:r>
                  </m:oMath>
                </a14:m>
                <a:r>
                  <a:rPr lang="en-US" altLang="zh-CN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1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24128" y="2880668"/>
                <a:ext cx="950250" cy="672460"/>
              </a:xfrm>
              <a:prstGeom prst="rect">
                <a:avLst/>
              </a:prstGeom>
              <a:blipFill rotWithShape="1">
                <a:blip r:embed="rId5"/>
                <a:stretch>
                  <a:fillRect l="-25" t="-46" r="56" b="4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Text Box 8"/>
          <p:cNvSpPr txBox="1">
            <a:spLocks noChangeArrowheads="1"/>
          </p:cNvSpPr>
          <p:nvPr/>
        </p:nvSpPr>
        <p:spPr bwMode="auto">
          <a:xfrm>
            <a:off x="4554253" y="3429376"/>
            <a:ext cx="3380069" cy="5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所以不能组成比例。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5"/>
          <p:cNvSpPr>
            <a:spLocks noChangeArrowheads="1"/>
          </p:cNvSpPr>
          <p:nvPr/>
        </p:nvSpPr>
        <p:spPr bwMode="auto">
          <a:xfrm>
            <a:off x="827584" y="4052120"/>
            <a:ext cx="7753102" cy="463846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判断两个比能不能组成比例，要看它们的比值是否相等。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8"/>
          <p:cNvSpPr txBox="1">
            <a:spLocks noChangeArrowheads="1"/>
          </p:cNvSpPr>
          <p:nvPr/>
        </p:nvSpPr>
        <p:spPr bwMode="auto">
          <a:xfrm>
            <a:off x="264240" y="485801"/>
            <a:ext cx="1931496" cy="501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7500" tIns="35100" rIns="67500" bIns="3510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试一试。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681479" y="824474"/>
            <a:ext cx="8423383" cy="54006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60350" tIns="30176" rIns="60350" bIns="30176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下面哪些是比例？在（   ）里画“✔”。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1882708" y="1976070"/>
            <a:ext cx="431899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5∶10=7.5∶15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4" name="Text Box 13"/>
              <p:cNvSpPr txBox="1">
                <a:spLocks noChangeArrowheads="1"/>
              </p:cNvSpPr>
              <p:nvPr/>
            </p:nvSpPr>
            <p:spPr bwMode="auto">
              <a:xfrm>
                <a:off x="1895284" y="2784451"/>
                <a:ext cx="4318992" cy="79541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3∶2=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dirty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           </a:t>
                </a:r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  ）</a:t>
                </a:r>
                <a:endPara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4" name="Text 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95284" y="2784451"/>
                <a:ext cx="4318992" cy="795411"/>
              </a:xfrm>
              <a:prstGeom prst="rect">
                <a:avLst/>
              </a:prstGeom>
              <a:blipFill rotWithShape="1">
                <a:blip r:embed="rId1"/>
                <a:stretch>
                  <a:fillRect l="-10" t="-77" r="-1834" b="4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5508104" y="1914515"/>
            <a:ext cx="1152128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✔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755576" y="611171"/>
            <a:ext cx="8135351" cy="880459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60350" tIns="30176" rIns="60350" bIns="30176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下面哪组中的两个比可以组成比例？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把组成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的比例写出来。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13"/>
          <p:cNvSpPr txBox="1">
            <a:spLocks noChangeArrowheads="1"/>
          </p:cNvSpPr>
          <p:nvPr/>
        </p:nvSpPr>
        <p:spPr bwMode="auto">
          <a:xfrm>
            <a:off x="1187624" y="1598811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6∶10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9∶15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14"/>
          <p:cNvSpPr txBox="1">
            <a:spLocks noChangeArrowheads="1"/>
          </p:cNvSpPr>
          <p:nvPr/>
        </p:nvSpPr>
        <p:spPr bwMode="auto">
          <a:xfrm>
            <a:off x="4644008" y="1563638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20∶5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1∶4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1836912" y="1995686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6∶10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1836912" y="2443633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9∶15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1475656" y="3560926"/>
            <a:ext cx="260478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6∶10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9∶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15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5436096" y="1958851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20∶5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5581674" y="2390899"/>
            <a:ext cx="179863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1∶4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0.25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6579" y="3508300"/>
            <a:ext cx="3180318" cy="816752"/>
            <a:chOff x="5220073" y="3508300"/>
            <a:chExt cx="3180318" cy="816752"/>
          </a:xfrm>
        </p:grpSpPr>
        <p:sp>
          <p:nvSpPr>
            <p:cNvPr id="31" name="矩形 30"/>
            <p:cNvSpPr/>
            <p:nvPr/>
          </p:nvSpPr>
          <p:spPr>
            <a:xfrm>
              <a:off x="5270628" y="3508300"/>
              <a:ext cx="3096344" cy="816752"/>
            </a:xfrm>
            <a:prstGeom prst="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5220073" y="3687271"/>
              <a:ext cx="3180318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20∶5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en-US" altLang="zh-CN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∶4</a:t>
              </a:r>
              <a:r>
                <a:rPr lang="zh-CN" altLang="en-US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不能组成比例。</a:t>
              </a:r>
              <a:endParaRPr lang="zh-CN" altLang="en-US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Text Box 17"/>
          <p:cNvSpPr txBox="1">
            <a:spLocks noChangeArrowheads="1"/>
          </p:cNvSpPr>
          <p:nvPr/>
        </p:nvSpPr>
        <p:spPr bwMode="auto">
          <a:xfrm>
            <a:off x="1922723" y="2859782"/>
            <a:ext cx="25908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r>
              <a:rPr lang="zh-CN" altLang="en-US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0.6</a:t>
            </a:r>
            <a:endParaRPr lang="en-US" altLang="zh-CN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0" name="Text Box 17"/>
              <p:cNvSpPr txBox="1">
                <a:spLocks noChangeArrowheads="1"/>
              </p:cNvSpPr>
              <p:nvPr/>
            </p:nvSpPr>
            <p:spPr bwMode="auto">
              <a:xfrm>
                <a:off x="5868144" y="2819712"/>
                <a:ext cx="2590800" cy="4001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</a:t>
                </a:r>
                <a14:m>
                  <m:oMath xmlns:m="http://schemas.openxmlformats.org/officeDocument/2006/math">
                    <m:r>
                      <a:rPr lang="en-US" altLang="zh-CN" b="1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0.25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0" name="Text 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8144" y="2819712"/>
                <a:ext cx="2590800" cy="400110"/>
              </a:xfrm>
              <a:prstGeom prst="rect">
                <a:avLst/>
              </a:prstGeom>
              <a:blipFill rotWithShape="1">
                <a:blip r:embed="rId1"/>
                <a:stretch>
                  <a:fillRect l="-4" t="-78" r="4" b="93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组合 31"/>
          <p:cNvGrpSpPr/>
          <p:nvPr/>
        </p:nvGrpSpPr>
        <p:grpSpPr>
          <a:xfrm>
            <a:off x="1060902" y="3296044"/>
            <a:ext cx="3109443" cy="1014894"/>
            <a:chOff x="6697926" y="1248650"/>
            <a:chExt cx="3109443" cy="1014894"/>
          </a:xfrm>
        </p:grpSpPr>
        <p:grpSp>
          <p:nvGrpSpPr>
            <p:cNvPr id="38" name="组合 37"/>
            <p:cNvGrpSpPr/>
            <p:nvPr/>
          </p:nvGrpSpPr>
          <p:grpSpPr>
            <a:xfrm>
              <a:off x="6697926" y="1274531"/>
              <a:ext cx="762954" cy="989013"/>
              <a:chOff x="1400238" y="1194004"/>
              <a:chExt cx="804334" cy="989013"/>
            </a:xfrm>
          </p:grpSpPr>
          <p:sp>
            <p:nvSpPr>
              <p:cNvPr id="42" name="MH_Other_2"/>
              <p:cNvSpPr/>
              <p:nvPr/>
            </p:nvSpPr>
            <p:spPr>
              <a:xfrm rot="20676494">
                <a:off x="1400238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485125 w 485125"/>
                  <a:gd name="connsiteY1" fmla="*/ 106415 h 923058"/>
                  <a:gd name="connsiteX2" fmla="*/ 180479 w 485125"/>
                  <a:gd name="connsiteY2" fmla="*/ 106415 h 923058"/>
                  <a:gd name="connsiteX3" fmla="*/ 100155 w 485125"/>
                  <a:gd name="connsiteY3" fmla="*/ 186739 h 923058"/>
                  <a:gd name="connsiteX4" fmla="*/ 100155 w 485125"/>
                  <a:gd name="connsiteY4" fmla="*/ 923058 h 923058"/>
                  <a:gd name="connsiteX5" fmla="*/ 0 w 485125"/>
                  <a:gd name="connsiteY5" fmla="*/ 895486 h 923058"/>
                  <a:gd name="connsiteX6" fmla="*/ 0 w 485125"/>
                  <a:gd name="connsiteY6" fmla="*/ 174226 h 923058"/>
                  <a:gd name="connsiteX7" fmla="*/ 174226 w 485125"/>
                  <a:gd name="connsiteY7" fmla="*/ 0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485125" y="106415"/>
                    </a:lnTo>
                    <a:lnTo>
                      <a:pt x="180479" y="106415"/>
                    </a:lnTo>
                    <a:cubicBezTo>
                      <a:pt x="136118" y="106415"/>
                      <a:pt x="100155" y="142377"/>
                      <a:pt x="100155" y="186739"/>
                    </a:cubicBezTo>
                    <a:lnTo>
                      <a:pt x="100155" y="923058"/>
                    </a:lnTo>
                    <a:lnTo>
                      <a:pt x="0" y="895486"/>
                    </a:lnTo>
                    <a:lnTo>
                      <a:pt x="0" y="174226"/>
                    </a:lnTo>
                    <a:cubicBezTo>
                      <a:pt x="0" y="78004"/>
                      <a:pt x="78004" y="0"/>
                      <a:pt x="174226" y="0"/>
                    </a:cubicBez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MH_Other_3"/>
              <p:cNvSpPr/>
              <p:nvPr/>
            </p:nvSpPr>
            <p:spPr>
              <a:xfrm rot="20676494">
                <a:off x="1857439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9044416" y="1248650"/>
              <a:ext cx="762953" cy="989013"/>
              <a:chOff x="3641788" y="1194004"/>
              <a:chExt cx="804333" cy="989013"/>
            </a:xfrm>
          </p:grpSpPr>
          <p:sp>
            <p:nvSpPr>
              <p:cNvPr id="40" name="MH_Other_4"/>
              <p:cNvSpPr/>
              <p:nvPr/>
            </p:nvSpPr>
            <p:spPr>
              <a:xfrm rot="923506" flipH="1">
                <a:off x="3836521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174226 w 485125"/>
                  <a:gd name="connsiteY1" fmla="*/ 0 h 923058"/>
                  <a:gd name="connsiteX2" fmla="*/ 0 w 485125"/>
                  <a:gd name="connsiteY2" fmla="*/ 174226 h 923058"/>
                  <a:gd name="connsiteX3" fmla="*/ 0 w 485125"/>
                  <a:gd name="connsiteY3" fmla="*/ 895486 h 923058"/>
                  <a:gd name="connsiteX4" fmla="*/ 100155 w 485125"/>
                  <a:gd name="connsiteY4" fmla="*/ 923058 h 923058"/>
                  <a:gd name="connsiteX5" fmla="*/ 100155 w 485125"/>
                  <a:gd name="connsiteY5" fmla="*/ 186739 h 923058"/>
                  <a:gd name="connsiteX6" fmla="*/ 180479 w 485125"/>
                  <a:gd name="connsiteY6" fmla="*/ 106415 h 923058"/>
                  <a:gd name="connsiteX7" fmla="*/ 485125 w 485125"/>
                  <a:gd name="connsiteY7" fmla="*/ 106415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174226" y="0"/>
                    </a:lnTo>
                    <a:cubicBezTo>
                      <a:pt x="78004" y="0"/>
                      <a:pt x="0" y="78004"/>
                      <a:pt x="0" y="174226"/>
                    </a:cubicBezTo>
                    <a:lnTo>
                      <a:pt x="0" y="895486"/>
                    </a:lnTo>
                    <a:lnTo>
                      <a:pt x="100155" y="923058"/>
                    </a:lnTo>
                    <a:lnTo>
                      <a:pt x="100155" y="186739"/>
                    </a:lnTo>
                    <a:cubicBezTo>
                      <a:pt x="100155" y="142377"/>
                      <a:pt x="136117" y="106415"/>
                      <a:pt x="180479" y="106415"/>
                    </a:cubicBezTo>
                    <a:lnTo>
                      <a:pt x="485125" y="106415"/>
                    </a:ln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MH_Other_5"/>
              <p:cNvSpPr/>
              <p:nvPr/>
            </p:nvSpPr>
            <p:spPr>
              <a:xfrm rot="923506" flipH="1">
                <a:off x="3641788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72783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1" name="Text Box 7"/>
              <p:cNvSpPr txBox="1">
                <a:spLocks noChangeArrowheads="1"/>
              </p:cNvSpPr>
              <p:nvPr/>
            </p:nvSpPr>
            <p:spPr bwMode="auto">
              <a:xfrm>
                <a:off x="553752" y="1579776"/>
                <a:ext cx="2951162" cy="6939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zh-CN" altLang="en-US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6∶4</a:t>
                </a:r>
                <a:endParaRPr lang="en-US" altLang="zh-CN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1" name="Text 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53752" y="1579776"/>
                <a:ext cx="2951162" cy="693908"/>
              </a:xfrm>
              <a:prstGeom prst="rect">
                <a:avLst/>
              </a:prstGeom>
              <a:blipFill rotWithShape="1">
                <a:blip r:embed="rId1"/>
                <a:stretch>
                  <a:fillRect l="-1" t="-77" r="12" b="5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 Box 8"/>
          <p:cNvSpPr txBox="1">
            <a:spLocks noChangeArrowheads="1"/>
          </p:cNvSpPr>
          <p:nvPr/>
        </p:nvSpPr>
        <p:spPr bwMode="auto">
          <a:xfrm>
            <a:off x="5203659" y="1607741"/>
            <a:ext cx="32385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0.6∶0.2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3" name="Rectangle 131"/>
              <p:cNvSpPr>
                <a:spLocks noChangeArrowheads="1"/>
              </p:cNvSpPr>
              <p:nvPr/>
            </p:nvSpPr>
            <p:spPr bwMode="auto">
              <a:xfrm>
                <a:off x="7270374" y="1513175"/>
                <a:ext cx="816249" cy="6939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/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dirty="0" smtClean="0"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den>
                    </m:f>
                  </m:oMath>
                </a14:m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83" name="Rectangle 13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270374" y="1513175"/>
                <a:ext cx="816249" cy="693908"/>
              </a:xfrm>
              <a:prstGeom prst="rect">
                <a:avLst/>
              </a:prstGeom>
              <a:blipFill rotWithShape="1">
                <a:blip r:embed="rId2"/>
                <a:stretch>
                  <a:fillRect l="-32" t="-87" r="-4991" b="6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0" name="Group 91"/>
          <p:cNvGrpSpPr/>
          <p:nvPr/>
        </p:nvGrpSpPr>
        <p:grpSpPr bwMode="auto">
          <a:xfrm>
            <a:off x="5363996" y="2750335"/>
            <a:ext cx="3457575" cy="1666876"/>
            <a:chOff x="3269" y="2626"/>
            <a:chExt cx="2178" cy="1050"/>
          </a:xfrm>
        </p:grpSpPr>
        <p:sp>
          <p:nvSpPr>
            <p:cNvPr id="114" name="Text Box 136"/>
            <p:cNvSpPr txBox="1">
              <a:spLocks noChangeArrowheads="1"/>
            </p:cNvSpPr>
            <p:nvPr/>
          </p:nvSpPr>
          <p:spPr bwMode="auto">
            <a:xfrm>
              <a:off x="3526" y="2626"/>
              <a:ext cx="227" cy="2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50000"/>
                </a:spcBef>
                <a:buFontTx/>
                <a:buNone/>
              </a:pPr>
              <a:endParaRPr lang="en-US" altLang="zh-CN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2" name="Group 223"/>
            <p:cNvGrpSpPr/>
            <p:nvPr/>
          </p:nvGrpSpPr>
          <p:grpSpPr bwMode="auto">
            <a:xfrm>
              <a:off x="3269" y="3239"/>
              <a:ext cx="2178" cy="437"/>
              <a:chOff x="2882" y="3229"/>
              <a:chExt cx="2178" cy="437"/>
            </a:xfrm>
          </p:grpSpPr>
          <p:sp>
            <p:nvSpPr>
              <p:cNvPr id="93" name="Text Box 61"/>
              <p:cNvSpPr txBox="1">
                <a:spLocks noChangeArrowheads="1"/>
              </p:cNvSpPr>
              <p:nvPr/>
            </p:nvSpPr>
            <p:spPr bwMode="auto">
              <a:xfrm>
                <a:off x="2882" y="3306"/>
                <a:ext cx="2178" cy="2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0.6∶0.2</a:t>
                </a:r>
                <a:r>
                  <a:rPr lang="zh-CN" altLang="en-US" sz="24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endPara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97" name="Rectangle 154"/>
                  <p:cNvSpPr>
                    <a:spLocks noChangeArrowheads="1"/>
                  </p:cNvSpPr>
                  <p:nvPr/>
                </p:nvSpPr>
                <p:spPr bwMode="auto">
                  <a:xfrm>
                    <a:off x="3865" y="3229"/>
                    <a:ext cx="514" cy="43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9pPr>
                  </a:lstStyle>
                  <a:p>
                    <a:pPr eaLnBrk="1" hangingPunct="1"/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a14:m>
                    <a:r>
                      <a:rPr lang="en-US" altLang="zh-CN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∶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a14:m>
                    <a:endPara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97" name="Rectangle 154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865" y="3229"/>
                    <a:ext cx="514" cy="437"/>
                  </a:xfrm>
                  <a:prstGeom prst="rect">
                    <a:avLst/>
                  </a:prstGeom>
                  <a:blipFill rotWithShape="1">
                    <a:blip r:embed="rId3"/>
                  </a:blipFill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  <p:grpSp>
        <p:nvGrpSpPr>
          <p:cNvPr id="118" name="组合 117"/>
          <p:cNvGrpSpPr/>
          <p:nvPr/>
        </p:nvGrpSpPr>
        <p:grpSpPr>
          <a:xfrm>
            <a:off x="881990" y="3430889"/>
            <a:ext cx="3109443" cy="1014894"/>
            <a:chOff x="6697926" y="1248650"/>
            <a:chExt cx="3109443" cy="1014894"/>
          </a:xfrm>
        </p:grpSpPr>
        <p:grpSp>
          <p:nvGrpSpPr>
            <p:cNvPr id="119" name="组合 118"/>
            <p:cNvGrpSpPr/>
            <p:nvPr/>
          </p:nvGrpSpPr>
          <p:grpSpPr>
            <a:xfrm>
              <a:off x="6697926" y="1274531"/>
              <a:ext cx="762954" cy="989013"/>
              <a:chOff x="1400238" y="1194004"/>
              <a:chExt cx="804334" cy="989013"/>
            </a:xfrm>
          </p:grpSpPr>
          <p:sp>
            <p:nvSpPr>
              <p:cNvPr id="123" name="MH_Other_2"/>
              <p:cNvSpPr/>
              <p:nvPr/>
            </p:nvSpPr>
            <p:spPr>
              <a:xfrm rot="20676494">
                <a:off x="1400238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485125 w 485125"/>
                  <a:gd name="connsiteY1" fmla="*/ 106415 h 923058"/>
                  <a:gd name="connsiteX2" fmla="*/ 180479 w 485125"/>
                  <a:gd name="connsiteY2" fmla="*/ 106415 h 923058"/>
                  <a:gd name="connsiteX3" fmla="*/ 100155 w 485125"/>
                  <a:gd name="connsiteY3" fmla="*/ 186739 h 923058"/>
                  <a:gd name="connsiteX4" fmla="*/ 100155 w 485125"/>
                  <a:gd name="connsiteY4" fmla="*/ 923058 h 923058"/>
                  <a:gd name="connsiteX5" fmla="*/ 0 w 485125"/>
                  <a:gd name="connsiteY5" fmla="*/ 895486 h 923058"/>
                  <a:gd name="connsiteX6" fmla="*/ 0 w 485125"/>
                  <a:gd name="connsiteY6" fmla="*/ 174226 h 923058"/>
                  <a:gd name="connsiteX7" fmla="*/ 174226 w 485125"/>
                  <a:gd name="connsiteY7" fmla="*/ 0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485125" y="106415"/>
                    </a:lnTo>
                    <a:lnTo>
                      <a:pt x="180479" y="106415"/>
                    </a:lnTo>
                    <a:cubicBezTo>
                      <a:pt x="136118" y="106415"/>
                      <a:pt x="100155" y="142377"/>
                      <a:pt x="100155" y="186739"/>
                    </a:cubicBezTo>
                    <a:lnTo>
                      <a:pt x="100155" y="923058"/>
                    </a:lnTo>
                    <a:lnTo>
                      <a:pt x="0" y="895486"/>
                    </a:lnTo>
                    <a:lnTo>
                      <a:pt x="0" y="174226"/>
                    </a:lnTo>
                    <a:cubicBezTo>
                      <a:pt x="0" y="78004"/>
                      <a:pt x="78004" y="0"/>
                      <a:pt x="174226" y="0"/>
                    </a:cubicBez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4" name="MH_Other_3"/>
              <p:cNvSpPr/>
              <p:nvPr/>
            </p:nvSpPr>
            <p:spPr>
              <a:xfrm rot="20676494">
                <a:off x="1857439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9044416" y="1248650"/>
              <a:ext cx="762953" cy="989013"/>
              <a:chOff x="3641788" y="1194004"/>
              <a:chExt cx="804333" cy="989013"/>
            </a:xfrm>
          </p:grpSpPr>
          <p:sp>
            <p:nvSpPr>
              <p:cNvPr id="121" name="MH_Other_4"/>
              <p:cNvSpPr/>
              <p:nvPr/>
            </p:nvSpPr>
            <p:spPr>
              <a:xfrm rot="923506" flipH="1">
                <a:off x="3836521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174226 w 485125"/>
                  <a:gd name="connsiteY1" fmla="*/ 0 h 923058"/>
                  <a:gd name="connsiteX2" fmla="*/ 0 w 485125"/>
                  <a:gd name="connsiteY2" fmla="*/ 174226 h 923058"/>
                  <a:gd name="connsiteX3" fmla="*/ 0 w 485125"/>
                  <a:gd name="connsiteY3" fmla="*/ 895486 h 923058"/>
                  <a:gd name="connsiteX4" fmla="*/ 100155 w 485125"/>
                  <a:gd name="connsiteY4" fmla="*/ 923058 h 923058"/>
                  <a:gd name="connsiteX5" fmla="*/ 100155 w 485125"/>
                  <a:gd name="connsiteY5" fmla="*/ 186739 h 923058"/>
                  <a:gd name="connsiteX6" fmla="*/ 180479 w 485125"/>
                  <a:gd name="connsiteY6" fmla="*/ 106415 h 923058"/>
                  <a:gd name="connsiteX7" fmla="*/ 485125 w 485125"/>
                  <a:gd name="connsiteY7" fmla="*/ 106415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174226" y="0"/>
                    </a:lnTo>
                    <a:cubicBezTo>
                      <a:pt x="78004" y="0"/>
                      <a:pt x="0" y="78004"/>
                      <a:pt x="0" y="174226"/>
                    </a:cubicBezTo>
                    <a:lnTo>
                      <a:pt x="0" y="895486"/>
                    </a:lnTo>
                    <a:lnTo>
                      <a:pt x="100155" y="923058"/>
                    </a:lnTo>
                    <a:lnTo>
                      <a:pt x="100155" y="186739"/>
                    </a:lnTo>
                    <a:cubicBezTo>
                      <a:pt x="100155" y="142377"/>
                      <a:pt x="136117" y="106415"/>
                      <a:pt x="180479" y="106415"/>
                    </a:cubicBezTo>
                    <a:lnTo>
                      <a:pt x="485125" y="106415"/>
                    </a:ln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MH_Other_5"/>
              <p:cNvSpPr/>
              <p:nvPr/>
            </p:nvSpPr>
            <p:spPr>
              <a:xfrm rot="923506" flipH="1">
                <a:off x="3641788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5" name="组合 124"/>
          <p:cNvGrpSpPr/>
          <p:nvPr/>
        </p:nvGrpSpPr>
        <p:grpSpPr>
          <a:xfrm>
            <a:off x="5062053" y="3442002"/>
            <a:ext cx="3109443" cy="1014894"/>
            <a:chOff x="6697926" y="1248650"/>
            <a:chExt cx="3109443" cy="1014894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697926" y="1274531"/>
              <a:ext cx="762954" cy="989013"/>
              <a:chOff x="1400238" y="1194004"/>
              <a:chExt cx="804334" cy="989013"/>
            </a:xfrm>
          </p:grpSpPr>
          <p:sp>
            <p:nvSpPr>
              <p:cNvPr id="130" name="MH_Other_2"/>
              <p:cNvSpPr/>
              <p:nvPr/>
            </p:nvSpPr>
            <p:spPr>
              <a:xfrm rot="20676494">
                <a:off x="1400238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485125 w 485125"/>
                  <a:gd name="connsiteY1" fmla="*/ 106415 h 923058"/>
                  <a:gd name="connsiteX2" fmla="*/ 180479 w 485125"/>
                  <a:gd name="connsiteY2" fmla="*/ 106415 h 923058"/>
                  <a:gd name="connsiteX3" fmla="*/ 100155 w 485125"/>
                  <a:gd name="connsiteY3" fmla="*/ 186739 h 923058"/>
                  <a:gd name="connsiteX4" fmla="*/ 100155 w 485125"/>
                  <a:gd name="connsiteY4" fmla="*/ 923058 h 923058"/>
                  <a:gd name="connsiteX5" fmla="*/ 0 w 485125"/>
                  <a:gd name="connsiteY5" fmla="*/ 895486 h 923058"/>
                  <a:gd name="connsiteX6" fmla="*/ 0 w 485125"/>
                  <a:gd name="connsiteY6" fmla="*/ 174226 h 923058"/>
                  <a:gd name="connsiteX7" fmla="*/ 174226 w 485125"/>
                  <a:gd name="connsiteY7" fmla="*/ 0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485125" y="106415"/>
                    </a:lnTo>
                    <a:lnTo>
                      <a:pt x="180479" y="106415"/>
                    </a:lnTo>
                    <a:cubicBezTo>
                      <a:pt x="136118" y="106415"/>
                      <a:pt x="100155" y="142377"/>
                      <a:pt x="100155" y="186739"/>
                    </a:cubicBezTo>
                    <a:lnTo>
                      <a:pt x="100155" y="923058"/>
                    </a:lnTo>
                    <a:lnTo>
                      <a:pt x="0" y="895486"/>
                    </a:lnTo>
                    <a:lnTo>
                      <a:pt x="0" y="174226"/>
                    </a:lnTo>
                    <a:cubicBezTo>
                      <a:pt x="0" y="78004"/>
                      <a:pt x="78004" y="0"/>
                      <a:pt x="174226" y="0"/>
                    </a:cubicBez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MH_Other_3"/>
              <p:cNvSpPr/>
              <p:nvPr/>
            </p:nvSpPr>
            <p:spPr>
              <a:xfrm rot="20676494">
                <a:off x="1857439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7" name="组合 126"/>
            <p:cNvGrpSpPr/>
            <p:nvPr/>
          </p:nvGrpSpPr>
          <p:grpSpPr>
            <a:xfrm>
              <a:off x="9044416" y="1248650"/>
              <a:ext cx="762953" cy="989013"/>
              <a:chOff x="3641788" y="1194004"/>
              <a:chExt cx="804333" cy="989013"/>
            </a:xfrm>
          </p:grpSpPr>
          <p:sp>
            <p:nvSpPr>
              <p:cNvPr id="128" name="MH_Other_4"/>
              <p:cNvSpPr/>
              <p:nvPr/>
            </p:nvSpPr>
            <p:spPr>
              <a:xfrm rot="923506" flipH="1">
                <a:off x="3836521" y="1309892"/>
                <a:ext cx="609600" cy="873125"/>
              </a:xfrm>
              <a:custGeom>
                <a:avLst/>
                <a:gdLst>
                  <a:gd name="connsiteX0" fmla="*/ 485125 w 485125"/>
                  <a:gd name="connsiteY0" fmla="*/ 0 h 923058"/>
                  <a:gd name="connsiteX1" fmla="*/ 174226 w 485125"/>
                  <a:gd name="connsiteY1" fmla="*/ 0 h 923058"/>
                  <a:gd name="connsiteX2" fmla="*/ 0 w 485125"/>
                  <a:gd name="connsiteY2" fmla="*/ 174226 h 923058"/>
                  <a:gd name="connsiteX3" fmla="*/ 0 w 485125"/>
                  <a:gd name="connsiteY3" fmla="*/ 895486 h 923058"/>
                  <a:gd name="connsiteX4" fmla="*/ 100155 w 485125"/>
                  <a:gd name="connsiteY4" fmla="*/ 923058 h 923058"/>
                  <a:gd name="connsiteX5" fmla="*/ 100155 w 485125"/>
                  <a:gd name="connsiteY5" fmla="*/ 186739 h 923058"/>
                  <a:gd name="connsiteX6" fmla="*/ 180479 w 485125"/>
                  <a:gd name="connsiteY6" fmla="*/ 106415 h 923058"/>
                  <a:gd name="connsiteX7" fmla="*/ 485125 w 485125"/>
                  <a:gd name="connsiteY7" fmla="*/ 106415 h 923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5125" h="923058">
                    <a:moveTo>
                      <a:pt x="485125" y="0"/>
                    </a:moveTo>
                    <a:lnTo>
                      <a:pt x="174226" y="0"/>
                    </a:lnTo>
                    <a:cubicBezTo>
                      <a:pt x="78004" y="0"/>
                      <a:pt x="0" y="78004"/>
                      <a:pt x="0" y="174226"/>
                    </a:cubicBezTo>
                    <a:lnTo>
                      <a:pt x="0" y="895486"/>
                    </a:lnTo>
                    <a:lnTo>
                      <a:pt x="100155" y="923058"/>
                    </a:lnTo>
                    <a:lnTo>
                      <a:pt x="100155" y="186739"/>
                    </a:lnTo>
                    <a:cubicBezTo>
                      <a:pt x="100155" y="142377"/>
                      <a:pt x="136117" y="106415"/>
                      <a:pt x="180479" y="106415"/>
                    </a:cubicBezTo>
                    <a:lnTo>
                      <a:pt x="485125" y="106415"/>
                    </a:lnTo>
                    <a:close/>
                  </a:path>
                </a:pathLst>
              </a:custGeom>
              <a:solidFill>
                <a:srgbClr val="60A7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9" name="MH_Other_5"/>
              <p:cNvSpPr/>
              <p:nvPr/>
            </p:nvSpPr>
            <p:spPr>
              <a:xfrm rot="923506" flipH="1">
                <a:off x="3641788" y="1194004"/>
                <a:ext cx="347133" cy="176212"/>
              </a:xfrm>
              <a:custGeom>
                <a:avLst/>
                <a:gdLst>
                  <a:gd name="connsiteX0" fmla="*/ 0 w 419099"/>
                  <a:gd name="connsiteY0" fmla="*/ 0 h 285750"/>
                  <a:gd name="connsiteX1" fmla="*/ 276224 w 419099"/>
                  <a:gd name="connsiteY1" fmla="*/ 0 h 285750"/>
                  <a:gd name="connsiteX2" fmla="*/ 419099 w 419099"/>
                  <a:gd name="connsiteY2" fmla="*/ 142875 h 285750"/>
                  <a:gd name="connsiteX3" fmla="*/ 276224 w 419099"/>
                  <a:gd name="connsiteY3" fmla="*/ 285750 h 285750"/>
                  <a:gd name="connsiteX4" fmla="*/ 0 w 419099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099" h="285750">
                    <a:moveTo>
                      <a:pt x="0" y="0"/>
                    </a:moveTo>
                    <a:lnTo>
                      <a:pt x="276224" y="0"/>
                    </a:lnTo>
                    <a:cubicBezTo>
                      <a:pt x="355132" y="0"/>
                      <a:pt x="419099" y="63967"/>
                      <a:pt x="419099" y="142875"/>
                    </a:cubicBezTo>
                    <a:cubicBezTo>
                      <a:pt x="419099" y="221783"/>
                      <a:pt x="355132" y="285750"/>
                      <a:pt x="276224" y="285750"/>
                    </a:cubicBez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72CC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34" name="Group 264"/>
          <p:cNvGrpSpPr/>
          <p:nvPr/>
        </p:nvGrpSpPr>
        <p:grpSpPr bwMode="auto">
          <a:xfrm>
            <a:off x="1480522" y="3595675"/>
            <a:ext cx="2082802" cy="1030288"/>
            <a:chOff x="506" y="3385"/>
            <a:chExt cx="1312" cy="649"/>
          </a:xfrm>
        </p:grpSpPr>
        <mc:AlternateContent xmlns:mc="http://schemas.openxmlformats.org/markup-compatibility/2006">
          <mc:Choice xmlns:a14="http://schemas.microsoft.com/office/drawing/2010/main" Requires="a14">
            <p:sp>
              <p:nvSpPr>
                <p:cNvPr id="137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506" y="3385"/>
                  <a:ext cx="1140" cy="649"/>
                </a:xfrm>
                <a:prstGeom prst="rect">
                  <a:avLst/>
                </a:prstGeom>
                <a:noFill/>
                <a:ln w="12700">
                  <a:solidFill>
                    <a:schemeClr val="bg1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>
                  <a:lvl1pPr eaLnBrk="0" hangingPunct="0"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1pPr>
                  <a:lvl2pPr marL="742950" indent="-285750" eaLnBrk="0" hangingPunct="0"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2pPr>
                  <a:lvl3pPr marL="1143000" indent="-228600" eaLnBrk="0" hangingPunct="0"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3pPr>
                  <a:lvl4pPr marL="1600200" indent="-228600" eaLnBrk="0" hangingPunct="0"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4pPr>
                  <a:lvl5pPr marL="2057400" indent="-228600" eaLnBrk="0" hangingPunct="0"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2000" b="1">
                      <a:solidFill>
                        <a:schemeClr val="tx1"/>
                      </a:solidFill>
                      <a:latin typeface="楷体_GB2312" panose="02010609030101010101" pitchFamily="49" charset="-122"/>
                      <a:ea typeface="楷体_GB2312" panose="02010609030101010101" pitchFamily="49" charset="-122"/>
                    </a:defRPr>
                  </a:lvl9pPr>
                </a:lstStyle>
                <a:p>
                  <a:pPr eaLnBrk="1" hangingPunct="1">
                    <a:lnSpc>
                      <a:spcPct val="156000"/>
                    </a:lnSpc>
                    <a:spcBef>
                      <a:spcPct val="50000"/>
                    </a:spcBef>
                  </a:pP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  <m:r>
                        <a:rPr lang="zh-CN" altLang="en-US" sz="240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 </m:t>
                      </m:r>
                      <m:r>
                        <a:rPr lang="zh-CN" altLang="en-US" sz="2400" b="1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：</m:t>
                      </m:r>
                      <m:f>
                        <m:fPr>
                          <m:ctrlPr>
                            <a:rPr lang="en-US" altLang="zh-CN" sz="2400" b="1" i="1" dirty="0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dirty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den>
                      </m:f>
                      <m:r>
                        <a:rPr lang="zh-CN" altLang="en-US" sz="2400" i="1" dirty="0" smtClean="0">
                          <a:solidFill>
                            <a:srgbClr val="FF0000"/>
                          </a:solidFill>
                          <a:latin typeface="Cambria Math" panose="02040503050406030204"/>
                          <a:ea typeface="楷体" panose="02010609060101010101" pitchFamily="49" charset="-122"/>
                        </a:rPr>
                        <m:t>  </m:t>
                      </m:r>
                    </m:oMath>
                  </a14:m>
                  <a:r>
                    <a: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＝    </a:t>
                  </a:r>
                  <a:endParaRPr lang="zh-CN" altLang="en-US" sz="24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endParaRPr>
                </a:p>
              </p:txBody>
            </p:sp>
          </mc:Choice>
          <mc:Fallback>
            <p:sp>
              <p:nvSpPr>
                <p:cNvPr id="137" name="Text Box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06" y="3385"/>
                  <a:ext cx="1140" cy="649"/>
                </a:xfrm>
                <a:prstGeom prst="rect">
                  <a:avLst/>
                </a:prstGeom>
                <a:blipFill rotWithShape="1">
                  <a:blip r:embed="rId4"/>
                </a:blipFill>
                <a:ln w="12700">
                  <a:solidFill>
                    <a:schemeClr val="bg1"/>
                  </a:solidFill>
                  <a:miter lim="800000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CC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36" name="Rectangle 122"/>
            <p:cNvSpPr>
              <a:spLocks noChangeArrowheads="1"/>
            </p:cNvSpPr>
            <p:nvPr/>
          </p:nvSpPr>
          <p:spPr bwMode="auto">
            <a:xfrm>
              <a:off x="1311" y="3602"/>
              <a:ext cx="507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6∶4</a:t>
              </a:r>
              <a:endPara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71" name="Group 196"/>
          <p:cNvGrpSpPr/>
          <p:nvPr/>
        </p:nvGrpSpPr>
        <p:grpSpPr bwMode="auto">
          <a:xfrm>
            <a:off x="5911510" y="2149064"/>
            <a:ext cx="2590800" cy="1227139"/>
            <a:chOff x="3379" y="2409"/>
            <a:chExt cx="1632" cy="773"/>
          </a:xfrm>
        </p:grpSpPr>
        <p:sp>
          <p:nvSpPr>
            <p:cNvPr id="184" name="Text Box 63"/>
            <p:cNvSpPr txBox="1">
              <a:spLocks noChangeArrowheads="1"/>
            </p:cNvSpPr>
            <p:nvPr/>
          </p:nvSpPr>
          <p:spPr bwMode="auto">
            <a:xfrm>
              <a:off x="3379" y="2409"/>
              <a:ext cx="1632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0.6∶0.2</a:t>
              </a:r>
              <a:r>
                <a:rPr lang="zh-CN" altLang="en-US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4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5" name="Group 183"/>
            <p:cNvGrpSpPr/>
            <p:nvPr/>
          </p:nvGrpSpPr>
          <p:grpSpPr bwMode="auto">
            <a:xfrm>
              <a:off x="3461" y="2745"/>
              <a:ext cx="800" cy="437"/>
              <a:chOff x="3461" y="2745"/>
              <a:chExt cx="800" cy="437"/>
            </a:xfrm>
          </p:grpSpPr>
          <mc:AlternateContent xmlns:mc="http://schemas.openxmlformats.org/markup-compatibility/2006">
            <mc:Choice xmlns:a14="http://schemas.microsoft.com/office/drawing/2010/main" Requires="a14">
              <p:sp>
                <p:nvSpPr>
                  <p:cNvPr id="188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3461" y="2745"/>
                    <a:ext cx="514" cy="437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1pPr>
                    <a:lvl2pPr marL="742950" indent="-28575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2pPr>
                    <a:lvl3pPr marL="11430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3pPr>
                    <a:lvl4pPr marL="16002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4pPr>
                    <a:lvl5pPr marL="2057400" indent="-228600" eaLnBrk="0" hangingPunct="0"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 sz="2000" b="1">
                        <a:solidFill>
                          <a:schemeClr val="tx1"/>
                        </a:solidFill>
                        <a:latin typeface="楷体_GB2312" panose="02010609030101010101" pitchFamily="49" charset="-122"/>
                        <a:ea typeface="楷体_GB2312" panose="02010609030101010101" pitchFamily="49" charset="-122"/>
                      </a:defRPr>
                    </a:lvl9pPr>
                  </a:lstStyle>
                  <a:p>
                    <a:pPr eaLnBrk="1" hangingPunct="1"/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i="1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3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a14:m>
                    <a:r>
                      <a:rPr lang="en-US" altLang="zh-CN" sz="24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rPr>
                      <a:t>∶</a:t>
                    </a:r>
                    <a14:m>
                      <m:oMath xmlns:m="http://schemas.openxmlformats.org/officeDocument/2006/math">
                        <m:f>
                          <m:fPr>
                            <m:ctrlPr>
                              <a:rPr lang="en-US" altLang="zh-CN" sz="2400" i="1" dirty="0" smtClean="0">
                                <a:solidFill>
                                  <a:srgbClr val="FF0000"/>
                                </a:solidFill>
                                <a:latin typeface="Cambria Math" panose="02040503050406030204"/>
                                <a:ea typeface="楷体" panose="02010609060101010101" pitchFamily="49" charset="-122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altLang="zh-CN" sz="2400" b="1" i="0" dirty="0" smtClean="0">
                                <a:solidFill>
                                  <a:srgbClr val="FF0000"/>
                                </a:solidFill>
                                <a:latin typeface="楷体" panose="02010609060101010101" pitchFamily="49" charset="-122"/>
                                <a:ea typeface="楷体" panose="02010609060101010101" pitchFamily="49" charset="-122"/>
                              </a:rPr>
                              <m:t>4</m:t>
                            </m:r>
                          </m:den>
                        </m:f>
                      </m:oMath>
                    </a14:m>
                    <a:endParaRPr lang="zh-CN" altLang="en-US" sz="2400" dirty="0">
                      <a:solidFill>
                        <a:srgbClr val="FF0000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endParaRPr>
                  </a:p>
                </p:txBody>
              </p:sp>
            </mc:Choice>
            <mc:Fallback>
              <p:sp>
                <p:nvSpPr>
                  <p:cNvPr id="188" name="Rectangle 142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 bwMode="auto">
                  <a:xfrm>
                    <a:off x="3461" y="2745"/>
                    <a:ext cx="514" cy="437"/>
                  </a:xfrm>
                  <a:prstGeom prst="rect">
                    <a:avLst/>
                  </a:prstGeom>
                  <a:blipFill rotWithShape="1">
                    <a:blip r:embed="rId3"/>
                  </a:blipFill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CC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12700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r>
                      <a:rPr lang="zh-CN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89" name="Rectangle 144"/>
              <p:cNvSpPr>
                <a:spLocks noChangeArrowheads="1"/>
              </p:cNvSpPr>
              <p:nvPr/>
            </p:nvSpPr>
            <p:spPr bwMode="auto">
              <a:xfrm>
                <a:off x="3895" y="2821"/>
                <a:ext cx="366" cy="2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1pPr>
                <a:lvl2pPr marL="742950" indent="-28575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2pPr>
                <a:lvl3pPr marL="11430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3pPr>
                <a:lvl4pPr marL="16002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4pPr>
                <a:lvl5pPr marL="2057400" indent="-228600" eaLnBrk="0" hangingPunct="0"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sz="2000" b="1">
                    <a:solidFill>
                      <a:schemeClr val="tx1"/>
                    </a:solidFill>
                    <a:latin typeface="楷体_GB2312" panose="02010609030101010101" pitchFamily="49" charset="-122"/>
                    <a:ea typeface="楷体_GB2312" panose="02010609030101010101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</a:t>
                </a:r>
                <a:endParaRPr lang="en-US" altLang="zh-CN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Box 1"/>
              <p:cNvSpPr txBox="1"/>
              <p:nvPr/>
            </p:nvSpPr>
            <p:spPr>
              <a:xfrm>
                <a:off x="1171109" y="2204998"/>
                <a:ext cx="1336452" cy="13748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ts val="6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en-US" altLang="zh-CN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:</m:t>
                    </m:r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lvl="0">
                  <a:spcBef>
                    <a:spcPts val="600"/>
                  </a:spcBef>
                </a:pP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6∶4=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</m:den>
                    </m:f>
                  </m:oMath>
                </a14:m>
                <a:endPara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1109" y="2204998"/>
                <a:ext cx="1336452" cy="1374864"/>
              </a:xfrm>
              <a:prstGeom prst="rect">
                <a:avLst/>
              </a:prstGeom>
              <a:blipFill rotWithShape="1">
                <a:blip r:embed="rId5"/>
                <a:stretch>
                  <a:fillRect l="-13" t="-20" r="43" b="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矩形 6"/>
          <p:cNvSpPr>
            <a:spLocks noChangeArrowheads="1"/>
          </p:cNvSpPr>
          <p:nvPr/>
        </p:nvSpPr>
        <p:spPr bwMode="auto">
          <a:xfrm>
            <a:off x="755576" y="611171"/>
            <a:ext cx="8135351" cy="880459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60350" tIns="30176" rIns="60350" bIns="30176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下面哪组中的两个比可以组成比例？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把组成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的比例写出来。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576" y="72783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030339" y="4053220"/>
            <a:ext cx="2550779" cy="928351"/>
            <a:chOff x="5020554" y="3723796"/>
            <a:chExt cx="2550779" cy="928351"/>
          </a:xfrm>
        </p:grpSpPr>
        <p:pic>
          <p:nvPicPr>
            <p:cNvPr id="27" name="MH_Other_13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0" t="64938" r="17346" b="14547"/>
            <a:stretch>
              <a:fillRect/>
            </a:stretch>
          </p:blipFill>
          <p:spPr>
            <a:xfrm flipH="1">
              <a:off x="5020554" y="3723796"/>
              <a:ext cx="2550779" cy="928351"/>
            </a:xfrm>
            <a:prstGeom prst="rect">
              <a:avLst/>
            </a:prstGeom>
          </p:spPr>
        </p:pic>
        <p:sp>
          <p:nvSpPr>
            <p:cNvPr id="15" name="Text Box 18"/>
            <p:cNvSpPr txBox="1">
              <a:spLocks noChangeArrowheads="1"/>
            </p:cNvSpPr>
            <p:nvPr/>
          </p:nvSpPr>
          <p:spPr bwMode="auto">
            <a:xfrm>
              <a:off x="5234243" y="3787861"/>
              <a:ext cx="2142155" cy="40011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100∶5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200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∶10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503040" y="618607"/>
            <a:ext cx="8029400" cy="729007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60350" tIns="30176" rIns="60350" bIns="30176" anchor="ctr"/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下面各表中相对应的两个量的比能否组成比例？如果能，把组成的比例写出来。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1451583" y="2354890"/>
            <a:ext cx="1752265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不能组成比例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4622027" y="2354891"/>
            <a:ext cx="1654517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能组成比例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1481718" y="3853165"/>
            <a:ext cx="1814981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不能组成比例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627990" y="3752809"/>
            <a:ext cx="1758194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能组成比例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60211" y="2290825"/>
            <a:ext cx="2550779" cy="928351"/>
            <a:chOff x="1610972" y="3955871"/>
            <a:chExt cx="2550779" cy="928351"/>
          </a:xfrm>
        </p:grpSpPr>
        <p:pic>
          <p:nvPicPr>
            <p:cNvPr id="26" name="MH_Other_131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 rotWithShape="1">
            <a:blip r:embed="rId2" cstate="print">
              <a:duotone>
                <a:prstClr val="black"/>
                <a:srgbClr val="D9C3A5">
                  <a:tint val="50000"/>
                  <a:satMod val="18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50" t="64938" r="17346" b="14547"/>
            <a:stretch>
              <a:fillRect/>
            </a:stretch>
          </p:blipFill>
          <p:spPr>
            <a:xfrm flipH="1">
              <a:off x="1610972" y="3955871"/>
              <a:ext cx="2550779" cy="928351"/>
            </a:xfrm>
            <a:prstGeom prst="rect">
              <a:avLst/>
            </a:prstGeom>
          </p:spPr>
        </p:pic>
        <p:sp>
          <p:nvSpPr>
            <p:cNvPr id="10" name="Text Box 15"/>
            <p:cNvSpPr txBox="1">
              <a:spLocks noChangeArrowheads="1"/>
            </p:cNvSpPr>
            <p:nvPr/>
          </p:nvSpPr>
          <p:spPr bwMode="auto">
            <a:xfrm>
              <a:off x="1872689" y="4001607"/>
              <a:ext cx="2142155" cy="400110"/>
            </a:xfrm>
            <a:prstGeom prst="rect">
              <a:avLst/>
            </a:prstGeom>
            <a:noFill/>
            <a:ln w="12700">
              <a:noFill/>
              <a:miter lim="800000"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30∶2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120</a:t>
              </a: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∶8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66597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953" y="1562437"/>
            <a:ext cx="3264512" cy="7741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16" y="3008480"/>
            <a:ext cx="3233548" cy="75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034" y="1575145"/>
            <a:ext cx="4225001" cy="756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9241" y="2966858"/>
            <a:ext cx="4249089" cy="763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3295364" y="412010"/>
            <a:ext cx="2403045" cy="4676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lnSpc>
                <a:spcPct val="120000"/>
              </a:lnSpc>
            </a:pP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Group 2"/>
          <p:cNvGrpSpPr/>
          <p:nvPr/>
        </p:nvGrpSpPr>
        <p:grpSpPr bwMode="auto">
          <a:xfrm>
            <a:off x="5580112" y="1122972"/>
            <a:ext cx="2977559" cy="1955121"/>
            <a:chOff x="-133689" y="0"/>
            <a:chExt cx="4397249" cy="3114315"/>
          </a:xfrm>
        </p:grpSpPr>
        <p:sp>
          <p:nvSpPr>
            <p:cNvPr id="9" name="直角三角形 90"/>
            <p:cNvSpPr>
              <a:spLocks noChangeArrowheads="1"/>
            </p:cNvSpPr>
            <p:nvPr/>
          </p:nvSpPr>
          <p:spPr bwMode="auto">
            <a:xfrm>
              <a:off x="404768" y="0"/>
              <a:ext cx="3857209" cy="2214578"/>
            </a:xfrm>
            <a:prstGeom prst="rtTriangle">
              <a:avLst/>
            </a:prstGeom>
            <a:solidFill>
              <a:srgbClr val="D9FFFF"/>
            </a:solidFill>
            <a:ln w="25400">
              <a:solidFill>
                <a:srgbClr val="0000FF"/>
              </a:solidFill>
              <a:miter lim="800000"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 b="1">
                <a:solidFill>
                  <a:srgbClr val="FFFFFF"/>
                </a:solidFill>
                <a:latin typeface="Times New Roman" panose="02020603050405020304" pitchFamily="18" charset="0"/>
              </a:endParaRPr>
            </a:p>
          </p:txBody>
        </p:sp>
        <p:cxnSp>
          <p:nvCxnSpPr>
            <p:cNvPr id="10" name="直接连接符 92"/>
            <p:cNvCxnSpPr>
              <a:cxnSpLocks noChangeShapeType="1"/>
            </p:cNvCxnSpPr>
            <p:nvPr/>
          </p:nvCxnSpPr>
          <p:spPr bwMode="auto">
            <a:xfrm>
              <a:off x="2333373" y="1116020"/>
              <a:ext cx="1587" cy="1108083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直接箭头连接符 94"/>
            <p:cNvCxnSpPr>
              <a:cxnSpLocks noChangeShapeType="1"/>
            </p:cNvCxnSpPr>
            <p:nvPr/>
          </p:nvCxnSpPr>
          <p:spPr bwMode="auto">
            <a:xfrm>
              <a:off x="2222260" y="1122370"/>
              <a:ext cx="1587" cy="1106496"/>
            </a:xfrm>
            <a:prstGeom prst="straightConnector1">
              <a:avLst/>
            </a:prstGeom>
            <a:noFill/>
            <a:ln w="28575">
              <a:solidFill>
                <a:srgbClr val="FF0000"/>
              </a:solidFill>
              <a:round/>
              <a:headEnd type="arrow" w="med" len="med"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直接连接符 100"/>
            <p:cNvCxnSpPr>
              <a:cxnSpLocks noChangeShapeType="1"/>
            </p:cNvCxnSpPr>
            <p:nvPr/>
          </p:nvCxnSpPr>
          <p:spPr bwMode="auto">
            <a:xfrm>
              <a:off x="2066702" y="1123958"/>
              <a:ext cx="285719" cy="158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直接连接符 102"/>
            <p:cNvCxnSpPr>
              <a:cxnSpLocks noChangeShapeType="1"/>
            </p:cNvCxnSpPr>
            <p:nvPr/>
          </p:nvCxnSpPr>
          <p:spPr bwMode="auto">
            <a:xfrm rot="5400000">
              <a:off x="2189703" y="2348723"/>
              <a:ext cx="285752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" name="直接连接符 103"/>
            <p:cNvCxnSpPr>
              <a:cxnSpLocks noChangeShapeType="1"/>
            </p:cNvCxnSpPr>
            <p:nvPr/>
          </p:nvCxnSpPr>
          <p:spPr bwMode="auto">
            <a:xfrm rot="5400000">
              <a:off x="3868269" y="2595576"/>
              <a:ext cx="785819" cy="47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直接连接符 104"/>
            <p:cNvCxnSpPr>
              <a:cxnSpLocks noChangeShapeType="1"/>
            </p:cNvCxnSpPr>
            <p:nvPr/>
          </p:nvCxnSpPr>
          <p:spPr bwMode="auto">
            <a:xfrm rot="10800000">
              <a:off x="119049" y="2214578"/>
              <a:ext cx="285719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106"/>
            <p:cNvCxnSpPr>
              <a:cxnSpLocks noChangeShapeType="1"/>
            </p:cNvCxnSpPr>
            <p:nvPr/>
          </p:nvCxnSpPr>
          <p:spPr bwMode="auto">
            <a:xfrm rot="5400000">
              <a:off x="13441" y="2605895"/>
              <a:ext cx="785819" cy="317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直接连接符 108"/>
            <p:cNvCxnSpPr>
              <a:cxnSpLocks noChangeShapeType="1"/>
            </p:cNvCxnSpPr>
            <p:nvPr/>
          </p:nvCxnSpPr>
          <p:spPr bwMode="auto">
            <a:xfrm rot="10800000">
              <a:off x="119049" y="4762"/>
              <a:ext cx="285719" cy="1588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直接箭头连接符 112"/>
            <p:cNvCxnSpPr>
              <a:cxnSpLocks noChangeShapeType="1"/>
            </p:cNvCxnSpPr>
            <p:nvPr/>
          </p:nvCxnSpPr>
          <p:spPr bwMode="auto">
            <a:xfrm>
              <a:off x="3761969" y="2428893"/>
              <a:ext cx="500008" cy="1587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直接箭头连接符 116"/>
            <p:cNvCxnSpPr>
              <a:cxnSpLocks noChangeShapeType="1"/>
            </p:cNvCxnSpPr>
            <p:nvPr/>
          </p:nvCxnSpPr>
          <p:spPr bwMode="auto">
            <a:xfrm rot="10800000">
              <a:off x="2333373" y="2428893"/>
              <a:ext cx="500008" cy="1587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直接箭头连接符 118"/>
            <p:cNvCxnSpPr>
              <a:cxnSpLocks noChangeShapeType="1"/>
            </p:cNvCxnSpPr>
            <p:nvPr/>
          </p:nvCxnSpPr>
          <p:spPr bwMode="auto">
            <a:xfrm>
              <a:off x="2976241" y="2786082"/>
              <a:ext cx="1285736" cy="1588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直接箭头连接符 120"/>
            <p:cNvCxnSpPr>
              <a:cxnSpLocks noChangeShapeType="1"/>
            </p:cNvCxnSpPr>
            <p:nvPr/>
          </p:nvCxnSpPr>
          <p:spPr bwMode="auto">
            <a:xfrm rot="10800000">
              <a:off x="404768" y="2786082"/>
              <a:ext cx="1357167" cy="1588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TextBox 122"/>
            <p:cNvSpPr txBox="1">
              <a:spLocks noChangeArrowheads="1"/>
            </p:cNvSpPr>
            <p:nvPr/>
          </p:nvSpPr>
          <p:spPr bwMode="auto">
            <a:xfrm>
              <a:off x="2954251" y="2110225"/>
              <a:ext cx="947398" cy="63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123"/>
            <p:cNvSpPr txBox="1">
              <a:spLocks noChangeArrowheads="1"/>
            </p:cNvSpPr>
            <p:nvPr/>
          </p:nvSpPr>
          <p:spPr bwMode="auto">
            <a:xfrm>
              <a:off x="1885984" y="2476979"/>
              <a:ext cx="947398" cy="637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125"/>
            <p:cNvSpPr txBox="1">
              <a:spLocks noChangeArrowheads="1"/>
            </p:cNvSpPr>
            <p:nvPr/>
          </p:nvSpPr>
          <p:spPr bwMode="auto">
            <a:xfrm rot="16200000">
              <a:off x="1225009" y="1374619"/>
              <a:ext cx="1435537" cy="5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1.5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25" name="直接箭头连接符 126"/>
            <p:cNvCxnSpPr>
              <a:cxnSpLocks noChangeShapeType="1"/>
            </p:cNvCxnSpPr>
            <p:nvPr/>
          </p:nvCxnSpPr>
          <p:spPr bwMode="auto">
            <a:xfrm rot="5400000" flipH="1" flipV="1">
              <a:off x="-96075" y="357979"/>
              <a:ext cx="714380" cy="1587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直接箭头连接符 129"/>
            <p:cNvCxnSpPr>
              <a:cxnSpLocks noChangeShapeType="1"/>
            </p:cNvCxnSpPr>
            <p:nvPr/>
          </p:nvCxnSpPr>
          <p:spPr bwMode="auto">
            <a:xfrm rot="5400000">
              <a:off x="-94488" y="1856595"/>
              <a:ext cx="714380" cy="1588"/>
            </a:xfrm>
            <a:prstGeom prst="straightConnector1">
              <a:avLst/>
            </a:prstGeom>
            <a:noFill/>
            <a:ln w="19050">
              <a:solidFill>
                <a:srgbClr val="FF0000"/>
              </a:solidFill>
              <a:rou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TextBox 131"/>
            <p:cNvSpPr txBox="1">
              <a:spLocks noChangeArrowheads="1"/>
            </p:cNvSpPr>
            <p:nvPr/>
          </p:nvSpPr>
          <p:spPr bwMode="auto">
            <a:xfrm rot="16200000">
              <a:off x="-349189" y="840160"/>
              <a:ext cx="1021881" cy="5908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en-US" altLang="zh-CN" sz="20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endParaRPr lang="zh-CN" altLang="en-US" sz="20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TextBox 133"/>
          <p:cNvSpPr txBox="1">
            <a:spLocks noChangeArrowheads="1"/>
          </p:cNvSpPr>
          <p:nvPr/>
        </p:nvSpPr>
        <p:spPr bwMode="auto">
          <a:xfrm>
            <a:off x="639721" y="599752"/>
            <a:ext cx="648142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用右图中的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个数据可以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组成哪些比例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39721" y="1249277"/>
            <a:ext cx="324071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可以组成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个比例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zh-CN" sz="28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en-US" altLang="zh-CN" sz="2800" b="1" i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519972" y="1964091"/>
            <a:ext cx="5357850" cy="728552"/>
            <a:chOff x="428684" y="2312942"/>
            <a:chExt cx="5357850" cy="728552"/>
          </a:xfrm>
        </p:grpSpPr>
        <p:grpSp>
          <p:nvGrpSpPr>
            <p:cNvPr id="49" name="组合 48"/>
            <p:cNvGrpSpPr/>
            <p:nvPr/>
          </p:nvGrpSpPr>
          <p:grpSpPr>
            <a:xfrm>
              <a:off x="428684" y="2312942"/>
              <a:ext cx="5357850" cy="728552"/>
              <a:chOff x="4079101" y="3297813"/>
              <a:chExt cx="5357850" cy="728552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4139952" y="32978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32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0" name="矩形 29"/>
              <p:cNvSpPr/>
              <p:nvPr/>
            </p:nvSpPr>
            <p:spPr>
              <a:xfrm>
                <a:off x="4079101" y="3355798"/>
                <a:ext cx="5357850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3∶1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5=4∶2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3∶4=1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5∶2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1" name="直接连接符 50"/>
            <p:cNvCxnSpPr/>
            <p:nvPr/>
          </p:nvCxnSpPr>
          <p:spPr>
            <a:xfrm>
              <a:off x="2259230" y="2474071"/>
              <a:ext cx="0" cy="406293"/>
            </a:xfrm>
            <a:prstGeom prst="line">
              <a:avLst/>
            </a:prstGeom>
            <a:ln w="2222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189190" y="2854086"/>
            <a:ext cx="5357850" cy="728552"/>
            <a:chOff x="110196" y="3446198"/>
            <a:chExt cx="5357850" cy="728552"/>
          </a:xfrm>
        </p:grpSpPr>
        <p:grpSp>
          <p:nvGrpSpPr>
            <p:cNvPr id="47" name="组合 46"/>
            <p:cNvGrpSpPr/>
            <p:nvPr/>
          </p:nvGrpSpPr>
          <p:grpSpPr>
            <a:xfrm>
              <a:off x="110196" y="3446198"/>
              <a:ext cx="5357850" cy="728552"/>
              <a:chOff x="4079101" y="3602613"/>
              <a:chExt cx="5357850" cy="728552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4444752" y="36026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42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矩形 34"/>
              <p:cNvSpPr/>
              <p:nvPr/>
            </p:nvSpPr>
            <p:spPr>
              <a:xfrm>
                <a:off x="4079101" y="3684046"/>
                <a:ext cx="5357850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　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2∶1</a:t>
                </a:r>
                <a:r>
                  <a:rPr lang="en-US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5=4∶3</a:t>
                </a:r>
                <a:r>
                  <a:rPr lang="zh-CN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2∶4=1</a:t>
                </a:r>
                <a:r>
                  <a:rPr lang="en-US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5∶3</a:t>
                </a:r>
                <a:r>
                  <a:rPr lang="zh-CN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en-US" altLang="zh-CN" sz="2000" b="1" i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2" name="直接连接符 51"/>
            <p:cNvCxnSpPr/>
            <p:nvPr/>
          </p:nvCxnSpPr>
          <p:spPr>
            <a:xfrm>
              <a:off x="2245542" y="3625180"/>
              <a:ext cx="0" cy="406293"/>
            </a:xfrm>
            <a:prstGeom prst="line">
              <a:avLst/>
            </a:prstGeom>
            <a:ln w="2222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/>
          <p:cNvGrpSpPr/>
          <p:nvPr/>
        </p:nvGrpSpPr>
        <p:grpSpPr>
          <a:xfrm>
            <a:off x="514242" y="3787414"/>
            <a:ext cx="5357850" cy="728552"/>
            <a:chOff x="4425124" y="3022643"/>
            <a:chExt cx="5357850" cy="728552"/>
          </a:xfrm>
        </p:grpSpPr>
        <p:grpSp>
          <p:nvGrpSpPr>
            <p:cNvPr id="29" name="组合 28"/>
            <p:cNvGrpSpPr/>
            <p:nvPr/>
          </p:nvGrpSpPr>
          <p:grpSpPr>
            <a:xfrm>
              <a:off x="4425124" y="3022643"/>
              <a:ext cx="5357850" cy="728552"/>
              <a:chOff x="212967" y="2955813"/>
              <a:chExt cx="5357850" cy="728552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263847" y="29558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45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6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212967" y="3032242"/>
                <a:ext cx="5357850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en-US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5∶2=3∶4</a:t>
                </a:r>
                <a:r>
                  <a:rPr lang="zh-CN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4∶2=3∶1</a:t>
                </a:r>
                <a:r>
                  <a:rPr lang="en-US" altLang="zh-CN" sz="2000" b="1" i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  </a:t>
                </a:r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3" name="直接连接符 52"/>
            <p:cNvCxnSpPr/>
            <p:nvPr/>
          </p:nvCxnSpPr>
          <p:spPr>
            <a:xfrm>
              <a:off x="6317338" y="3183772"/>
              <a:ext cx="0" cy="406293"/>
            </a:xfrm>
            <a:prstGeom prst="line">
              <a:avLst/>
            </a:prstGeom>
            <a:ln w="2222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4442217" y="3444760"/>
            <a:ext cx="4378255" cy="728552"/>
            <a:chOff x="4411971" y="3932890"/>
            <a:chExt cx="4378255" cy="728552"/>
          </a:xfrm>
        </p:grpSpPr>
        <p:grpSp>
          <p:nvGrpSpPr>
            <p:cNvPr id="48" name="组合 47"/>
            <p:cNvGrpSpPr/>
            <p:nvPr/>
          </p:nvGrpSpPr>
          <p:grpSpPr>
            <a:xfrm>
              <a:off x="4411971" y="3932890"/>
              <a:ext cx="4378255" cy="728552"/>
              <a:chOff x="4160776" y="3450213"/>
              <a:chExt cx="4378255" cy="728552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4292352" y="3450213"/>
                <a:ext cx="3539391" cy="728552"/>
                <a:chOff x="5998633" y="3506426"/>
                <a:chExt cx="4383616" cy="1209675"/>
              </a:xfrm>
            </p:grpSpPr>
            <p:sp>
              <p:nvSpPr>
                <p:cNvPr id="39" name="MH_Other_9"/>
                <p:cNvSpPr/>
                <p:nvPr/>
              </p:nvSpPr>
              <p:spPr>
                <a:xfrm>
                  <a:off x="5998633" y="3506426"/>
                  <a:ext cx="4383616" cy="120967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787AB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2400" b="1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0" name="MH_SubTitle_5"/>
                <p:cNvSpPr/>
                <p:nvPr/>
              </p:nvSpPr>
              <p:spPr>
                <a:xfrm>
                  <a:off x="6151034" y="3604851"/>
                  <a:ext cx="4080933" cy="1012825"/>
                </a:xfrm>
                <a:prstGeom prst="roundRect">
                  <a:avLst>
                    <a:gd name="adj" fmla="val 4648"/>
                  </a:avLst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2000" tIns="0" rIns="432000" bIns="0" anchor="ctr"/>
                <a:lstStyle/>
                <a:p>
                  <a:pPr>
                    <a:defRPr/>
                  </a:pPr>
                  <a:endParaRPr lang="zh-CN" altLang="en-US" sz="2400" b="1" dirty="0">
                    <a:solidFill>
                      <a:srgbClr val="0000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矩形 35"/>
              <p:cNvSpPr/>
              <p:nvPr/>
            </p:nvSpPr>
            <p:spPr>
              <a:xfrm>
                <a:off x="4160776" y="3548796"/>
                <a:ext cx="4378255" cy="4818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defTabSz="914400"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5∶3=2∶4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4∶3=2∶1</a:t>
                </a:r>
                <a:r>
                  <a:rPr lang="en-US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.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zh-CN" sz="20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　</a:t>
                </a:r>
                <a:endParaRPr lang="en-US" altLang="zh-CN" sz="2000" b="1" i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54" name="直接连接符 53"/>
            <p:cNvCxnSpPr/>
            <p:nvPr/>
          </p:nvCxnSpPr>
          <p:spPr>
            <a:xfrm>
              <a:off x="6293417" y="4115472"/>
              <a:ext cx="0" cy="406293"/>
            </a:xfrm>
            <a:prstGeom prst="line">
              <a:avLst/>
            </a:prstGeom>
            <a:ln w="22225">
              <a:solidFill>
                <a:srgbClr val="0000FF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90" y="8058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>
            <a:spLocks noChangeArrowheads="1"/>
          </p:cNvSpPr>
          <p:nvPr/>
        </p:nvSpPr>
        <p:spPr bwMode="auto">
          <a:xfrm>
            <a:off x="539552" y="699542"/>
            <a:ext cx="2879551" cy="720080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小红说得对吗？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138616" y="3098001"/>
            <a:ext cx="1912684" cy="688650"/>
            <a:chOff x="2282632" y="2809969"/>
            <a:chExt cx="1912684" cy="688650"/>
          </a:xfrm>
        </p:grpSpPr>
        <p:sp>
          <p:nvSpPr>
            <p:cNvPr id="27" name="矩形 26"/>
            <p:cNvSpPr/>
            <p:nvPr/>
          </p:nvSpPr>
          <p:spPr>
            <a:xfrm>
              <a:off x="2282632" y="2840979"/>
              <a:ext cx="1507971" cy="591819"/>
            </a:xfrm>
            <a:prstGeom prst="rect">
              <a:avLst/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0" name="文本框 19"/>
                <p:cNvSpPr txBox="1"/>
                <p:nvPr/>
              </p:nvSpPr>
              <p:spPr>
                <a:xfrm>
                  <a:off x="2383187" y="2809969"/>
                  <a:ext cx="1812129" cy="688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54∶45=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0" name="文本框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383187" y="2809969"/>
                  <a:ext cx="1812129" cy="688650"/>
                </a:xfrm>
                <a:prstGeom prst="rect">
                  <a:avLst/>
                </a:prstGeom>
                <a:blipFill rotWithShape="1">
                  <a:blip r:embed="rId1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" name="组合 30"/>
          <p:cNvGrpSpPr/>
          <p:nvPr/>
        </p:nvGrpSpPr>
        <p:grpSpPr>
          <a:xfrm>
            <a:off x="5644638" y="3025993"/>
            <a:ext cx="1951697" cy="688650"/>
            <a:chOff x="5788654" y="2737961"/>
            <a:chExt cx="1951697" cy="688650"/>
          </a:xfrm>
        </p:grpSpPr>
        <p:sp>
          <p:nvSpPr>
            <p:cNvPr id="28" name="矩形 27"/>
            <p:cNvSpPr/>
            <p:nvPr/>
          </p:nvSpPr>
          <p:spPr>
            <a:xfrm>
              <a:off x="5788654" y="2791649"/>
              <a:ext cx="1507971" cy="591819"/>
            </a:xfrm>
            <a:prstGeom prst="rect">
              <a:avLst/>
            </a:prstGeom>
            <a:solidFill>
              <a:srgbClr val="FFC000"/>
            </a:solidFill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21" name="文本框 20"/>
                <p:cNvSpPr txBox="1"/>
                <p:nvPr/>
              </p:nvSpPr>
              <p:spPr>
                <a:xfrm>
                  <a:off x="5891086" y="2737961"/>
                  <a:ext cx="1849265" cy="6886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72∶60=</a:t>
                  </a:r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latin typeface="Cambria Math" panose="02040503050406030204"/>
                              <a:ea typeface="楷体" panose="02010609060101010101" pitchFamily="49" charset="-122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5</m:t>
                          </m:r>
                        </m:den>
                      </m:f>
                    </m:oMath>
                  </a14:m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mc:Choice>
          <mc:Fallback>
            <p:sp>
              <p:nvSpPr>
                <p:cNvPr id="21" name="文本框 2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91086" y="2737961"/>
                  <a:ext cx="1849265" cy="688650"/>
                </a:xfrm>
                <a:prstGeom prst="rect">
                  <a:avLst/>
                </a:prstGeom>
                <a:blipFill rotWithShape="1">
                  <a:blip r:embed="rId2"/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3" name="文本框 22"/>
          <p:cNvSpPr txBox="1"/>
          <p:nvPr/>
        </p:nvSpPr>
        <p:spPr>
          <a:xfrm>
            <a:off x="2892601" y="4001766"/>
            <a:ext cx="40307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答：小红说的对。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MH_Other_8"/>
          <p:cNvSpPr/>
          <p:nvPr>
            <p:custDataLst>
              <p:tags r:id="rId3"/>
            </p:custDataLst>
          </p:nvPr>
        </p:nvSpPr>
        <p:spPr bwMode="auto">
          <a:xfrm rot="2215528">
            <a:off x="3623727" y="1832865"/>
            <a:ext cx="45719" cy="1370536"/>
          </a:xfrm>
          <a:custGeom>
            <a:avLst/>
            <a:gdLst>
              <a:gd name="T0" fmla="*/ 115621791 w 21600"/>
              <a:gd name="T1" fmla="*/ 0 h 15695"/>
              <a:gd name="T2" fmla="*/ 168290462 w 21600"/>
              <a:gd name="T3" fmla="*/ 152955741 h 15695"/>
              <a:gd name="T4" fmla="*/ 0 w 21600"/>
              <a:gd name="T5" fmla="*/ 152955741 h 15695"/>
              <a:gd name="T6" fmla="*/ 0 60000 65536"/>
              <a:gd name="T7" fmla="*/ 0 60000 65536"/>
              <a:gd name="T8" fmla="*/ 0 60000 65536"/>
              <a:gd name="T9" fmla="*/ 0 w 21600"/>
              <a:gd name="T10" fmla="*/ 0 h 15695"/>
              <a:gd name="T11" fmla="*/ 21600 w 21600"/>
              <a:gd name="T12" fmla="*/ 15695 h 1569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15695" fill="none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</a:path>
              <a:path w="21600" h="15695" stroke="0" extrusionOk="0">
                <a:moveTo>
                  <a:pt x="14840" y="-1"/>
                </a:moveTo>
                <a:cubicBezTo>
                  <a:pt x="19155" y="4079"/>
                  <a:pt x="21600" y="9756"/>
                  <a:pt x="21600" y="15695"/>
                </a:cubicBezTo>
                <a:lnTo>
                  <a:pt x="0" y="15695"/>
                </a:lnTo>
                <a:lnTo>
                  <a:pt x="14840" y="-1"/>
                </a:lnTo>
                <a:close/>
              </a:path>
            </a:pathLst>
          </a:custGeom>
          <a:noFill/>
          <a:ln w="76200">
            <a:solidFill>
              <a:srgbClr val="008FBF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MH_Other_1"/>
          <p:cNvSpPr/>
          <p:nvPr>
            <p:custDataLst>
              <p:tags r:id="rId4"/>
            </p:custDataLst>
          </p:nvPr>
        </p:nvSpPr>
        <p:spPr bwMode="auto">
          <a:xfrm rot="3617702">
            <a:off x="6560469" y="2064920"/>
            <a:ext cx="835330" cy="878303"/>
          </a:xfrm>
          <a:custGeom>
            <a:avLst/>
            <a:gdLst>
              <a:gd name="T0" fmla="*/ 7139448 w 21600"/>
              <a:gd name="T1" fmla="*/ 0 h 21356"/>
              <a:gd name="T2" fmla="*/ 47640451 w 21600"/>
              <a:gd name="T3" fmla="*/ 47134805 h 21356"/>
              <a:gd name="T4" fmla="*/ 0 w 21600"/>
              <a:gd name="T5" fmla="*/ 47134805 h 21356"/>
              <a:gd name="T6" fmla="*/ 0 60000 65536"/>
              <a:gd name="T7" fmla="*/ 0 60000 65536"/>
              <a:gd name="T8" fmla="*/ 0 60000 65536"/>
              <a:gd name="T9" fmla="*/ 0 w 21600"/>
              <a:gd name="T10" fmla="*/ 0 h 21356"/>
              <a:gd name="T11" fmla="*/ 21600 w 21600"/>
              <a:gd name="T12" fmla="*/ 21356 h 213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356" fill="none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</a:path>
              <a:path w="21600" h="21356" stroke="0" extrusionOk="0">
                <a:moveTo>
                  <a:pt x="3237" y="-1"/>
                </a:moveTo>
                <a:cubicBezTo>
                  <a:pt x="13795" y="1600"/>
                  <a:pt x="21600" y="10676"/>
                  <a:pt x="21600" y="21356"/>
                </a:cubicBezTo>
                <a:lnTo>
                  <a:pt x="0" y="21356"/>
                </a:lnTo>
                <a:lnTo>
                  <a:pt x="3237" y="-1"/>
                </a:lnTo>
                <a:close/>
              </a:path>
            </a:pathLst>
          </a:custGeom>
          <a:noFill/>
          <a:ln w="76200">
            <a:solidFill>
              <a:srgbClr val="E89424"/>
            </a:solidFill>
            <a:prstDash val="solid"/>
            <a:round/>
            <a:headEnd w="lg" len="lg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 sz="10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923928" y="3204582"/>
            <a:ext cx="16855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比值相等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00" y="93593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小学相关内容\人教数学\课件插图形象相关\公司画图-课件用人物\半身女孩6.tif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2014" y="1621180"/>
            <a:ext cx="1226515" cy="13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小学相关内容\人教数学\课件插图形象相关\公司画图-课件用人物\半身女孩8.tif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29681" y="1616348"/>
            <a:ext cx="977798" cy="1387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6376037" y="1173175"/>
            <a:ext cx="2150308" cy="400109"/>
            <a:chOff x="4106552" y="4786364"/>
            <a:chExt cx="2867560" cy="637061"/>
          </a:xfrm>
        </p:grpSpPr>
        <p:sp>
          <p:nvSpPr>
            <p:cNvPr id="39" name="圆角矩形标注 38"/>
            <p:cNvSpPr/>
            <p:nvPr/>
          </p:nvSpPr>
          <p:spPr>
            <a:xfrm>
              <a:off x="4106552" y="4850163"/>
              <a:ext cx="2714612" cy="558972"/>
            </a:xfrm>
            <a:prstGeom prst="wedgeRoundRectCallout">
              <a:avLst>
                <a:gd name="adj1" fmla="val -55341"/>
                <a:gd name="adj2" fmla="val 97265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Box 7"/>
            <p:cNvSpPr txBox="1"/>
            <p:nvPr/>
          </p:nvSpPr>
          <p:spPr>
            <a:xfrm>
              <a:off x="4143372" y="4786364"/>
              <a:ext cx="2830740" cy="63706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分钟跳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72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次。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042171" y="1011513"/>
            <a:ext cx="2583897" cy="723432"/>
            <a:chOff x="4918389" y="4572049"/>
            <a:chExt cx="3445775" cy="1151862"/>
          </a:xfrm>
        </p:grpSpPr>
        <p:sp>
          <p:nvSpPr>
            <p:cNvPr id="37" name="圆角矩形标注 36"/>
            <p:cNvSpPr/>
            <p:nvPr/>
          </p:nvSpPr>
          <p:spPr>
            <a:xfrm>
              <a:off x="4918389" y="4572049"/>
              <a:ext cx="3445775" cy="1151862"/>
            </a:xfrm>
            <a:prstGeom prst="wedgeRoundRectCallout">
              <a:avLst>
                <a:gd name="adj1" fmla="val -51990"/>
                <a:gd name="adj2" fmla="val 87009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TextBox 11"/>
            <p:cNvSpPr txBox="1"/>
            <p:nvPr/>
          </p:nvSpPr>
          <p:spPr>
            <a:xfrm>
              <a:off x="4958252" y="4596802"/>
              <a:ext cx="3352382" cy="11271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我不运动时心脏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秒跳</a:t>
              </a:r>
              <a:r>
                <a:rPr lang="en-US" altLang="zh-CN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54</a:t>
              </a:r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次。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" name="TextBox 14"/>
          <p:cNvSpPr txBox="1"/>
          <p:nvPr/>
        </p:nvSpPr>
        <p:spPr>
          <a:xfrm>
            <a:off x="6057062" y="2643758"/>
            <a:ext cx="7008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小红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 animBg="1"/>
      <p:bldP spid="25" grpId="0" animBg="1"/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39552" y="69954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这节课你们都学会了哪些知识？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2468066"/>
            <a:ext cx="6336704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表示两个比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的式子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0099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4990" y="3082047"/>
            <a:ext cx="7416824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判断两个比组成比例的方法：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看它们的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比值是否相等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比值相等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组成比例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若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比值不相等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组成比例。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39416" y="1275606"/>
            <a:ext cx="88398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比例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419246" y="1790953"/>
            <a:ext cx="2305506" cy="5001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8"/>
          <p:cNvSpPr>
            <a:spLocks noChangeArrowheads="1"/>
          </p:cNvSpPr>
          <p:nvPr/>
        </p:nvSpPr>
        <p:spPr bwMode="auto">
          <a:xfrm>
            <a:off x="3203848" y="669925"/>
            <a:ext cx="601073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求比值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再比较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这三个比值是什么关系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55576" y="1596540"/>
            <a:ext cx="6705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∶12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27∶18=</a:t>
            </a:r>
            <a:r>
              <a:rPr lang="zh-CN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i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2.4∶1.6=</a:t>
            </a:r>
            <a:endParaRPr lang="zh-CN" altLang="zh-CN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462042" y="3509595"/>
            <a:ext cx="6187418" cy="646331"/>
            <a:chOff x="1142976" y="3643314"/>
            <a:chExt cx="7561846" cy="1553934"/>
          </a:xfrm>
        </p:grpSpPr>
        <p:sp>
          <p:nvSpPr>
            <p:cNvPr id="8" name="圆角矩形 7"/>
            <p:cNvSpPr/>
            <p:nvPr/>
          </p:nvSpPr>
          <p:spPr>
            <a:xfrm>
              <a:off x="1142976" y="3643314"/>
              <a:ext cx="7144908" cy="1384995"/>
            </a:xfrm>
            <a:prstGeom prst="roundRect">
              <a:avLst/>
            </a:prstGeom>
            <a:noFill/>
            <a:ln w="76200" cmpd="thickThin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159614" y="3643314"/>
              <a:ext cx="7545208" cy="1553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求比值的方法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用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比的前项</a:t>
              </a:r>
              <a:r>
                <a: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除以</a:t>
              </a:r>
              <a:r>
                <a:rPr lang="zh-CN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比的后项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277683" y="2639534"/>
            <a:ext cx="3593261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比值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 rot="2184554">
            <a:off x="1622486" y="2089318"/>
            <a:ext cx="628650" cy="435306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BE309C">
                  <a:lumMod val="75000"/>
                </a:srgbClr>
              </a:gs>
              <a:gs pos="67000">
                <a:srgbClr val="BE309C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/>
            <a:endParaRPr lang="zh-CN" altLang="en-US" sz="1050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 rot="4887471">
            <a:off x="3771400" y="2108904"/>
            <a:ext cx="627460" cy="434482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EA0074"/>
              </a:gs>
              <a:gs pos="67000">
                <a:srgbClr val="EE0076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/>
            <a:endParaRPr lang="zh-CN" altLang="en-US" sz="1050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31" name="KSO_Shape"/>
          <p:cNvSpPr/>
          <p:nvPr/>
        </p:nvSpPr>
        <p:spPr bwMode="auto">
          <a:xfrm rot="7399351">
            <a:off x="5874016" y="2135743"/>
            <a:ext cx="627459" cy="434481"/>
          </a:xfrm>
          <a:custGeom>
            <a:avLst/>
            <a:gdLst>
              <a:gd name="T0" fmla="*/ 0 w 1360"/>
              <a:gd name="T1" fmla="*/ 0 h 1358"/>
              <a:gd name="T2" fmla="*/ 46 w 1360"/>
              <a:gd name="T3" fmla="*/ 0 h 1358"/>
              <a:gd name="T4" fmla="*/ 46 w 1360"/>
              <a:gd name="T5" fmla="*/ 38 h 1358"/>
              <a:gd name="T6" fmla="*/ 46 w 1360"/>
              <a:gd name="T7" fmla="*/ 100 h 1358"/>
              <a:gd name="T8" fmla="*/ 50 w 1360"/>
              <a:gd name="T9" fmla="*/ 157 h 1358"/>
              <a:gd name="T10" fmla="*/ 56 w 1360"/>
              <a:gd name="T11" fmla="*/ 209 h 1358"/>
              <a:gd name="T12" fmla="*/ 65 w 1360"/>
              <a:gd name="T13" fmla="*/ 257 h 1358"/>
              <a:gd name="T14" fmla="*/ 75 w 1360"/>
              <a:gd name="T15" fmla="*/ 299 h 1358"/>
              <a:gd name="T16" fmla="*/ 88 w 1360"/>
              <a:gd name="T17" fmla="*/ 336 h 1358"/>
              <a:gd name="T18" fmla="*/ 104 w 1360"/>
              <a:gd name="T19" fmla="*/ 368 h 1358"/>
              <a:gd name="T20" fmla="*/ 123 w 1360"/>
              <a:gd name="T21" fmla="*/ 395 h 1358"/>
              <a:gd name="T22" fmla="*/ 144 w 1360"/>
              <a:gd name="T23" fmla="*/ 420 h 1358"/>
              <a:gd name="T24" fmla="*/ 169 w 1360"/>
              <a:gd name="T25" fmla="*/ 439 h 1358"/>
              <a:gd name="T26" fmla="*/ 198 w 1360"/>
              <a:gd name="T27" fmla="*/ 456 h 1358"/>
              <a:gd name="T28" fmla="*/ 230 w 1360"/>
              <a:gd name="T29" fmla="*/ 470 h 1358"/>
              <a:gd name="T30" fmla="*/ 267 w 1360"/>
              <a:gd name="T31" fmla="*/ 481 h 1358"/>
              <a:gd name="T32" fmla="*/ 305 w 1360"/>
              <a:gd name="T33" fmla="*/ 489 h 1358"/>
              <a:gd name="T34" fmla="*/ 349 w 1360"/>
              <a:gd name="T35" fmla="*/ 495 h 1358"/>
              <a:gd name="T36" fmla="*/ 397 w 1360"/>
              <a:gd name="T37" fmla="*/ 495 h 1358"/>
              <a:gd name="T38" fmla="*/ 990 w 1360"/>
              <a:gd name="T39" fmla="*/ 495 h 1358"/>
              <a:gd name="T40" fmla="*/ 990 w 1360"/>
              <a:gd name="T41" fmla="*/ 199 h 1358"/>
              <a:gd name="T42" fmla="*/ 1360 w 1360"/>
              <a:gd name="T43" fmla="*/ 779 h 1358"/>
              <a:gd name="T44" fmla="*/ 990 w 1360"/>
              <a:gd name="T45" fmla="*/ 1358 h 1358"/>
              <a:gd name="T46" fmla="*/ 990 w 1360"/>
              <a:gd name="T47" fmla="*/ 1358 h 1358"/>
              <a:gd name="T48" fmla="*/ 990 w 1360"/>
              <a:gd name="T49" fmla="*/ 1061 h 1358"/>
              <a:gd name="T50" fmla="*/ 506 w 1360"/>
              <a:gd name="T51" fmla="*/ 1061 h 1358"/>
              <a:gd name="T52" fmla="*/ 445 w 1360"/>
              <a:gd name="T53" fmla="*/ 1059 h 1358"/>
              <a:gd name="T54" fmla="*/ 386 w 1360"/>
              <a:gd name="T55" fmla="*/ 1053 h 1358"/>
              <a:gd name="T56" fmla="*/ 334 w 1360"/>
              <a:gd name="T57" fmla="*/ 1043 h 1358"/>
              <a:gd name="T58" fmla="*/ 286 w 1360"/>
              <a:gd name="T59" fmla="*/ 1028 h 1358"/>
              <a:gd name="T60" fmla="*/ 242 w 1360"/>
              <a:gd name="T61" fmla="*/ 1011 h 1358"/>
              <a:gd name="T62" fmla="*/ 203 w 1360"/>
              <a:gd name="T63" fmla="*/ 988 h 1358"/>
              <a:gd name="T64" fmla="*/ 169 w 1360"/>
              <a:gd name="T65" fmla="*/ 963 h 1358"/>
              <a:gd name="T66" fmla="*/ 140 w 1360"/>
              <a:gd name="T67" fmla="*/ 932 h 1358"/>
              <a:gd name="T68" fmla="*/ 102 w 1360"/>
              <a:gd name="T69" fmla="*/ 880 h 1358"/>
              <a:gd name="T70" fmla="*/ 71 w 1360"/>
              <a:gd name="T71" fmla="*/ 827 h 1358"/>
              <a:gd name="T72" fmla="*/ 46 w 1360"/>
              <a:gd name="T73" fmla="*/ 767 h 1358"/>
              <a:gd name="T74" fmla="*/ 29 w 1360"/>
              <a:gd name="T75" fmla="*/ 704 h 1358"/>
              <a:gd name="T76" fmla="*/ 23 w 1360"/>
              <a:gd name="T77" fmla="*/ 667 h 1358"/>
              <a:gd name="T78" fmla="*/ 17 w 1360"/>
              <a:gd name="T79" fmla="*/ 627 h 1358"/>
              <a:gd name="T80" fmla="*/ 12 w 1360"/>
              <a:gd name="T81" fmla="*/ 583 h 1358"/>
              <a:gd name="T82" fmla="*/ 8 w 1360"/>
              <a:gd name="T83" fmla="*/ 533 h 1358"/>
              <a:gd name="T84" fmla="*/ 4 w 1360"/>
              <a:gd name="T85" fmla="*/ 478 h 1358"/>
              <a:gd name="T86" fmla="*/ 2 w 1360"/>
              <a:gd name="T87" fmla="*/ 418 h 1358"/>
              <a:gd name="T88" fmla="*/ 2 w 1360"/>
              <a:gd name="T89" fmla="*/ 355 h 1358"/>
              <a:gd name="T90" fmla="*/ 0 w 1360"/>
              <a:gd name="T91" fmla="*/ 284 h 1358"/>
              <a:gd name="T92" fmla="*/ 0 w 1360"/>
              <a:gd name="T93" fmla="*/ 0 h 1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360" h="1358">
                <a:moveTo>
                  <a:pt x="0" y="0"/>
                </a:moveTo>
                <a:lnTo>
                  <a:pt x="46" y="0"/>
                </a:lnTo>
                <a:lnTo>
                  <a:pt x="46" y="38"/>
                </a:lnTo>
                <a:lnTo>
                  <a:pt x="46" y="100"/>
                </a:lnTo>
                <a:lnTo>
                  <a:pt x="50" y="157"/>
                </a:lnTo>
                <a:lnTo>
                  <a:pt x="56" y="209"/>
                </a:lnTo>
                <a:lnTo>
                  <a:pt x="65" y="257"/>
                </a:lnTo>
                <a:lnTo>
                  <a:pt x="75" y="299"/>
                </a:lnTo>
                <a:lnTo>
                  <a:pt x="88" y="336"/>
                </a:lnTo>
                <a:lnTo>
                  <a:pt x="104" y="368"/>
                </a:lnTo>
                <a:lnTo>
                  <a:pt x="123" y="395"/>
                </a:lnTo>
                <a:lnTo>
                  <a:pt x="144" y="420"/>
                </a:lnTo>
                <a:lnTo>
                  <a:pt x="169" y="439"/>
                </a:lnTo>
                <a:lnTo>
                  <a:pt x="198" y="456"/>
                </a:lnTo>
                <a:lnTo>
                  <a:pt x="230" y="470"/>
                </a:lnTo>
                <a:lnTo>
                  <a:pt x="267" y="481"/>
                </a:lnTo>
                <a:lnTo>
                  <a:pt x="305" y="489"/>
                </a:lnTo>
                <a:lnTo>
                  <a:pt x="349" y="495"/>
                </a:lnTo>
                <a:lnTo>
                  <a:pt x="397" y="495"/>
                </a:lnTo>
                <a:lnTo>
                  <a:pt x="990" y="495"/>
                </a:lnTo>
                <a:lnTo>
                  <a:pt x="990" y="199"/>
                </a:lnTo>
                <a:lnTo>
                  <a:pt x="1360" y="779"/>
                </a:lnTo>
                <a:lnTo>
                  <a:pt x="990" y="1358"/>
                </a:lnTo>
                <a:lnTo>
                  <a:pt x="990" y="1358"/>
                </a:lnTo>
                <a:lnTo>
                  <a:pt x="990" y="1061"/>
                </a:lnTo>
                <a:lnTo>
                  <a:pt x="506" y="1061"/>
                </a:lnTo>
                <a:lnTo>
                  <a:pt x="445" y="1059"/>
                </a:lnTo>
                <a:lnTo>
                  <a:pt x="386" y="1053"/>
                </a:lnTo>
                <a:lnTo>
                  <a:pt x="334" y="1043"/>
                </a:lnTo>
                <a:lnTo>
                  <a:pt x="286" y="1028"/>
                </a:lnTo>
                <a:lnTo>
                  <a:pt x="242" y="1011"/>
                </a:lnTo>
                <a:lnTo>
                  <a:pt x="203" y="988"/>
                </a:lnTo>
                <a:lnTo>
                  <a:pt x="169" y="963"/>
                </a:lnTo>
                <a:lnTo>
                  <a:pt x="140" y="932"/>
                </a:lnTo>
                <a:lnTo>
                  <a:pt x="102" y="880"/>
                </a:lnTo>
                <a:lnTo>
                  <a:pt x="71" y="827"/>
                </a:lnTo>
                <a:lnTo>
                  <a:pt x="46" y="767"/>
                </a:lnTo>
                <a:lnTo>
                  <a:pt x="29" y="704"/>
                </a:lnTo>
                <a:lnTo>
                  <a:pt x="23" y="667"/>
                </a:lnTo>
                <a:lnTo>
                  <a:pt x="17" y="627"/>
                </a:lnTo>
                <a:lnTo>
                  <a:pt x="12" y="583"/>
                </a:lnTo>
                <a:lnTo>
                  <a:pt x="8" y="533"/>
                </a:lnTo>
                <a:lnTo>
                  <a:pt x="4" y="478"/>
                </a:lnTo>
                <a:lnTo>
                  <a:pt x="2" y="418"/>
                </a:lnTo>
                <a:lnTo>
                  <a:pt x="2" y="355"/>
                </a:lnTo>
                <a:lnTo>
                  <a:pt x="0" y="28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FB9E00">
                  <a:lumMod val="75000"/>
                </a:srgbClr>
              </a:gs>
              <a:gs pos="67000">
                <a:srgbClr val="FB9E00"/>
              </a:gs>
              <a:gs pos="100000">
                <a:sysClr val="window" lastClr="FFFFFF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330200" dist="190500" dir="36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algn="ctr"/>
            <a:endParaRPr lang="zh-CN" altLang="en-US" sz="1050" kern="0">
              <a:solidFill>
                <a:prstClr val="white"/>
              </a:solidFill>
              <a:latin typeface="Arial" panose="020B0604020202020204" pitchFamily="34" charset="0"/>
              <a:ea typeface="时尚中黑简体" panose="01010104010101010101" pitchFamily="2" charset="-122"/>
            </a:endParaRPr>
          </a:p>
        </p:txBody>
      </p:sp>
      <p:sp>
        <p:nvSpPr>
          <p:cNvPr id="38" name="矩形 28"/>
          <p:cNvSpPr>
            <a:spLocks noChangeArrowheads="1"/>
          </p:cNvSpPr>
          <p:nvPr/>
        </p:nvSpPr>
        <p:spPr bwMode="auto">
          <a:xfrm>
            <a:off x="249710" y="657214"/>
            <a:ext cx="324779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一说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求比值的方法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835696" y="1393496"/>
                <a:ext cx="495649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5696" y="1393496"/>
                <a:ext cx="495649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110" t="-39" r="52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TextBox 24"/>
              <p:cNvSpPr txBox="1"/>
              <p:nvPr/>
            </p:nvSpPr>
            <p:spPr>
              <a:xfrm>
                <a:off x="4436353" y="1393496"/>
                <a:ext cx="495649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36353" y="1393496"/>
                <a:ext cx="495649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49" t="-39" r="119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TextBox 25"/>
              <p:cNvSpPr txBox="1"/>
              <p:nvPr/>
            </p:nvSpPr>
            <p:spPr>
              <a:xfrm>
                <a:off x="7236296" y="1393496"/>
                <a:ext cx="495649" cy="79387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4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4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1393496"/>
                <a:ext cx="495649" cy="793872"/>
              </a:xfrm>
              <a:prstGeom prst="rect">
                <a:avLst/>
              </a:prstGeom>
              <a:blipFill rotWithShape="1">
                <a:blip r:embed="rId1"/>
                <a:stretch>
                  <a:fillRect l="-95" t="-39" r="37" b="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8" grpId="0"/>
      <p:bldP spid="29" grpId="0" animBg="1"/>
      <p:bldP spid="30" grpId="0" animBg="1"/>
      <p:bldP spid="31" grpId="0" animBg="1"/>
      <p:bldP spid="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9" name="矩形 2"/>
              <p:cNvSpPr>
                <a:spLocks noChangeArrowheads="1"/>
              </p:cNvSpPr>
              <p:nvPr/>
            </p:nvSpPr>
            <p:spPr bwMode="auto">
              <a:xfrm>
                <a:off x="1115616" y="1419622"/>
                <a:ext cx="5976664" cy="79541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天安门广场的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国旗：长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9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5616" y="1419622"/>
                <a:ext cx="5976664" cy="795411"/>
              </a:xfrm>
              <a:prstGeom prst="rect">
                <a:avLst/>
              </a:prstGeom>
              <a:blipFill rotWithShape="1">
                <a:blip r:embed="rId1"/>
                <a:stretch>
                  <a:fillRect l="-9" t="-50" r="10" b="19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矩形 2"/>
          <p:cNvSpPr>
            <a:spLocks noChangeArrowheads="1"/>
          </p:cNvSpPr>
          <p:nvPr/>
        </p:nvSpPr>
        <p:spPr bwMode="auto">
          <a:xfrm>
            <a:off x="1988625" y="2691932"/>
            <a:ext cx="5967751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国旗：长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2824862" y="3651870"/>
            <a:ext cx="556356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教室里的国旗：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1"/>
          <p:cNvSpPr txBox="1"/>
          <p:nvPr/>
        </p:nvSpPr>
        <p:spPr>
          <a:xfrm>
            <a:off x="2915816" y="483518"/>
            <a:ext cx="3358024" cy="79348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你发现了什么？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19672" y="1285322"/>
            <a:ext cx="5616624" cy="1046440"/>
            <a:chOff x="1619672" y="1427645"/>
            <a:chExt cx="5616624" cy="1046440"/>
          </a:xfrm>
        </p:grpSpPr>
        <p:sp>
          <p:nvSpPr>
            <p:cNvPr id="8" name="矩形 2"/>
            <p:cNvSpPr>
              <a:spLocks noChangeArrowheads="1"/>
            </p:cNvSpPr>
            <p:nvPr/>
          </p:nvSpPr>
          <p:spPr bwMode="auto">
            <a:xfrm>
              <a:off x="1619672" y="1427645"/>
              <a:ext cx="5616624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操场上：国旗长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2.4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，宽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1.6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m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2"/>
            <p:cNvSpPr>
              <a:spLocks noChangeArrowheads="1"/>
            </p:cNvSpPr>
            <p:nvPr/>
          </p:nvSpPr>
          <p:spPr bwMode="auto">
            <a:xfrm>
              <a:off x="1619672" y="1950865"/>
              <a:ext cx="5416030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教室里：国旗长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60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，宽</a:t>
              </a:r>
              <a:r>
                <a:rPr lang="en-US" altLang="zh-CN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40</a:t>
              </a:r>
              <a:r>
                <a:rPr lang="en-US" altLang="zh-CN" sz="28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cm</a:t>
              </a:r>
              <a:r>
                <a: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 </a:t>
              </a:r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矩形 6"/>
          <p:cNvSpPr>
            <a:spLocks noChangeArrowheads="1"/>
          </p:cNvSpPr>
          <p:nvPr/>
        </p:nvSpPr>
        <p:spPr bwMode="auto">
          <a:xfrm>
            <a:off x="529060" y="635557"/>
            <a:ext cx="7797848" cy="64976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算一算：这两面国旗长和宽的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比值有什么关系？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021815" y="3133294"/>
            <a:ext cx="2868391" cy="58695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2.4 ∶ 1.6 =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4974728" y="2579772"/>
            <a:ext cx="2706487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教室里的国旗：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873143" y="2579772"/>
            <a:ext cx="2706487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操场上的国旗：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394551" y="4009586"/>
            <a:ext cx="339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411445" y="4002504"/>
            <a:ext cx="339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 rot="5400000">
            <a:off x="1420243" y="3767257"/>
            <a:ext cx="439114" cy="188243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rgbClr val="89B6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3200" b="1">
              <a:solidFill>
                <a:srgbClr val="ED0075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 rot="5400000">
            <a:off x="2437137" y="3785329"/>
            <a:ext cx="439114" cy="188243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rgbClr val="89B6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3200" b="1">
              <a:solidFill>
                <a:srgbClr val="ED0075"/>
              </a:solidFill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5014717" y="3202268"/>
            <a:ext cx="2454816" cy="58695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60 ∶ 40 =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48064" y="4147215"/>
            <a:ext cx="339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76845" y="4083230"/>
            <a:ext cx="339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宽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KSO_Shape"/>
          <p:cNvSpPr/>
          <p:nvPr/>
        </p:nvSpPr>
        <p:spPr bwMode="auto">
          <a:xfrm rot="5400000">
            <a:off x="5288464" y="3921748"/>
            <a:ext cx="439114" cy="188243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rgbClr val="89B6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3200" b="1">
              <a:solidFill>
                <a:srgbClr val="ED0075"/>
              </a:solidFill>
            </a:endParaRPr>
          </a:p>
        </p:txBody>
      </p:sp>
      <p:sp>
        <p:nvSpPr>
          <p:cNvPr id="30" name="KSO_Shape"/>
          <p:cNvSpPr/>
          <p:nvPr/>
        </p:nvSpPr>
        <p:spPr bwMode="auto">
          <a:xfrm rot="5400000">
            <a:off x="6202537" y="3915465"/>
            <a:ext cx="439114" cy="188243"/>
          </a:xfrm>
          <a:custGeom>
            <a:avLst/>
            <a:gdLst>
              <a:gd name="T0" fmla="*/ 457481883 w 5616"/>
              <a:gd name="T1" fmla="*/ 457857528 h 4433"/>
              <a:gd name="T2" fmla="*/ 457481883 w 5616"/>
              <a:gd name="T3" fmla="*/ 457857528 h 4433"/>
              <a:gd name="T4" fmla="*/ 457481883 w 5616"/>
              <a:gd name="T5" fmla="*/ 457857528 h 4433"/>
              <a:gd name="T6" fmla="*/ 457481883 w 5616"/>
              <a:gd name="T7" fmla="*/ 457857528 h 4433"/>
              <a:gd name="T8" fmla="*/ 457481883 w 5616"/>
              <a:gd name="T9" fmla="*/ 457857528 h 4433"/>
              <a:gd name="T10" fmla="*/ 457481883 w 5616"/>
              <a:gd name="T11" fmla="*/ 457857528 h 4433"/>
              <a:gd name="T12" fmla="*/ 457481883 w 5616"/>
              <a:gd name="T13" fmla="*/ 457857528 h 4433"/>
              <a:gd name="T14" fmla="*/ 457481883 w 5616"/>
              <a:gd name="T15" fmla="*/ 457857528 h 4433"/>
              <a:gd name="T16" fmla="*/ 457481883 w 5616"/>
              <a:gd name="T17" fmla="*/ 457857528 h 4433"/>
              <a:gd name="T18" fmla="*/ 457481883 w 5616"/>
              <a:gd name="T19" fmla="*/ 457857528 h 4433"/>
              <a:gd name="T20" fmla="*/ 457481883 w 5616"/>
              <a:gd name="T21" fmla="*/ 457857528 h 4433"/>
              <a:gd name="T22" fmla="*/ 457481883 w 5616"/>
              <a:gd name="T23" fmla="*/ 457857528 h 4433"/>
              <a:gd name="T24" fmla="*/ 457481883 w 5616"/>
              <a:gd name="T25" fmla="*/ 457857528 h 4433"/>
              <a:gd name="T26" fmla="*/ 457481883 w 5616"/>
              <a:gd name="T27" fmla="*/ 457857528 h 443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5616" h="4433">
                <a:moveTo>
                  <a:pt x="1854" y="1391"/>
                </a:moveTo>
                <a:lnTo>
                  <a:pt x="0" y="983"/>
                </a:lnTo>
                <a:lnTo>
                  <a:pt x="346" y="2217"/>
                </a:lnTo>
                <a:lnTo>
                  <a:pt x="0" y="3451"/>
                </a:lnTo>
                <a:lnTo>
                  <a:pt x="1854" y="3043"/>
                </a:lnTo>
                <a:lnTo>
                  <a:pt x="2116" y="2217"/>
                </a:lnTo>
                <a:lnTo>
                  <a:pt x="1854" y="1391"/>
                </a:lnTo>
                <a:close/>
                <a:moveTo>
                  <a:pt x="5616" y="2217"/>
                </a:moveTo>
                <a:lnTo>
                  <a:pt x="1777" y="0"/>
                </a:lnTo>
                <a:lnTo>
                  <a:pt x="2481" y="2217"/>
                </a:lnTo>
                <a:lnTo>
                  <a:pt x="1777" y="4433"/>
                </a:lnTo>
                <a:lnTo>
                  <a:pt x="5616" y="2217"/>
                </a:lnTo>
                <a:close/>
              </a:path>
            </a:pathLst>
          </a:custGeom>
          <a:solidFill>
            <a:srgbClr val="89B600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3200" b="1">
              <a:solidFill>
                <a:srgbClr val="ED0075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3579630" y="2859782"/>
                <a:ext cx="595035" cy="102611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32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32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32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9630" y="2859782"/>
                <a:ext cx="595035" cy="1026115"/>
              </a:xfrm>
              <a:prstGeom prst="rect">
                <a:avLst/>
              </a:prstGeom>
              <a:blipFill rotWithShape="1">
                <a:blip r:embed="rId1"/>
                <a:stretch>
                  <a:fillRect l="-23" t="-37" r="-1358" b="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7269889" y="3003798"/>
                <a:ext cx="543739" cy="9093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8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8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9889" y="3003798"/>
                <a:ext cx="543739" cy="909352"/>
              </a:xfrm>
              <a:prstGeom prst="rect">
                <a:avLst/>
              </a:prstGeom>
              <a:blipFill rotWithShape="1">
                <a:blip r:embed="rId2"/>
                <a:stretch>
                  <a:fillRect l="-75" t="-27" r="108" b="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21" grpId="0"/>
      <p:bldP spid="22" grpId="0"/>
      <p:bldP spid="23" grpId="0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 animBg="1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 bwMode="auto">
          <a:xfrm>
            <a:off x="2319378" y="2119064"/>
            <a:ext cx="4920580" cy="468560"/>
          </a:xfrm>
          <a:prstGeom prst="wedgeRoundRectCallout">
            <a:avLst>
              <a:gd name="adj1" fmla="val -57131"/>
              <a:gd name="adj2" fmla="val -11193"/>
              <a:gd name="adj3" fmla="val 16667"/>
            </a:avLst>
          </a:prstGeom>
          <a:noFill/>
          <a:ln w="31750">
            <a:solidFill>
              <a:schemeClr val="tx2">
                <a:lumMod val="60000"/>
                <a:lumOff val="40000"/>
              </a:schemeClr>
            </a:solidFill>
          </a:ln>
          <a:effectLst/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观察上面两个比的比值，你有什么发现？</a:t>
            </a:r>
            <a:endParaRPr lang="zh-CN" altLang="zh-CN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497071" y="738602"/>
            <a:ext cx="3902328" cy="46384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操场上的国旗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 2.4∶1.6=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503167" y="1329030"/>
            <a:ext cx="3591345" cy="463846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教室里的国旗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: 60∶40= 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09520" y="2837069"/>
            <a:ext cx="1991548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 ∶ 1.6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897425" y="950901"/>
            <a:ext cx="1872208" cy="645024"/>
            <a:chOff x="1475656" y="3865583"/>
            <a:chExt cx="6912768" cy="645024"/>
          </a:xfrm>
        </p:grpSpPr>
        <p:sp>
          <p:nvSpPr>
            <p:cNvPr id="9" name="KSO_Shape"/>
            <p:cNvSpPr/>
            <p:nvPr/>
          </p:nvSpPr>
          <p:spPr>
            <a:xfrm>
              <a:off x="1475656" y="3865583"/>
              <a:ext cx="6912768" cy="645024"/>
            </a:xfrm>
            <a:prstGeom prst="fram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996589" y="3883672"/>
              <a:ext cx="600874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比值相等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9379" y="1852072"/>
            <a:ext cx="1122193" cy="1176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4" name="Text Box 8"/>
              <p:cNvSpPr txBox="1">
                <a:spLocks noChangeArrowheads="1"/>
              </p:cNvSpPr>
              <p:nvPr/>
            </p:nvSpPr>
            <p:spPr bwMode="auto">
              <a:xfrm>
                <a:off x="5801806" y="2750909"/>
                <a:ext cx="2517770" cy="79900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90000" tIns="46800" rIns="90000" bIns="46800">
                <a:spAutoFit/>
              </a:bodyPr>
              <a:lstStyle/>
              <a:p>
                <a:r>
                  <a:rPr lang="zh-CN" altLang="en-US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.</m:t>
                        </m:r>
                        <m:r>
                          <m:rPr>
                            <m:nor/>
                          </m:rPr>
                          <a:rPr lang="en-US" altLang="zh-CN" sz="28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r>
                  <a:rPr lang="en-US" altLang="zh-CN" sz="28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60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40</m:t>
                        </m:r>
                      </m:den>
                    </m:f>
                  </m:oMath>
                </a14:m>
                <a:endPara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4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1806" y="2750909"/>
                <a:ext cx="2517770" cy="799002"/>
              </a:xfrm>
              <a:prstGeom prst="rect">
                <a:avLst/>
              </a:prstGeom>
              <a:blipFill rotWithShape="1">
                <a:blip r:embed="rId3"/>
                <a:stretch>
                  <a:fillRect l="-18" t="-11" r="18" b="-179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矩形 35"/>
          <p:cNvSpPr/>
          <p:nvPr/>
        </p:nvSpPr>
        <p:spPr>
          <a:xfrm>
            <a:off x="1709520" y="3799159"/>
            <a:ext cx="65983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这样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表示两个比相等的式子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叫作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3874465" y="2859177"/>
            <a:ext cx="1810409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 ∶ 40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3601443" y="2869141"/>
            <a:ext cx="362897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8" name="TextBox 37"/>
              <p:cNvSpPr txBox="1"/>
              <p:nvPr/>
            </p:nvSpPr>
            <p:spPr>
              <a:xfrm>
                <a:off x="5094512" y="627534"/>
                <a:ext cx="444352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94512" y="627534"/>
                <a:ext cx="444352" cy="676917"/>
              </a:xfrm>
              <a:prstGeom prst="rect">
                <a:avLst/>
              </a:prstGeom>
              <a:blipFill rotWithShape="1">
                <a:blip r:embed="rId4"/>
                <a:stretch>
                  <a:fillRect l="-122" t="-23" r="89" b="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9" name="TextBox 38"/>
              <p:cNvSpPr txBox="1"/>
              <p:nvPr/>
            </p:nvSpPr>
            <p:spPr>
              <a:xfrm>
                <a:off x="4803756" y="1226695"/>
                <a:ext cx="444352" cy="67691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楷体" panose="02010609060101010101" pitchFamily="49" charset="-122"/>
                              <a:ea typeface="楷体" panose="02010609060101010101" pitchFamily="49" charset="-122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3756" y="1226695"/>
                <a:ext cx="444352" cy="676917"/>
              </a:xfrm>
              <a:prstGeom prst="rect">
                <a:avLst/>
              </a:prstGeom>
              <a:blipFill rotWithShape="1">
                <a:blip r:embed="rId4"/>
                <a:stretch>
                  <a:fillRect l="-139" t="-75" r="105" b="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  <p:bldP spid="24" grpId="0"/>
      <p:bldP spid="36" grpId="0"/>
      <p:bldP spid="35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02585" y="2313463"/>
            <a:ext cx="5646875" cy="2568732"/>
          </a:xfrm>
          <a:prstGeom prst="rect">
            <a:avLst/>
          </a:prstGeom>
        </p:spPr>
      </p:pic>
      <p:sp>
        <p:nvSpPr>
          <p:cNvPr id="3" name="TextBox 34"/>
          <p:cNvSpPr txBox="1"/>
          <p:nvPr/>
        </p:nvSpPr>
        <p:spPr bwMode="auto">
          <a:xfrm>
            <a:off x="2366818" y="3011720"/>
            <a:ext cx="4221406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找一找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三面国旗中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还有哪些比例，与大家说一说。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矩形 2"/>
              <p:cNvSpPr>
                <a:spLocks noChangeArrowheads="1"/>
              </p:cNvSpPr>
              <p:nvPr/>
            </p:nvSpPr>
            <p:spPr bwMode="auto">
              <a:xfrm>
                <a:off x="1885898" y="555526"/>
                <a:ext cx="5976664" cy="795411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天安门广场的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国旗：长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8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8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8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7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5898" y="555526"/>
                <a:ext cx="5976664" cy="795411"/>
              </a:xfrm>
              <a:prstGeom prst="rect">
                <a:avLst/>
              </a:prstGeom>
              <a:blipFill rotWithShape="1">
                <a:blip r:embed="rId2"/>
                <a:stretch>
                  <a:fillRect l="-10" t="-67" r="10" b="37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矩形 2"/>
          <p:cNvSpPr>
            <a:spLocks noChangeArrowheads="1"/>
          </p:cNvSpPr>
          <p:nvPr/>
        </p:nvSpPr>
        <p:spPr bwMode="auto">
          <a:xfrm>
            <a:off x="1885898" y="1386001"/>
            <a:ext cx="5967751" cy="52322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国旗：长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1885898" y="2051853"/>
            <a:ext cx="5563562" cy="5232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教室里的国旗：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1724542" y="3591989"/>
            <a:ext cx="2590800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2.4∶1.6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60∶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5684982" y="4250303"/>
            <a:ext cx="2590800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1.6∶2.4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40∶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1724542" y="3090269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2.4∶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1.6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4542" y="3090269"/>
                <a:ext cx="2590800" cy="594586"/>
              </a:xfrm>
              <a:prstGeom prst="rect">
                <a:avLst/>
              </a:prstGeom>
              <a:blipFill rotWithShape="1">
                <a:blip r:embed="rId1"/>
                <a:stretch>
                  <a:fillRect l="-20" t="-60" r="20" b="98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 Box 15"/>
              <p:cNvSpPr txBox="1">
                <a:spLocks noChangeArrowheads="1"/>
              </p:cNvSpPr>
              <p:nvPr/>
            </p:nvSpPr>
            <p:spPr bwMode="auto">
              <a:xfrm>
                <a:off x="1724542" y="3982148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60∶40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1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24542" y="3982148"/>
                <a:ext cx="2590800" cy="594586"/>
              </a:xfrm>
              <a:prstGeom prst="rect">
                <a:avLst/>
              </a:prstGeom>
              <a:blipFill rotWithShape="1">
                <a:blip r:embed="rId2"/>
                <a:stretch>
                  <a:fillRect l="-20" t="-11" r="20" b="49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3" name="Text Box 15"/>
              <p:cNvSpPr txBox="1">
                <a:spLocks noChangeArrowheads="1"/>
              </p:cNvSpPr>
              <p:nvPr/>
            </p:nvSpPr>
            <p:spPr bwMode="auto">
              <a:xfrm>
                <a:off x="5645999" y="3684855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∶5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1.6∶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2.4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3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45999" y="3684855"/>
                <a:ext cx="2590800" cy="594586"/>
              </a:xfrm>
              <a:prstGeom prst="rect">
                <a:avLst/>
              </a:prstGeom>
              <a:blipFill rotWithShape="1">
                <a:blip r:embed="rId3"/>
                <a:stretch>
                  <a:fillRect l="-8" t="-98" r="8" b="30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 Box 15"/>
              <p:cNvSpPr txBox="1">
                <a:spLocks noChangeArrowheads="1"/>
              </p:cNvSpPr>
              <p:nvPr/>
            </p:nvSpPr>
            <p:spPr bwMode="auto">
              <a:xfrm>
                <a:off x="5645999" y="3116708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∶5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40∶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60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2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45999" y="3116708"/>
                <a:ext cx="2590800" cy="594586"/>
              </a:xfrm>
              <a:prstGeom prst="rect">
                <a:avLst/>
              </a:prstGeom>
              <a:blipFill rotWithShape="1">
                <a:blip r:embed="rId4"/>
                <a:stretch>
                  <a:fillRect l="-8" t="-22" r="8" b="60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" name="组合 7"/>
          <p:cNvGrpSpPr/>
          <p:nvPr/>
        </p:nvGrpSpPr>
        <p:grpSpPr>
          <a:xfrm>
            <a:off x="982987" y="3074110"/>
            <a:ext cx="525409" cy="1774181"/>
            <a:chOff x="1009862" y="3164290"/>
            <a:chExt cx="525409" cy="1774181"/>
          </a:xfrm>
        </p:grpSpPr>
        <p:sp>
          <p:nvSpPr>
            <p:cNvPr id="44" name="KSO_Shape"/>
            <p:cNvSpPr/>
            <p:nvPr/>
          </p:nvSpPr>
          <p:spPr>
            <a:xfrm flipH="1">
              <a:off x="1009862" y="3164290"/>
              <a:ext cx="525409" cy="1650054"/>
            </a:xfrm>
            <a:custGeom>
              <a:avLst/>
              <a:gdLst>
                <a:gd name="connsiteX0" fmla="*/ 2028833 w 4057666"/>
                <a:gd name="connsiteY0" fmla="*/ 0 h 2658125"/>
                <a:gd name="connsiteX1" fmla="*/ 4057666 w 4057666"/>
                <a:gd name="connsiteY1" fmla="*/ 1218761 h 2658125"/>
                <a:gd name="connsiteX2" fmla="*/ 2028833 w 4057666"/>
                <a:gd name="connsiteY2" fmla="*/ 2437522 h 2658125"/>
                <a:gd name="connsiteX3" fmla="*/ 1619953 w 4057666"/>
                <a:gd name="connsiteY3" fmla="*/ 2412761 h 2658125"/>
                <a:gd name="connsiteX4" fmla="*/ 1502103 w 4057666"/>
                <a:gd name="connsiteY4" fmla="*/ 2394558 h 2658125"/>
                <a:gd name="connsiteX5" fmla="*/ 1498446 w 4057666"/>
                <a:gd name="connsiteY5" fmla="*/ 2399240 h 2658125"/>
                <a:gd name="connsiteX6" fmla="*/ 641618 w 4057666"/>
                <a:gd name="connsiteY6" fmla="*/ 2562958 h 2658125"/>
                <a:gd name="connsiteX7" fmla="*/ 1020948 w 4057666"/>
                <a:gd name="connsiteY7" fmla="*/ 2363209 h 2658125"/>
                <a:gd name="connsiteX8" fmla="*/ 1056660 w 4057666"/>
                <a:gd name="connsiteY8" fmla="*/ 2288559 h 2658125"/>
                <a:gd name="connsiteX9" fmla="*/ 894493 w 4057666"/>
                <a:gd name="connsiteY9" fmla="*/ 2229377 h 2658125"/>
                <a:gd name="connsiteX10" fmla="*/ 0 w 4057666"/>
                <a:gd name="connsiteY10" fmla="*/ 1218761 h 2658125"/>
                <a:gd name="connsiteX11" fmla="*/ 2028833 w 4057666"/>
                <a:gd name="connsiteY11" fmla="*/ 0 h 265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7666" h="2658125">
                  <a:moveTo>
                    <a:pt x="2028833" y="0"/>
                  </a:moveTo>
                  <a:cubicBezTo>
                    <a:pt x="3149327" y="0"/>
                    <a:pt x="4057666" y="545658"/>
                    <a:pt x="4057666" y="1218761"/>
                  </a:cubicBezTo>
                  <a:cubicBezTo>
                    <a:pt x="4057666" y="1891864"/>
                    <a:pt x="3149327" y="2437522"/>
                    <a:pt x="2028833" y="2437522"/>
                  </a:cubicBezTo>
                  <a:cubicBezTo>
                    <a:pt x="1888772" y="2437522"/>
                    <a:pt x="1752025" y="2428996"/>
                    <a:pt x="1619953" y="2412761"/>
                  </a:cubicBezTo>
                  <a:lnTo>
                    <a:pt x="1502103" y="2394558"/>
                  </a:lnTo>
                  <a:lnTo>
                    <a:pt x="1498446" y="2399240"/>
                  </a:lnTo>
                  <a:cubicBezTo>
                    <a:pt x="1353615" y="2559983"/>
                    <a:pt x="1089355" y="2790056"/>
                    <a:pt x="641618" y="2562958"/>
                  </a:cubicBezTo>
                  <a:cubicBezTo>
                    <a:pt x="766718" y="2585900"/>
                    <a:pt x="924771" y="2518290"/>
                    <a:pt x="1020948" y="2363209"/>
                  </a:cubicBezTo>
                  <a:lnTo>
                    <a:pt x="1056660" y="2288559"/>
                  </a:lnTo>
                  <a:lnTo>
                    <a:pt x="894493" y="2229377"/>
                  </a:lnTo>
                  <a:cubicBezTo>
                    <a:pt x="354820" y="2010357"/>
                    <a:pt x="0" y="1639451"/>
                    <a:pt x="0" y="1218761"/>
                  </a:cubicBezTo>
                  <a:cubicBezTo>
                    <a:pt x="0" y="545658"/>
                    <a:pt x="908339" y="0"/>
                    <a:pt x="2028833" y="0"/>
                  </a:cubicBezTo>
                  <a:close/>
                </a:path>
              </a:pathLst>
            </a:custGeom>
            <a:solidFill>
              <a:schemeClr val="accent6">
                <a:alpha val="99000"/>
              </a:schemeClr>
            </a:solidFill>
            <a:ln>
              <a:solidFill>
                <a:srgbClr val="385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6"/>
            <p:cNvSpPr>
              <a:spLocks noChangeArrowheads="1"/>
            </p:cNvSpPr>
            <p:nvPr/>
          </p:nvSpPr>
          <p:spPr bwMode="auto">
            <a:xfrm>
              <a:off x="1066808" y="3252508"/>
              <a:ext cx="462584" cy="1685963"/>
            </a:xfrm>
            <a:custGeom>
              <a:avLst/>
              <a:gdLst>
                <a:gd name="T0" fmla="*/ 0 w 3924114"/>
                <a:gd name="T1" fmla="*/ 0 h 648072"/>
                <a:gd name="T2" fmla="*/ 3924114 w 3924114"/>
                <a:gd name="T3" fmla="*/ 648072 h 648072"/>
              </a:gdLst>
              <a:ahLst/>
              <a:cxnLst/>
              <a:rect l="T0" t="T1" r="T2" b="T3"/>
              <a:pathLst>
                <a:path w="3924114" h="648072">
                  <a:moveTo>
                    <a:pt x="0" y="0"/>
                  </a:moveTo>
                  <a:lnTo>
                    <a:pt x="3680842" y="0"/>
                  </a:lnTo>
                  <a:cubicBezTo>
                    <a:pt x="3814408" y="0"/>
                    <a:pt x="3922864" y="143025"/>
                    <a:pt x="3924114" y="320229"/>
                  </a:cubicBezTo>
                  <a:cubicBezTo>
                    <a:pt x="3922430" y="207936"/>
                    <a:pt x="3830771" y="117537"/>
                    <a:pt x="3717999" y="117537"/>
                  </a:cubicBezTo>
                  <a:cubicBezTo>
                    <a:pt x="3603953" y="117537"/>
                    <a:pt x="3511500" y="209990"/>
                    <a:pt x="3511500" y="324036"/>
                  </a:cubicBezTo>
                  <a:cubicBezTo>
                    <a:pt x="3511500" y="438082"/>
                    <a:pt x="3603953" y="530535"/>
                    <a:pt x="3717999" y="530535"/>
                  </a:cubicBezTo>
                  <a:cubicBezTo>
                    <a:pt x="3830698" y="530535"/>
                    <a:pt x="3922311" y="440253"/>
                    <a:pt x="3924092" y="328061"/>
                  </a:cubicBezTo>
                  <a:cubicBezTo>
                    <a:pt x="3922745" y="505131"/>
                    <a:pt x="3814335" y="648000"/>
                    <a:pt x="3680842" y="648000"/>
                  </a:cubicBezTo>
                  <a:lnTo>
                    <a:pt x="3680842" y="648072"/>
                  </a:lnTo>
                  <a:lnTo>
                    <a:pt x="0" y="648072"/>
                  </a:lnTo>
                  <a:close/>
                </a:path>
              </a:pathLst>
            </a:custGeom>
            <a:noFill/>
            <a:ln w="9525">
              <a:noFill/>
              <a:miter lim="800000"/>
            </a:ln>
          </p:spPr>
          <p:txBody>
            <a:bodyPr vert="eaVert" lIns="80467" tIns="40234" rIns="80467" bIns="40234"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长与宽的比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913416" y="3118218"/>
            <a:ext cx="525409" cy="1774181"/>
            <a:chOff x="5041681" y="3080939"/>
            <a:chExt cx="525409" cy="1774181"/>
          </a:xfrm>
        </p:grpSpPr>
        <p:sp>
          <p:nvSpPr>
            <p:cNvPr id="51" name="KSO_Shape"/>
            <p:cNvSpPr/>
            <p:nvPr/>
          </p:nvSpPr>
          <p:spPr>
            <a:xfrm flipH="1">
              <a:off x="5041681" y="3080939"/>
              <a:ext cx="525409" cy="1650054"/>
            </a:xfrm>
            <a:custGeom>
              <a:avLst/>
              <a:gdLst>
                <a:gd name="connsiteX0" fmla="*/ 2028833 w 4057666"/>
                <a:gd name="connsiteY0" fmla="*/ 0 h 2658125"/>
                <a:gd name="connsiteX1" fmla="*/ 4057666 w 4057666"/>
                <a:gd name="connsiteY1" fmla="*/ 1218761 h 2658125"/>
                <a:gd name="connsiteX2" fmla="*/ 2028833 w 4057666"/>
                <a:gd name="connsiteY2" fmla="*/ 2437522 h 2658125"/>
                <a:gd name="connsiteX3" fmla="*/ 1619953 w 4057666"/>
                <a:gd name="connsiteY3" fmla="*/ 2412761 h 2658125"/>
                <a:gd name="connsiteX4" fmla="*/ 1502103 w 4057666"/>
                <a:gd name="connsiteY4" fmla="*/ 2394558 h 2658125"/>
                <a:gd name="connsiteX5" fmla="*/ 1498446 w 4057666"/>
                <a:gd name="connsiteY5" fmla="*/ 2399240 h 2658125"/>
                <a:gd name="connsiteX6" fmla="*/ 641618 w 4057666"/>
                <a:gd name="connsiteY6" fmla="*/ 2562958 h 2658125"/>
                <a:gd name="connsiteX7" fmla="*/ 1020948 w 4057666"/>
                <a:gd name="connsiteY7" fmla="*/ 2363209 h 2658125"/>
                <a:gd name="connsiteX8" fmla="*/ 1056660 w 4057666"/>
                <a:gd name="connsiteY8" fmla="*/ 2288559 h 2658125"/>
                <a:gd name="connsiteX9" fmla="*/ 894493 w 4057666"/>
                <a:gd name="connsiteY9" fmla="*/ 2229377 h 2658125"/>
                <a:gd name="connsiteX10" fmla="*/ 0 w 4057666"/>
                <a:gd name="connsiteY10" fmla="*/ 1218761 h 2658125"/>
                <a:gd name="connsiteX11" fmla="*/ 2028833 w 4057666"/>
                <a:gd name="connsiteY11" fmla="*/ 0 h 2658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057666" h="2658125">
                  <a:moveTo>
                    <a:pt x="2028833" y="0"/>
                  </a:moveTo>
                  <a:cubicBezTo>
                    <a:pt x="3149327" y="0"/>
                    <a:pt x="4057666" y="545658"/>
                    <a:pt x="4057666" y="1218761"/>
                  </a:cubicBezTo>
                  <a:cubicBezTo>
                    <a:pt x="4057666" y="1891864"/>
                    <a:pt x="3149327" y="2437522"/>
                    <a:pt x="2028833" y="2437522"/>
                  </a:cubicBezTo>
                  <a:cubicBezTo>
                    <a:pt x="1888772" y="2437522"/>
                    <a:pt x="1752025" y="2428996"/>
                    <a:pt x="1619953" y="2412761"/>
                  </a:cubicBezTo>
                  <a:lnTo>
                    <a:pt x="1502103" y="2394558"/>
                  </a:lnTo>
                  <a:lnTo>
                    <a:pt x="1498446" y="2399240"/>
                  </a:lnTo>
                  <a:cubicBezTo>
                    <a:pt x="1353615" y="2559983"/>
                    <a:pt x="1089355" y="2790056"/>
                    <a:pt x="641618" y="2562958"/>
                  </a:cubicBezTo>
                  <a:cubicBezTo>
                    <a:pt x="766718" y="2585900"/>
                    <a:pt x="924771" y="2518290"/>
                    <a:pt x="1020948" y="2363209"/>
                  </a:cubicBezTo>
                  <a:lnTo>
                    <a:pt x="1056660" y="2288559"/>
                  </a:lnTo>
                  <a:lnTo>
                    <a:pt x="894493" y="2229377"/>
                  </a:lnTo>
                  <a:cubicBezTo>
                    <a:pt x="354820" y="2010357"/>
                    <a:pt x="0" y="1639451"/>
                    <a:pt x="0" y="1218761"/>
                  </a:cubicBezTo>
                  <a:cubicBezTo>
                    <a:pt x="0" y="545658"/>
                    <a:pt x="908339" y="0"/>
                    <a:pt x="2028833" y="0"/>
                  </a:cubicBezTo>
                  <a:close/>
                </a:path>
              </a:pathLst>
            </a:custGeom>
            <a:solidFill>
              <a:schemeClr val="accent6">
                <a:alpha val="99000"/>
              </a:schemeClr>
            </a:solidFill>
            <a:ln>
              <a:solidFill>
                <a:srgbClr val="385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矩形 6"/>
            <p:cNvSpPr>
              <a:spLocks noChangeArrowheads="1"/>
            </p:cNvSpPr>
            <p:nvPr/>
          </p:nvSpPr>
          <p:spPr bwMode="auto">
            <a:xfrm>
              <a:off x="5098627" y="3169157"/>
              <a:ext cx="462584" cy="1685963"/>
            </a:xfrm>
            <a:custGeom>
              <a:avLst/>
              <a:gdLst>
                <a:gd name="T0" fmla="*/ 0 w 3924114"/>
                <a:gd name="T1" fmla="*/ 0 h 648072"/>
                <a:gd name="T2" fmla="*/ 3924114 w 3924114"/>
                <a:gd name="T3" fmla="*/ 648072 h 648072"/>
              </a:gdLst>
              <a:ahLst/>
              <a:cxnLst/>
              <a:rect l="T0" t="T1" r="T2" b="T3"/>
              <a:pathLst>
                <a:path w="3924114" h="648072">
                  <a:moveTo>
                    <a:pt x="0" y="0"/>
                  </a:moveTo>
                  <a:lnTo>
                    <a:pt x="3680842" y="0"/>
                  </a:lnTo>
                  <a:cubicBezTo>
                    <a:pt x="3814408" y="0"/>
                    <a:pt x="3922864" y="143025"/>
                    <a:pt x="3924114" y="320229"/>
                  </a:cubicBezTo>
                  <a:cubicBezTo>
                    <a:pt x="3922430" y="207936"/>
                    <a:pt x="3830771" y="117537"/>
                    <a:pt x="3717999" y="117537"/>
                  </a:cubicBezTo>
                  <a:cubicBezTo>
                    <a:pt x="3603953" y="117537"/>
                    <a:pt x="3511500" y="209990"/>
                    <a:pt x="3511500" y="324036"/>
                  </a:cubicBezTo>
                  <a:cubicBezTo>
                    <a:pt x="3511500" y="438082"/>
                    <a:pt x="3603953" y="530535"/>
                    <a:pt x="3717999" y="530535"/>
                  </a:cubicBezTo>
                  <a:cubicBezTo>
                    <a:pt x="3830698" y="530535"/>
                    <a:pt x="3922311" y="440253"/>
                    <a:pt x="3924092" y="328061"/>
                  </a:cubicBezTo>
                  <a:cubicBezTo>
                    <a:pt x="3922745" y="505131"/>
                    <a:pt x="3814335" y="648000"/>
                    <a:pt x="3680842" y="648000"/>
                  </a:cubicBezTo>
                  <a:lnTo>
                    <a:pt x="3680842" y="648072"/>
                  </a:lnTo>
                  <a:lnTo>
                    <a:pt x="0" y="648072"/>
                  </a:lnTo>
                  <a:close/>
                </a:path>
              </a:pathLst>
            </a:custGeom>
            <a:noFill/>
            <a:ln w="9525">
              <a:noFill/>
              <a:miter lim="800000"/>
            </a:ln>
          </p:spPr>
          <p:txBody>
            <a:bodyPr vert="eaVert" lIns="80467" tIns="40234" rIns="80467" bIns="40234" anchor="ctr"/>
            <a:lstStyle/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宽与长的比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539552" y="555526"/>
            <a:ext cx="7820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三面国旗的尺寸中，还有哪些比可以组成比例？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8" name="矩形 2"/>
              <p:cNvSpPr>
                <a:spLocks noChangeArrowheads="1"/>
              </p:cNvSpPr>
              <p:nvPr/>
            </p:nvSpPr>
            <p:spPr bwMode="auto">
              <a:xfrm>
                <a:off x="1885898" y="1059582"/>
                <a:ext cx="5976664" cy="695127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天安门广场的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国旗：长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28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5898" y="1059582"/>
                <a:ext cx="5976664" cy="695127"/>
              </a:xfrm>
              <a:prstGeom prst="rect">
                <a:avLst/>
              </a:prstGeom>
              <a:blipFill rotWithShape="1">
                <a:blip r:embed="rId5"/>
                <a:stretch>
                  <a:fillRect l="-10" t="-58" r="10" b="29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矩形 2"/>
          <p:cNvSpPr>
            <a:spLocks noChangeArrowheads="1"/>
          </p:cNvSpPr>
          <p:nvPr/>
        </p:nvSpPr>
        <p:spPr bwMode="auto">
          <a:xfrm>
            <a:off x="1885898" y="1890057"/>
            <a:ext cx="5967751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国旗：长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1885898" y="2555909"/>
            <a:ext cx="556356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教室里的国旗：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  <p:bldP spid="19" grpId="0"/>
      <p:bldP spid="21" grpId="0"/>
      <p:bldP spid="23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1058377" y="3614982"/>
            <a:ext cx="1822368" cy="649765"/>
          </a:xfrm>
          <a:custGeom>
            <a:avLst/>
            <a:gdLst>
              <a:gd name="T0" fmla="*/ 0 w 3924114"/>
              <a:gd name="T1" fmla="*/ 0 h 648072"/>
              <a:gd name="T2" fmla="*/ 3924114 w 3924114"/>
              <a:gd name="T3" fmla="*/ 648072 h 648072"/>
            </a:gdLst>
            <a:ahLst/>
            <a:cxnLst/>
            <a:rect l="T0" t="T1" r="T2" b="T3"/>
            <a:pathLst>
              <a:path w="3924114" h="648072">
                <a:moveTo>
                  <a:pt x="0" y="0"/>
                </a:moveTo>
                <a:lnTo>
                  <a:pt x="3680842" y="0"/>
                </a:lnTo>
                <a:cubicBezTo>
                  <a:pt x="3814408" y="0"/>
                  <a:pt x="3922864" y="143025"/>
                  <a:pt x="3924114" y="320229"/>
                </a:cubicBezTo>
                <a:cubicBezTo>
                  <a:pt x="3922430" y="207936"/>
                  <a:pt x="3830771" y="117537"/>
                  <a:pt x="3717999" y="117537"/>
                </a:cubicBezTo>
                <a:cubicBezTo>
                  <a:pt x="3603953" y="117537"/>
                  <a:pt x="3511500" y="209990"/>
                  <a:pt x="3511500" y="324036"/>
                </a:cubicBezTo>
                <a:cubicBezTo>
                  <a:pt x="3511500" y="438082"/>
                  <a:pt x="3603953" y="530535"/>
                  <a:pt x="3717999" y="530535"/>
                </a:cubicBezTo>
                <a:cubicBezTo>
                  <a:pt x="3830698" y="530535"/>
                  <a:pt x="3922311" y="440253"/>
                  <a:pt x="3924092" y="328061"/>
                </a:cubicBezTo>
                <a:cubicBezTo>
                  <a:pt x="3922745" y="505131"/>
                  <a:pt x="3814335" y="648000"/>
                  <a:pt x="3680842" y="648000"/>
                </a:cubicBezTo>
                <a:lnTo>
                  <a:pt x="3680842" y="648072"/>
                </a:lnTo>
                <a:lnTo>
                  <a:pt x="0" y="648072"/>
                </a:lnTo>
                <a:close/>
              </a:path>
            </a:pathLst>
          </a:custGeom>
          <a:noFill/>
          <a:ln w="9525">
            <a:noFill/>
            <a:miter lim="800000"/>
          </a:ln>
        </p:spPr>
        <p:txBody>
          <a:bodyPr lIns="80467" tIns="40234" rIns="80467" bIns="40234"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长与长的比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宽与宽的比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2945100" y="3719261"/>
            <a:ext cx="2590800" cy="400110"/>
          </a:xfrm>
          <a:prstGeom prst="rect">
            <a:avLst/>
          </a:prstGeom>
          <a:noFill/>
          <a:ln w="127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2.4∶60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∶40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1" name="Text Box 15"/>
              <p:cNvSpPr txBox="1">
                <a:spLocks noChangeArrowheads="1"/>
              </p:cNvSpPr>
              <p:nvPr/>
            </p:nvSpPr>
            <p:spPr bwMode="auto">
              <a:xfrm>
                <a:off x="2965688" y="4227934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60∶5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40∶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21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65688" y="4227934"/>
                <a:ext cx="2590800" cy="594586"/>
              </a:xfrm>
              <a:prstGeom prst="rect">
                <a:avLst/>
              </a:prstGeom>
              <a:blipFill rotWithShape="1">
                <a:blip r:embed="rId1"/>
                <a:stretch>
                  <a:fillRect l="-9" t="-17" r="9" b="56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Text Box 15"/>
              <p:cNvSpPr txBox="1">
                <a:spLocks noChangeArrowheads="1"/>
              </p:cNvSpPr>
              <p:nvPr/>
            </p:nvSpPr>
            <p:spPr bwMode="auto">
              <a:xfrm>
                <a:off x="2989312" y="3148853"/>
                <a:ext cx="2590800" cy="594586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5∶2.4</a:t>
                </a:r>
                <a:r>
                  <a:rPr lang="zh-CN" altLang="en-US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＝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  <m:r>
                      <a:rPr lang="zh-CN" altLang="en-US" sz="20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楷体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∶</a:t>
                </a:r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Arial" panose="020B0604020202020204" pitchFamily="34" charset="0"/>
                  </a:rPr>
                  <a:t>1.6</a:t>
                </a:r>
                <a:endPara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endParaRPr>
              </a:p>
            </p:txBody>
          </p:sp>
        </mc:Choice>
        <mc:Fallback>
          <p:sp>
            <p:nvSpPr>
              <p:cNvPr id="19" name="Text 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9312" y="3148853"/>
                <a:ext cx="2590800" cy="594586"/>
              </a:xfrm>
              <a:prstGeom prst="rect">
                <a:avLst/>
              </a:prstGeom>
              <a:blipFill rotWithShape="1">
                <a:blip r:embed="rId2"/>
                <a:stretch>
                  <a:fillRect l="-14" t="-88" r="14" b="19"/>
                </a:stretch>
              </a:blipFill>
              <a:ln w="12700">
                <a:noFill/>
                <a:miter lim="800000"/>
              </a:ln>
              <a:effectLst/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4" name="组合 23"/>
          <p:cNvGrpSpPr/>
          <p:nvPr/>
        </p:nvGrpSpPr>
        <p:grpSpPr>
          <a:xfrm>
            <a:off x="5770726" y="3281189"/>
            <a:ext cx="2522638" cy="1410635"/>
            <a:chOff x="5535900" y="3139519"/>
            <a:chExt cx="2522638" cy="1410635"/>
          </a:xfrm>
        </p:grpSpPr>
        <p:grpSp>
          <p:nvGrpSpPr>
            <p:cNvPr id="52" name="组合 51"/>
            <p:cNvGrpSpPr/>
            <p:nvPr/>
          </p:nvGrpSpPr>
          <p:grpSpPr>
            <a:xfrm>
              <a:off x="5535900" y="3139519"/>
              <a:ext cx="2492484" cy="1410635"/>
              <a:chOff x="980830" y="2684920"/>
              <a:chExt cx="2426495" cy="629814"/>
            </a:xfrm>
          </p:grpSpPr>
          <p:sp>
            <p:nvSpPr>
              <p:cNvPr id="54" name="MH_Other_3"/>
              <p:cNvSpPr/>
              <p:nvPr>
                <p:custDataLst>
                  <p:tags r:id="rId3"/>
                </p:custDataLst>
              </p:nvPr>
            </p:nvSpPr>
            <p:spPr bwMode="auto">
              <a:xfrm rot="20784785">
                <a:off x="1110567" y="2740853"/>
                <a:ext cx="1232297" cy="573881"/>
              </a:xfrm>
              <a:custGeom>
                <a:avLst/>
                <a:gdLst>
                  <a:gd name="T0" fmla="*/ 0 w 2112302"/>
                  <a:gd name="T1" fmla="*/ 22767 h 982676"/>
                  <a:gd name="T2" fmla="*/ 22518 w 2112302"/>
                  <a:gd name="T3" fmla="*/ 155 h 982676"/>
                  <a:gd name="T4" fmla="*/ 515216 w 2112302"/>
                  <a:gd name="T5" fmla="*/ 0 h 982676"/>
                  <a:gd name="T6" fmla="*/ 590125 w 2112302"/>
                  <a:gd name="T7" fmla="*/ 71780 h 982676"/>
                  <a:gd name="T8" fmla="*/ 601921 w 2112302"/>
                  <a:gd name="T9" fmla="*/ 258580 h 982676"/>
                  <a:gd name="T10" fmla="*/ 579403 w 2112302"/>
                  <a:gd name="T11" fmla="*/ 281192 h 982676"/>
                  <a:gd name="T12" fmla="*/ 22518 w 2112302"/>
                  <a:gd name="T13" fmla="*/ 281192 h 982676"/>
                  <a:gd name="T14" fmla="*/ 0 w 2112302"/>
                  <a:gd name="T15" fmla="*/ 258580 h 982676"/>
                  <a:gd name="T16" fmla="*/ 0 w 2112302"/>
                  <a:gd name="T17" fmla="*/ 22767 h 98267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12302" h="982676">
                    <a:moveTo>
                      <a:pt x="0" y="79565"/>
                    </a:moveTo>
                    <a:cubicBezTo>
                      <a:pt x="0" y="35922"/>
                      <a:pt x="35379" y="543"/>
                      <a:pt x="79022" y="543"/>
                    </a:cubicBezTo>
                    <a:lnTo>
                      <a:pt x="1808027" y="0"/>
                    </a:lnTo>
                    <a:cubicBezTo>
                      <a:pt x="1851670" y="0"/>
                      <a:pt x="2070908" y="207203"/>
                      <a:pt x="2070908" y="250846"/>
                    </a:cubicBezTo>
                    <a:lnTo>
                      <a:pt x="2112302" y="903654"/>
                    </a:lnTo>
                    <a:cubicBezTo>
                      <a:pt x="2112302" y="947297"/>
                      <a:pt x="2076923" y="982676"/>
                      <a:pt x="2033280" y="982676"/>
                    </a:cubicBezTo>
                    <a:cubicBezTo>
                      <a:pt x="1426573" y="939585"/>
                      <a:pt x="801037" y="852749"/>
                      <a:pt x="79022" y="982676"/>
                    </a:cubicBezTo>
                    <a:cubicBezTo>
                      <a:pt x="35379" y="982676"/>
                      <a:pt x="0" y="947297"/>
                      <a:pt x="0" y="903654"/>
                    </a:cubicBezTo>
                    <a:lnTo>
                      <a:pt x="0" y="7956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>
                      <a:alpha val="0"/>
                    </a:srgbClr>
                  </a:gs>
                  <a:gs pos="100000">
                    <a:srgbClr val="5F5F5F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 sz="20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55" name="MH_SubTitle_3"/>
              <p:cNvSpPr>
                <a:spLocks noChangeArrowheads="1"/>
              </p:cNvSpPr>
              <p:nvPr>
                <p:custDataLst>
                  <p:tags r:id="rId4"/>
                </p:custDataLst>
              </p:nvPr>
            </p:nvSpPr>
            <p:spPr bwMode="auto">
              <a:xfrm>
                <a:off x="980830" y="2684920"/>
                <a:ext cx="2426495" cy="487140"/>
              </a:xfrm>
              <a:prstGeom prst="roundRect">
                <a:avLst>
                  <a:gd name="adj" fmla="val 8046"/>
                </a:avLst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rIns="459000" anchor="ctr"/>
              <a:lstStyle>
                <a:lvl1pPr>
                  <a:lnSpc>
                    <a:spcPct val="90000"/>
                  </a:lnSpc>
                  <a:spcBef>
                    <a:spcPts val="750"/>
                  </a:spcBef>
                  <a:buFont typeface="Arial" panose="020B0604020202020204" pitchFamily="34" charset="0"/>
                  <a:buChar char="•"/>
                  <a:defRPr sz="21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514350" indent="-1714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857250" indent="-1714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5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200150" indent="-1714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543050" indent="-171450">
                  <a:lnSpc>
                    <a:spcPct val="90000"/>
                  </a:lnSpc>
                  <a:spcBef>
                    <a:spcPts val="375"/>
                  </a:spcBef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000250" indent="-17145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457450" indent="-17145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2914650" indent="-17145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371850" indent="-171450" eaLnBrk="0" fontAlgn="base" hangingPunct="0">
                  <a:lnSpc>
                    <a:spcPct val="90000"/>
                  </a:lnSpc>
                  <a:spcBef>
                    <a:spcPts val="375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da-DK" altLang="zh-CN" sz="200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5" name="文本框 24"/>
            <p:cNvSpPr txBox="1"/>
            <p:nvPr/>
          </p:nvSpPr>
          <p:spPr>
            <a:xfrm>
              <a:off x="5535900" y="3214938"/>
              <a:ext cx="25226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只有对应的量之间的比，比值才相等，才可以写成比例。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39552" y="555526"/>
            <a:ext cx="782065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三面国旗的尺寸中，还有哪些比可以组成比例？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2"/>
              <p:cNvSpPr>
                <a:spLocks noChangeArrowheads="1"/>
              </p:cNvSpPr>
              <p:nvPr/>
            </p:nvSpPr>
            <p:spPr bwMode="auto">
              <a:xfrm>
                <a:off x="1885898" y="1059582"/>
                <a:ext cx="5976664" cy="695127"/>
              </a:xfrm>
              <a:prstGeom prst="rect">
                <a:avLst/>
              </a:prstGeom>
              <a:solidFill>
                <a:schemeClr val="accent4">
                  <a:lumMod val="20000"/>
                  <a:lumOff val="80000"/>
                </a:schemeClr>
              </a:solidFill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pPr>
                  <a:buFontTx/>
                  <a:buNone/>
                </a:pP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天安门广场的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国旗：长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5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，宽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m</a:t>
                </a:r>
                <a:r>
                  <a:rPr lang="zh-CN" altLang="en-US" sz="2400" b="1" dirty="0" smtClean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6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85898" y="1059582"/>
                <a:ext cx="5976664" cy="695127"/>
              </a:xfrm>
              <a:prstGeom prst="rect">
                <a:avLst/>
              </a:prstGeom>
              <a:blipFill rotWithShape="1">
                <a:blip r:embed="rId5"/>
                <a:stretch>
                  <a:fillRect l="-10" t="-58" r="10" b="29"/>
                </a:stretch>
              </a:blipFill>
              <a:ln w="9525">
                <a:noFill/>
                <a:miter lim="800000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2"/>
          <p:cNvSpPr>
            <a:spLocks noChangeArrowheads="1"/>
          </p:cNvSpPr>
          <p:nvPr/>
        </p:nvSpPr>
        <p:spPr bwMode="auto">
          <a:xfrm>
            <a:off x="1885898" y="1890057"/>
            <a:ext cx="5967751" cy="46166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操场的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国旗：长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1.6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"/>
          <p:cNvSpPr>
            <a:spLocks noChangeArrowheads="1"/>
          </p:cNvSpPr>
          <p:nvPr/>
        </p:nvSpPr>
        <p:spPr bwMode="auto">
          <a:xfrm>
            <a:off x="1885898" y="2555909"/>
            <a:ext cx="5563562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教室里的国旗：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，宽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cm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1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899592" y="1381864"/>
          <a:ext cx="7454431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4546"/>
                <a:gridCol w="4859885"/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en-US" altLang="zh-CN" sz="2400" b="1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4∶6</a:t>
                      </a:r>
                      <a:endParaRPr lang="zh-CN" altLang="en-US" sz="2400" b="1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r>
                        <a:rPr lang="zh-CN" altLang="en-US" sz="24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比例</a:t>
                      </a:r>
                      <a:endParaRPr lang="en-US" altLang="zh-CN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algn="ctr" defTabSz="914400" rtl="0" eaLnBrk="1" latinLnBrk="0" hangingPunct="1">
                        <a:lnSpc>
                          <a:spcPct val="200000"/>
                        </a:lnSpc>
                      </a:pPr>
                      <a:r>
                        <a:rPr lang="en-US" altLang="zh-CN" sz="2400" b="1" kern="1200" dirty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2∶3=4∶6</a:t>
                      </a:r>
                      <a:endParaRPr lang="zh-CN" altLang="en-US" sz="2400" b="1" kern="1200" dirty="0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200000"/>
                        </a:lnSpc>
                      </a:pP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68533" y="606189"/>
            <a:ext cx="5952568" cy="52540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谁能说一说：比和比例有什么区别？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1531" y="133349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685800"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由两个数组成，是一个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式子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，表示两个数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63888" y="2706648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defTabSz="685800">
              <a:lnSpc>
                <a:spcPct val="20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由四个数组成，是一个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，表示两个比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相等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ags/tag1.xml><?xml version="1.0" encoding="utf-8"?>
<p:tagLst xmlns:p="http://schemas.openxmlformats.org/presentationml/2006/main">
  <p:tag name="MH" val="20180623210851"/>
  <p:tag name="MH_LIBRARY" val="GRAPHIC"/>
  <p:tag name="MH_TYPE" val="Other"/>
  <p:tag name="MH_ORDER" val="3"/>
</p:tagLst>
</file>

<file path=ppt/tags/tag2.xml><?xml version="1.0" encoding="utf-8"?>
<p:tagLst xmlns:p="http://schemas.openxmlformats.org/presentationml/2006/main">
  <p:tag name="MH" val="20180623210851"/>
  <p:tag name="MH_LIBRARY" val="GRAPHIC"/>
  <p:tag name="MH_TYPE" val="SubTitle"/>
  <p:tag name="MH_ORDER" val="3"/>
</p:tagLst>
</file>

<file path=ppt/tags/tag3.xml><?xml version="1.0" encoding="utf-8"?>
<p:tagLst xmlns:p="http://schemas.openxmlformats.org/presentationml/2006/main">
  <p:tag name="MH" val="20180623213418"/>
  <p:tag name="MH_LIBRARY" val="GRAPHIC"/>
  <p:tag name="MH_TYPE" val="Other"/>
  <p:tag name="MH_ORDER" val="131"/>
</p:tagLst>
</file>

<file path=ppt/tags/tag4.xml><?xml version="1.0" encoding="utf-8"?>
<p:tagLst xmlns:p="http://schemas.openxmlformats.org/presentationml/2006/main">
  <p:tag name="MH" val="20180623213418"/>
  <p:tag name="MH_LIBRARY" val="GRAPHIC"/>
  <p:tag name="MH_TYPE" val="Other"/>
  <p:tag name="MH_ORDER" val="131"/>
</p:tagLst>
</file>

<file path=ppt/tags/tag5.xml><?xml version="1.0" encoding="utf-8"?>
<p:tagLst xmlns:p="http://schemas.openxmlformats.org/presentationml/2006/main">
  <p:tag name="MH" val="20180718152517"/>
  <p:tag name="MH_LIBRARY" val="GRAPHIC"/>
  <p:tag name="MH_TYPE" val="Other"/>
  <p:tag name="MH_ORDER" val="8"/>
</p:tagLst>
</file>

<file path=ppt/tags/tag6.xml><?xml version="1.0" encoding="utf-8"?>
<p:tagLst xmlns:p="http://schemas.openxmlformats.org/presentationml/2006/main">
  <p:tag name="MH" val="20180718152517"/>
  <p:tag name="MH_LIBRARY" val="GRAPHIC"/>
  <p:tag name="MH_TYPE" val="Other"/>
  <p:tag name="MH_ORDER" val="1"/>
</p:tagLst>
</file>

<file path=ppt/tags/tag7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1769</Words>
  <Application>WPS 演示</Application>
  <PresentationFormat>全屏显示(16:9)</PresentationFormat>
  <Paragraphs>287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Wingdings</vt:lpstr>
      <vt:lpstr>黑体</vt:lpstr>
      <vt:lpstr>等线</vt:lpstr>
      <vt:lpstr>楷体</vt:lpstr>
      <vt:lpstr>时尚中黑简体</vt:lpstr>
      <vt:lpstr>Cambria Math</vt:lpstr>
      <vt:lpstr>Times New Roman</vt:lpstr>
      <vt:lpstr>Calibri</vt:lpstr>
      <vt:lpstr>微软雅黑</vt:lpstr>
      <vt:lpstr>Cambria Math</vt:lpstr>
      <vt:lpstr>楷体_GB2312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102</cp:revision>
  <dcterms:created xsi:type="dcterms:W3CDTF">2018-09-11T05:46:00Z</dcterms:created>
  <dcterms:modified xsi:type="dcterms:W3CDTF">2023-10-10T01:44:20Z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EE8F15D304754CB181606EE05B5D89E2_12</vt:lpwstr>
  </property>
  <property fmtid="{D5CDD505-2E9C-101B-9397-08002B2CF9AE}" pid="3" name="KSOProductBuildVer">
    <vt:lpwstr>2052-12.1.0.15398</vt:lpwstr>
  </property>
</Properties>
</file>