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05" r:id="rId3"/>
    <p:sldId id="278" r:id="rId4"/>
    <p:sldId id="302" r:id="rId5"/>
    <p:sldId id="279" r:id="rId6"/>
    <p:sldId id="301" r:id="rId7"/>
    <p:sldId id="282" r:id="rId8"/>
    <p:sldId id="283" r:id="rId9"/>
    <p:sldId id="284" r:id="rId10"/>
    <p:sldId id="303" r:id="rId11"/>
    <p:sldId id="285" r:id="rId12"/>
    <p:sldId id="304" r:id="rId13"/>
    <p:sldId id="287" r:id="rId14"/>
    <p:sldId id="288" r:id="rId15"/>
    <p:sldId id="289" r:id="rId16"/>
    <p:sldId id="290" r:id="rId17"/>
    <p:sldId id="286" r:id="rId18"/>
    <p:sldId id="292" r:id="rId19"/>
    <p:sldId id="293" r:id="rId20"/>
    <p:sldId id="298" r:id="rId21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05" autoAdjust="0"/>
    <p:restoredTop sz="99852" autoAdjust="0"/>
  </p:normalViewPr>
  <p:slideViewPr>
    <p:cSldViewPr showGuides="1">
      <p:cViewPr varScale="1">
        <p:scale>
          <a:sx n="56" d="100"/>
          <a:sy n="56" d="100"/>
        </p:scale>
        <p:origin x="-84" y="-6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6926BC-6BE4-4993-A15F-BF1A95C69D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82C48C-6E2D-4F27-9D0B-946BBD7F496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0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sp>
          <p:nvSpPr>
            <p:cNvPr id="7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情境导入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sp>
          <p:nvSpPr>
            <p:cNvPr id="11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探究新知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59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E014346E-DEDF-498A-AF7D-A9D39D4BEE6B}" type="datetimeFigureOut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609" y="4767264"/>
            <a:ext cx="2894787" cy="273844"/>
          </a:xfrm>
          <a:prstGeom prst="rect">
            <a:avLst/>
          </a:prstGeom>
        </p:spPr>
        <p:txBody>
          <a:bodyPr/>
          <a:lstStyle/>
          <a:p>
            <a:pPr defTabSz="685800"/>
            <a:endParaRPr lang="zh-CN" altLang="en-US" sz="1400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2863" y="4767264"/>
            <a:ext cx="2133878" cy="273844"/>
          </a:xfrm>
          <a:prstGeom prst="rect">
            <a:avLst/>
          </a:prstGeom>
        </p:spPr>
        <p:txBody>
          <a:bodyPr/>
          <a:lstStyle/>
          <a:p>
            <a:pPr defTabSz="685800"/>
            <a:fld id="{FE4AC913-6F29-404C-9ADF-29251873EBE9}" type="slidenum">
              <a:rPr lang="zh-CN" altLang="en-US" sz="1400" smtClean="0">
                <a:solidFill>
                  <a:prstClr val="black"/>
                </a:solidFill>
              </a:rPr>
            </a:fld>
            <a:endParaRPr lang="zh-CN" altLang="en-US" sz="1400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7.png"/><Relationship Id="rId12" Type="http://schemas.openxmlformats.org/officeDocument/2006/relationships/image" Target="../media/image1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24" name="TextBox 9"/>
          <p:cNvSpPr txBox="1"/>
          <p:nvPr userDrawn="1"/>
        </p:nvSpPr>
        <p:spPr>
          <a:xfrm>
            <a:off x="5796136" y="83408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audio1.wav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4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tiff"/><Relationship Id="rId1" Type="http://schemas.openxmlformats.org/officeDocument/2006/relationships/image" Target="../media/image14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7944" y="563637"/>
            <a:ext cx="3491880" cy="424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77602" y="2011219"/>
            <a:ext cx="3232295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457200"/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 比 例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693" y="519703"/>
            <a:ext cx="1167627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26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Box 1"/>
          <p:cNvSpPr txBox="1">
            <a:spLocks noChangeArrowheads="1"/>
          </p:cNvSpPr>
          <p:nvPr/>
        </p:nvSpPr>
        <p:spPr bwMode="auto">
          <a:xfrm>
            <a:off x="1075996" y="828423"/>
            <a:ext cx="606287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两种量成正比例关系要满足以下三个条件：</a:t>
            </a:r>
            <a:endParaRPr lang="en-US" altLang="zh-CN" sz="2400" b="1" kern="0" dirty="0">
              <a:latin typeface="楷体" panose="02010609060101010101" pitchFamily="49" charset="-122"/>
              <a:ea typeface="楷体" panose="02010609060101010101" pitchFamily="49" charset="-122"/>
              <a:cs typeface="华文行楷" panose="02010800040101010101" pitchFamily="2" charset="-122"/>
            </a:endParaRPr>
          </a:p>
        </p:txBody>
      </p:sp>
      <p:sp>
        <p:nvSpPr>
          <p:cNvPr id="48" name="横卷形 1"/>
          <p:cNvSpPr>
            <a:spLocks noChangeArrowheads="1"/>
          </p:cNvSpPr>
          <p:nvPr/>
        </p:nvSpPr>
        <p:spPr bwMode="auto">
          <a:xfrm>
            <a:off x="971600" y="1188463"/>
            <a:ext cx="6840760" cy="3471519"/>
          </a:xfrm>
          <a:prstGeom prst="horizontalScroll">
            <a:avLst>
              <a:gd name="adj" fmla="val 8803"/>
            </a:avLst>
          </a:prstGeom>
          <a:solidFill>
            <a:schemeClr val="bg1">
              <a:lumMod val="85000"/>
              <a:alpha val="46000"/>
            </a:schemeClr>
          </a:solidFill>
          <a:ln w="9525">
            <a:solidFill>
              <a:schemeClr val="tx1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rgbClr val="7116F6"/>
                </a:solidFill>
                <a:effectLst/>
                <a:uLnTx/>
                <a:uFillTx/>
                <a:latin typeface="Arial" panose="020B0604020202020204" pitchFamily="34" charset="0"/>
                <a:ea typeface="华文行楷" panose="02010800040101010101" pitchFamily="2" charset="-122"/>
              </a:rPr>
              <a:t> </a:t>
            </a:r>
            <a:endParaRPr kumimoji="0" lang="zh-CN" altLang="en-US" sz="2800" b="1" i="0" u="none" strike="noStrike" kern="0" cap="none" spc="0" normalizeH="0" baseline="0" noProof="0">
              <a:ln>
                <a:noFill/>
              </a:ln>
              <a:solidFill>
                <a:srgbClr val="7116F6"/>
              </a:solidFill>
              <a:effectLst/>
              <a:uLnTx/>
              <a:uFillTx/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31" name="TextBox 1"/>
          <p:cNvSpPr txBox="1">
            <a:spLocks noChangeArrowheads="1"/>
          </p:cNvSpPr>
          <p:nvPr/>
        </p:nvSpPr>
        <p:spPr bwMode="auto">
          <a:xfrm>
            <a:off x="1547664" y="1376357"/>
            <a:ext cx="6120680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endParaRPr lang="en-US" altLang="zh-CN" sz="2400" b="1" kern="0" dirty="0">
              <a:latin typeface="楷体" panose="02010609060101010101" pitchFamily="49" charset="-122"/>
              <a:ea typeface="楷体" panose="02010609060101010101" pitchFamily="49" charset="-122"/>
              <a:cs typeface="华文行楷" panose="02010800040101010101" pitchFamily="2" charset="-122"/>
            </a:endParaRPr>
          </a:p>
          <a:p>
            <a:pPr eaLnBrk="1" hangingPunct="1"/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（</a:t>
            </a: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1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）必须是两种</a:t>
            </a: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相关联的量</a:t>
            </a:r>
            <a:endParaRPr lang="en-US" altLang="zh-CN" sz="24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华文行楷" panose="02010800040101010101" pitchFamily="2" charset="-122"/>
            </a:endParaRPr>
          </a:p>
          <a:p>
            <a:pPr eaLnBrk="1" hangingPunct="1"/>
            <a:endParaRPr lang="en-US" altLang="zh-CN" sz="2400" b="1" kern="0" dirty="0">
              <a:latin typeface="楷体" panose="02010609060101010101" pitchFamily="49" charset="-122"/>
              <a:ea typeface="楷体" panose="02010609060101010101" pitchFamily="49" charset="-122"/>
              <a:cs typeface="华文行楷" panose="02010800040101010101" pitchFamily="2" charset="-122"/>
            </a:endParaRPr>
          </a:p>
          <a:p>
            <a:pPr eaLnBrk="1" hangingPunct="1"/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（</a:t>
            </a: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2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）一种量</a:t>
            </a: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变化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，另一种量也</a:t>
            </a: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随着变化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。</a:t>
            </a:r>
            <a:endParaRPr lang="en-US" altLang="zh-CN" sz="2400" b="1" kern="0" dirty="0">
              <a:latin typeface="楷体" panose="02010609060101010101" pitchFamily="49" charset="-122"/>
              <a:ea typeface="楷体" panose="02010609060101010101" pitchFamily="49" charset="-122"/>
              <a:cs typeface="华文行楷" panose="02010800040101010101" pitchFamily="2" charset="-122"/>
            </a:endParaRPr>
          </a:p>
          <a:p>
            <a:pPr eaLnBrk="1" hangingPunct="1"/>
            <a:endParaRPr lang="en-US" altLang="zh-CN" sz="2400" b="1" kern="0" dirty="0">
              <a:latin typeface="楷体" panose="02010609060101010101" pitchFamily="49" charset="-122"/>
              <a:ea typeface="楷体" panose="02010609060101010101" pitchFamily="49" charset="-122"/>
              <a:cs typeface="华文行楷" panose="02010800040101010101" pitchFamily="2" charset="-122"/>
            </a:endParaRPr>
          </a:p>
          <a:p>
            <a:pPr eaLnBrk="1" hangingPunct="1"/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（</a:t>
            </a:r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3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）两种量中相对应的两个数的</a:t>
            </a: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比值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（</a:t>
            </a: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也</a:t>
            </a:r>
            <a:endParaRPr lang="en-US" altLang="zh-CN" sz="2400" b="1" kern="0" dirty="0" smtClean="0">
              <a:latin typeface="楷体" panose="02010609060101010101" pitchFamily="49" charset="-122"/>
              <a:ea typeface="楷体" panose="02010609060101010101" pitchFamily="49" charset="-122"/>
              <a:cs typeface="华文行楷" panose="02010800040101010101" pitchFamily="2" charset="-122"/>
            </a:endParaRPr>
          </a:p>
          <a:p>
            <a:pPr eaLnBrk="1" hangingPunct="1"/>
            <a:r>
              <a:rPr lang="en-US" altLang="zh-CN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 </a:t>
            </a:r>
            <a:r>
              <a:rPr lang="en-US" altLang="zh-CN" sz="2400" b="1" kern="0" dirty="0" smtClean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    </a:t>
            </a:r>
            <a:r>
              <a:rPr lang="zh-CN" altLang="en-US" sz="2400" b="1" kern="0" dirty="0" smtClean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就是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商）</a:t>
            </a:r>
            <a:r>
              <a:rPr lang="zh-CN" altLang="en-US" sz="24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一定</a:t>
            </a: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  <a:cs typeface="华文行楷" panose="02010800040101010101" pitchFamily="2" charset="-122"/>
              </a:rPr>
              <a:t>。</a:t>
            </a:r>
            <a:endParaRPr lang="zh-CN" altLang="en-US" sz="2400" b="1" kern="0" dirty="0">
              <a:latin typeface="楷体" panose="02010609060101010101" pitchFamily="49" charset="-122"/>
              <a:ea typeface="楷体" panose="02010609060101010101" pitchFamily="49" charset="-122"/>
              <a:cs typeface="华文行楷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483768" y="2499742"/>
            <a:ext cx="5133645" cy="1883395"/>
            <a:chOff x="2483768" y="2499742"/>
            <a:chExt cx="5133645" cy="1883395"/>
          </a:xfrm>
        </p:grpSpPr>
        <p:grpSp>
          <p:nvGrpSpPr>
            <p:cNvPr id="7" name="Group 97"/>
            <p:cNvGrpSpPr/>
            <p:nvPr/>
          </p:nvGrpSpPr>
          <p:grpSpPr bwMode="auto">
            <a:xfrm>
              <a:off x="2483768" y="2769346"/>
              <a:ext cx="2970741" cy="850107"/>
              <a:chOff x="3234" y="2702"/>
              <a:chExt cx="1661" cy="714"/>
            </a:xfrm>
          </p:grpSpPr>
          <p:sp>
            <p:nvSpPr>
              <p:cNvPr id="8" name="AutoShape 27"/>
              <p:cNvSpPr>
                <a:spLocks noChangeArrowheads="1"/>
              </p:cNvSpPr>
              <p:nvPr/>
            </p:nvSpPr>
            <p:spPr bwMode="auto">
              <a:xfrm>
                <a:off x="3315" y="2795"/>
                <a:ext cx="1580" cy="621"/>
              </a:xfrm>
              <a:prstGeom prst="wedgeRoundRectCallout">
                <a:avLst>
                  <a:gd name="adj1" fmla="val 70597"/>
                  <a:gd name="adj2" fmla="val -26408"/>
                  <a:gd name="adj3" fmla="val 16667"/>
                </a:avLst>
              </a:prstGeom>
              <a:noFill/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/>
              <a:p>
                <a:pPr algn="just">
                  <a:buFontTx/>
                  <a:buNone/>
                </a:pPr>
                <a:endParaRPr lang="en-US" altLang="zh-CN" sz="2400">
                  <a:solidFill>
                    <a:srgbClr val="1C1C1C"/>
                  </a:solidFill>
                  <a:latin typeface="+mj-ea"/>
                  <a:ea typeface="+mj-ea"/>
                </a:endParaRPr>
              </a:p>
              <a:p>
                <a:pPr>
                  <a:buFontTx/>
                  <a:buNone/>
                </a:pPr>
                <a:endParaRPr lang="en-US" altLang="zh-CN" sz="2400">
                  <a:latin typeface="+mj-ea"/>
                  <a:ea typeface="+mj-ea"/>
                </a:endParaRPr>
              </a:p>
            </p:txBody>
          </p:sp>
          <p:sp>
            <p:nvSpPr>
              <p:cNvPr id="9" name="Rectangle 99"/>
              <p:cNvSpPr>
                <a:spLocks noChangeArrowheads="1"/>
              </p:cNvSpPr>
              <p:nvPr/>
            </p:nvSpPr>
            <p:spPr bwMode="auto">
              <a:xfrm>
                <a:off x="3234" y="2702"/>
                <a:ext cx="1613" cy="421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16" name="图片 4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211626" y="2499742"/>
              <a:ext cx="1405787" cy="1883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矩形 1"/>
            <p:cNvSpPr/>
            <p:nvPr/>
          </p:nvSpPr>
          <p:spPr>
            <a:xfrm>
              <a:off x="2548711" y="2880429"/>
              <a:ext cx="3113745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你能用</a:t>
              </a:r>
              <a:r>
                <a:rPr lang="zh-CN" altLang="en-US" sz="21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图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象</a:t>
              </a:r>
              <a:r>
                <a:rPr lang="zh-CN" altLang="en-US" sz="21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表示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出表中的数量与总价吗？</a:t>
              </a: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aphicFrame>
        <p:nvGraphicFramePr>
          <p:cNvPr id="15" name="Group 100"/>
          <p:cNvGraphicFramePr>
            <a:graphicFrameLocks noGrp="1"/>
          </p:cNvGraphicFramePr>
          <p:nvPr/>
        </p:nvGraphicFramePr>
        <p:xfrm>
          <a:off x="932240" y="1102073"/>
          <a:ext cx="6664096" cy="880854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989601"/>
                <a:gridCol w="573504"/>
                <a:gridCol w="573504"/>
                <a:gridCol w="637226"/>
                <a:gridCol w="603400"/>
                <a:gridCol w="675727"/>
                <a:gridCol w="675728"/>
                <a:gridCol w="674323"/>
                <a:gridCol w="675727"/>
                <a:gridCol w="585356"/>
              </a:tblGrid>
              <a:tr h="44880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数量</a:t>
                      </a:r>
                      <a:r>
                        <a:rPr kumimoji="0" lang="en-US" altLang="zh-CN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kumimoji="0" lang="en-US" altLang="zh-CN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m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</a:tr>
              <a:tr h="43204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u="none" strike="noStrike" kern="1200" cap="none" normalizeH="0" baseline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总价</a:t>
                      </a:r>
                      <a:r>
                        <a:rPr kumimoji="0" lang="en-US" altLang="zh-CN" sz="1800" b="1" u="none" strike="noStrike" kern="1200" cap="none" normalizeH="0" baseline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/</a:t>
                      </a:r>
                      <a:r>
                        <a:rPr kumimoji="0" lang="zh-CN" altLang="en-US" sz="1800" b="1" u="none" strike="noStrike" kern="1200" cap="none" normalizeH="0" baseline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元</a:t>
                      </a:r>
                      <a:endParaRPr kumimoji="0" lang="zh-CN" altLang="en-US" sz="1800" b="1" u="none" strike="noStrike" kern="1200" cap="none" normalizeH="0" baseline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grpSp>
        <p:nvGrpSpPr>
          <p:cNvPr id="17" name="组合 16"/>
          <p:cNvGrpSpPr/>
          <p:nvPr/>
        </p:nvGrpSpPr>
        <p:grpSpPr>
          <a:xfrm>
            <a:off x="2079728" y="1118831"/>
            <a:ext cx="5370048" cy="407772"/>
            <a:chOff x="2378721" y="1024305"/>
            <a:chExt cx="5991037" cy="506901"/>
          </a:xfrm>
        </p:grpSpPr>
        <p:sp>
          <p:nvSpPr>
            <p:cNvPr id="18" name="Text Box 80"/>
            <p:cNvSpPr txBox="1">
              <a:spLocks noChangeArrowheads="1"/>
            </p:cNvSpPr>
            <p:nvPr/>
          </p:nvSpPr>
          <p:spPr bwMode="auto">
            <a:xfrm>
              <a:off x="2378721" y="1024305"/>
              <a:ext cx="431800" cy="497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Text Box 82"/>
            <p:cNvSpPr txBox="1">
              <a:spLocks noChangeArrowheads="1"/>
            </p:cNvSpPr>
            <p:nvPr/>
          </p:nvSpPr>
          <p:spPr bwMode="auto">
            <a:xfrm>
              <a:off x="3049515" y="1033830"/>
              <a:ext cx="433387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 Box 84"/>
            <p:cNvSpPr txBox="1">
              <a:spLocks noChangeArrowheads="1"/>
            </p:cNvSpPr>
            <p:nvPr/>
          </p:nvSpPr>
          <p:spPr bwMode="auto">
            <a:xfrm>
              <a:off x="3669257" y="1033830"/>
              <a:ext cx="4318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Text Box 86"/>
            <p:cNvSpPr txBox="1">
              <a:spLocks noChangeArrowheads="1"/>
            </p:cNvSpPr>
            <p:nvPr/>
          </p:nvSpPr>
          <p:spPr bwMode="auto">
            <a:xfrm>
              <a:off x="4432028" y="1024305"/>
              <a:ext cx="4318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Text Box 88"/>
            <p:cNvSpPr txBox="1">
              <a:spLocks noChangeArrowheads="1"/>
            </p:cNvSpPr>
            <p:nvPr/>
          </p:nvSpPr>
          <p:spPr bwMode="auto">
            <a:xfrm>
              <a:off x="5162947" y="1024305"/>
              <a:ext cx="433388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Text Box 90"/>
            <p:cNvSpPr txBox="1">
              <a:spLocks noChangeArrowheads="1"/>
            </p:cNvSpPr>
            <p:nvPr/>
          </p:nvSpPr>
          <p:spPr bwMode="auto">
            <a:xfrm>
              <a:off x="5849249" y="1024305"/>
              <a:ext cx="4318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Text Box 92"/>
            <p:cNvSpPr txBox="1">
              <a:spLocks noChangeArrowheads="1"/>
            </p:cNvSpPr>
            <p:nvPr/>
          </p:nvSpPr>
          <p:spPr bwMode="auto">
            <a:xfrm>
              <a:off x="6652598" y="1024305"/>
              <a:ext cx="433387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Text Box 94"/>
            <p:cNvSpPr txBox="1">
              <a:spLocks noChangeArrowheads="1"/>
            </p:cNvSpPr>
            <p:nvPr/>
          </p:nvSpPr>
          <p:spPr bwMode="auto">
            <a:xfrm>
              <a:off x="7295278" y="1024305"/>
              <a:ext cx="4318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Text Box 96"/>
            <p:cNvSpPr txBox="1">
              <a:spLocks noChangeArrowheads="1"/>
            </p:cNvSpPr>
            <p:nvPr/>
          </p:nvSpPr>
          <p:spPr bwMode="auto">
            <a:xfrm>
              <a:off x="7937958" y="1024305"/>
              <a:ext cx="4318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…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950240" y="1550879"/>
            <a:ext cx="5499536" cy="444807"/>
            <a:chOff x="2234259" y="1672005"/>
            <a:chExt cx="6135499" cy="552939"/>
          </a:xfrm>
        </p:grpSpPr>
        <p:sp>
          <p:nvSpPr>
            <p:cNvPr id="28" name="Text Box 81"/>
            <p:cNvSpPr txBox="1">
              <a:spLocks noChangeArrowheads="1"/>
            </p:cNvSpPr>
            <p:nvPr/>
          </p:nvSpPr>
          <p:spPr bwMode="auto">
            <a:xfrm>
              <a:off x="2234259" y="1727568"/>
              <a:ext cx="6477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3.5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 Box 83"/>
            <p:cNvSpPr txBox="1">
              <a:spLocks noChangeArrowheads="1"/>
            </p:cNvSpPr>
            <p:nvPr/>
          </p:nvSpPr>
          <p:spPr bwMode="auto">
            <a:xfrm>
              <a:off x="3037525" y="1718043"/>
              <a:ext cx="649287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 Box 85"/>
            <p:cNvSpPr txBox="1">
              <a:spLocks noChangeArrowheads="1"/>
            </p:cNvSpPr>
            <p:nvPr/>
          </p:nvSpPr>
          <p:spPr bwMode="auto">
            <a:xfrm>
              <a:off x="3503734" y="1727568"/>
              <a:ext cx="81915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0.5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 Box 87"/>
            <p:cNvSpPr txBox="1">
              <a:spLocks noChangeArrowheads="1"/>
            </p:cNvSpPr>
            <p:nvPr/>
          </p:nvSpPr>
          <p:spPr bwMode="auto">
            <a:xfrm>
              <a:off x="4320903" y="1727568"/>
              <a:ext cx="649288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 Box 89"/>
            <p:cNvSpPr txBox="1">
              <a:spLocks noChangeArrowheads="1"/>
            </p:cNvSpPr>
            <p:nvPr/>
          </p:nvSpPr>
          <p:spPr bwMode="auto">
            <a:xfrm>
              <a:off x="4885229" y="1727568"/>
              <a:ext cx="820737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17.5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 Box 91"/>
            <p:cNvSpPr txBox="1">
              <a:spLocks noChangeArrowheads="1"/>
            </p:cNvSpPr>
            <p:nvPr/>
          </p:nvSpPr>
          <p:spPr bwMode="auto">
            <a:xfrm>
              <a:off x="6398173" y="1727568"/>
              <a:ext cx="1448502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24.5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Text Box 93"/>
            <p:cNvSpPr txBox="1">
              <a:spLocks noChangeArrowheads="1"/>
            </p:cNvSpPr>
            <p:nvPr/>
          </p:nvSpPr>
          <p:spPr bwMode="auto">
            <a:xfrm>
              <a:off x="5768914" y="1727568"/>
              <a:ext cx="649288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21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Text Box 95"/>
            <p:cNvSpPr txBox="1">
              <a:spLocks noChangeArrowheads="1"/>
            </p:cNvSpPr>
            <p:nvPr/>
          </p:nvSpPr>
          <p:spPr bwMode="auto">
            <a:xfrm>
              <a:off x="7295278" y="1727568"/>
              <a:ext cx="6477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28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Text Box 97"/>
            <p:cNvSpPr txBox="1">
              <a:spLocks noChangeArrowheads="1"/>
            </p:cNvSpPr>
            <p:nvPr/>
          </p:nvSpPr>
          <p:spPr bwMode="auto">
            <a:xfrm>
              <a:off x="7937958" y="1672005"/>
              <a:ext cx="4318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…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193145" y="1579353"/>
          <a:ext cx="3312376" cy="3017520"/>
        </p:xfrm>
        <a:graphic>
          <a:graphicData uri="http://schemas.openxmlformats.org/drawingml/2006/table">
            <a:tbl>
              <a:tblPr/>
              <a:tblGrid>
                <a:gridCol w="183759"/>
                <a:gridCol w="183759"/>
                <a:gridCol w="184937"/>
                <a:gridCol w="183759"/>
                <a:gridCol w="183759"/>
                <a:gridCol w="183759"/>
                <a:gridCol w="184938"/>
                <a:gridCol w="183759"/>
                <a:gridCol w="183759"/>
                <a:gridCol w="183759"/>
                <a:gridCol w="184937"/>
                <a:gridCol w="183759"/>
                <a:gridCol w="183759"/>
                <a:gridCol w="183759"/>
                <a:gridCol w="184938"/>
                <a:gridCol w="183759"/>
                <a:gridCol w="183759"/>
                <a:gridCol w="183759"/>
              </a:tblGrid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9" name="直接箭头连接符 8"/>
          <p:cNvCxnSpPr/>
          <p:nvPr/>
        </p:nvCxnSpPr>
        <p:spPr>
          <a:xfrm flipV="1">
            <a:off x="1193145" y="1297308"/>
            <a:ext cx="0" cy="3310886"/>
          </a:xfrm>
          <a:prstGeom prst="straightConnector1">
            <a:avLst/>
          </a:prstGeom>
          <a:ln w="2540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1184346" y="4608392"/>
            <a:ext cx="3742871" cy="0"/>
          </a:xfrm>
          <a:prstGeom prst="straightConnector1">
            <a:avLst/>
          </a:prstGeom>
          <a:ln w="2540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5"/>
          <p:cNvSpPr txBox="1">
            <a:spLocks noChangeArrowheads="1"/>
          </p:cNvSpPr>
          <p:nvPr/>
        </p:nvSpPr>
        <p:spPr bwMode="auto">
          <a:xfrm>
            <a:off x="107504" y="1259349"/>
            <a:ext cx="10887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总价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4351153" y="4619912"/>
            <a:ext cx="10230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数量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en-US" altLang="zh-CN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7"/>
          <p:cNvSpPr txBox="1">
            <a:spLocks noChangeArrowheads="1"/>
          </p:cNvSpPr>
          <p:nvPr/>
        </p:nvSpPr>
        <p:spPr bwMode="auto">
          <a:xfrm>
            <a:off x="888758" y="4417080"/>
            <a:ext cx="2889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0    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8"/>
          <p:cNvSpPr txBox="1">
            <a:spLocks noChangeArrowheads="1"/>
          </p:cNvSpPr>
          <p:nvPr/>
        </p:nvSpPr>
        <p:spPr bwMode="auto">
          <a:xfrm>
            <a:off x="1431322" y="4561543"/>
            <a:ext cx="3016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9"/>
          <p:cNvSpPr txBox="1">
            <a:spLocks noChangeArrowheads="1"/>
          </p:cNvSpPr>
          <p:nvPr/>
        </p:nvSpPr>
        <p:spPr bwMode="auto">
          <a:xfrm>
            <a:off x="1758865" y="4561543"/>
            <a:ext cx="3016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20"/>
          <p:cNvSpPr txBox="1">
            <a:spLocks noChangeArrowheads="1"/>
          </p:cNvSpPr>
          <p:nvPr/>
        </p:nvSpPr>
        <p:spPr bwMode="auto">
          <a:xfrm>
            <a:off x="2190913" y="4561543"/>
            <a:ext cx="3016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21"/>
          <p:cNvSpPr txBox="1">
            <a:spLocks noChangeArrowheads="1"/>
          </p:cNvSpPr>
          <p:nvPr/>
        </p:nvSpPr>
        <p:spPr bwMode="auto">
          <a:xfrm>
            <a:off x="2550953" y="4561543"/>
            <a:ext cx="3016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22"/>
          <p:cNvSpPr txBox="1">
            <a:spLocks noChangeArrowheads="1"/>
          </p:cNvSpPr>
          <p:nvPr/>
        </p:nvSpPr>
        <p:spPr bwMode="auto">
          <a:xfrm>
            <a:off x="2838985" y="4561543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3"/>
          <p:cNvSpPr txBox="1">
            <a:spLocks noChangeArrowheads="1"/>
          </p:cNvSpPr>
          <p:nvPr/>
        </p:nvSpPr>
        <p:spPr bwMode="auto">
          <a:xfrm>
            <a:off x="3199025" y="4561543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4"/>
          <p:cNvSpPr txBox="1">
            <a:spLocks noChangeArrowheads="1"/>
          </p:cNvSpPr>
          <p:nvPr/>
        </p:nvSpPr>
        <p:spPr bwMode="auto">
          <a:xfrm>
            <a:off x="3631073" y="4561543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5"/>
          <p:cNvSpPr txBox="1">
            <a:spLocks noChangeArrowheads="1"/>
          </p:cNvSpPr>
          <p:nvPr/>
        </p:nvSpPr>
        <p:spPr bwMode="auto">
          <a:xfrm>
            <a:off x="899021" y="4103542"/>
            <a:ext cx="3016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6"/>
          <p:cNvSpPr txBox="1">
            <a:spLocks noChangeArrowheads="1"/>
          </p:cNvSpPr>
          <p:nvPr/>
        </p:nvSpPr>
        <p:spPr bwMode="auto">
          <a:xfrm>
            <a:off x="827584" y="3724551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7"/>
          <p:cNvSpPr txBox="1">
            <a:spLocks noChangeArrowheads="1"/>
          </p:cNvSpPr>
          <p:nvPr/>
        </p:nvSpPr>
        <p:spPr bwMode="auto">
          <a:xfrm>
            <a:off x="827584" y="3384256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8"/>
          <p:cNvSpPr txBox="1">
            <a:spLocks noChangeArrowheads="1"/>
          </p:cNvSpPr>
          <p:nvPr/>
        </p:nvSpPr>
        <p:spPr bwMode="auto">
          <a:xfrm>
            <a:off x="827584" y="3024216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9"/>
          <p:cNvSpPr txBox="1">
            <a:spLocks noChangeArrowheads="1"/>
          </p:cNvSpPr>
          <p:nvPr/>
        </p:nvSpPr>
        <p:spPr bwMode="auto">
          <a:xfrm>
            <a:off x="827584" y="2736184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31"/>
          <p:cNvSpPr txBox="1">
            <a:spLocks noChangeArrowheads="1"/>
          </p:cNvSpPr>
          <p:nvPr/>
        </p:nvSpPr>
        <p:spPr bwMode="auto">
          <a:xfrm>
            <a:off x="827584" y="2376144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32"/>
          <p:cNvSpPr txBox="1">
            <a:spLocks noChangeArrowheads="1"/>
          </p:cNvSpPr>
          <p:nvPr/>
        </p:nvSpPr>
        <p:spPr bwMode="auto">
          <a:xfrm>
            <a:off x="827584" y="2016104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49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流程图: 联系 29"/>
          <p:cNvSpPr/>
          <p:nvPr/>
        </p:nvSpPr>
        <p:spPr>
          <a:xfrm flipH="1">
            <a:off x="1508560" y="4179071"/>
            <a:ext cx="142875" cy="142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31" name="流程图: 联系 30"/>
          <p:cNvSpPr/>
          <p:nvPr/>
        </p:nvSpPr>
        <p:spPr>
          <a:xfrm flipH="1">
            <a:off x="1876969" y="3806208"/>
            <a:ext cx="144463" cy="144462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32" name="流程图: 联系 31"/>
          <p:cNvSpPr/>
          <p:nvPr/>
        </p:nvSpPr>
        <p:spPr>
          <a:xfrm flipH="1">
            <a:off x="2196324" y="3465912"/>
            <a:ext cx="142875" cy="144463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33" name="流程图: 联系 32"/>
          <p:cNvSpPr/>
          <p:nvPr/>
        </p:nvSpPr>
        <p:spPr>
          <a:xfrm flipH="1">
            <a:off x="2567611" y="3151791"/>
            <a:ext cx="144463" cy="144462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34" name="流程图: 联系 33"/>
          <p:cNvSpPr/>
          <p:nvPr/>
        </p:nvSpPr>
        <p:spPr>
          <a:xfrm flipH="1">
            <a:off x="2393909" y="3305325"/>
            <a:ext cx="142875" cy="142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35" name="流程图: 联系 34"/>
          <p:cNvSpPr/>
          <p:nvPr/>
        </p:nvSpPr>
        <p:spPr>
          <a:xfrm flipH="1">
            <a:off x="2048038" y="3620595"/>
            <a:ext cx="142875" cy="142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36" name="流程图: 联系 35"/>
          <p:cNvSpPr/>
          <p:nvPr/>
        </p:nvSpPr>
        <p:spPr>
          <a:xfrm flipH="1">
            <a:off x="1686241" y="3962883"/>
            <a:ext cx="142875" cy="142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37" name="流程图: 联系 36"/>
          <p:cNvSpPr/>
          <p:nvPr/>
        </p:nvSpPr>
        <p:spPr>
          <a:xfrm flipH="1">
            <a:off x="1322670" y="4339881"/>
            <a:ext cx="142875" cy="142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38" name="矩形 37"/>
          <p:cNvSpPr/>
          <p:nvPr/>
        </p:nvSpPr>
        <p:spPr>
          <a:xfrm>
            <a:off x="5076056" y="2527325"/>
            <a:ext cx="39004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象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你发现了什么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378902" y="3108905"/>
            <a:ext cx="33695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这个图象是一条逐渐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上升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直的线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1" name="直接连接符 40"/>
          <p:cNvCxnSpPr>
            <a:endCxn id="33" idx="1"/>
          </p:cNvCxnSpPr>
          <p:nvPr/>
        </p:nvCxnSpPr>
        <p:spPr>
          <a:xfrm flipV="1">
            <a:off x="1184738" y="3172947"/>
            <a:ext cx="1506180" cy="1416956"/>
          </a:xfrm>
          <a:prstGeom prst="line">
            <a:avLst/>
          </a:prstGeom>
          <a:ln w="47625">
            <a:solidFill>
              <a:srgbClr val="7116F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4" name="Group 100"/>
          <p:cNvGraphicFramePr>
            <a:graphicFrameLocks noGrp="1"/>
          </p:cNvGraphicFramePr>
          <p:nvPr/>
        </p:nvGraphicFramePr>
        <p:xfrm>
          <a:off x="2012360" y="555526"/>
          <a:ext cx="6664096" cy="880854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989601"/>
                <a:gridCol w="573504"/>
                <a:gridCol w="573504"/>
                <a:gridCol w="637226"/>
                <a:gridCol w="603400"/>
                <a:gridCol w="675727"/>
                <a:gridCol w="675728"/>
                <a:gridCol w="674323"/>
                <a:gridCol w="675727"/>
                <a:gridCol w="585356"/>
              </a:tblGrid>
              <a:tr h="44880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数量</a:t>
                      </a:r>
                      <a:r>
                        <a:rPr kumimoji="0" lang="en-US" altLang="zh-CN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kumimoji="0" lang="en-US" altLang="zh-CN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m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</a:tr>
              <a:tr h="43204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u="none" strike="noStrike" kern="1200" cap="none" normalizeH="0" baseline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总价</a:t>
                      </a:r>
                      <a:r>
                        <a:rPr kumimoji="0" lang="en-US" altLang="zh-CN" sz="1800" b="1" u="none" strike="noStrike" kern="1200" cap="none" normalizeH="0" baseline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/</a:t>
                      </a:r>
                      <a:r>
                        <a:rPr kumimoji="0" lang="zh-CN" altLang="en-US" sz="1800" b="1" u="none" strike="noStrike" kern="1200" cap="none" normalizeH="0" baseline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元</a:t>
                      </a:r>
                      <a:endParaRPr kumimoji="0" lang="zh-CN" altLang="en-US" sz="1800" b="1" u="none" strike="noStrike" kern="1200" cap="none" normalizeH="0" baseline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grpSp>
        <p:nvGrpSpPr>
          <p:cNvPr id="45" name="组合 44"/>
          <p:cNvGrpSpPr/>
          <p:nvPr/>
        </p:nvGrpSpPr>
        <p:grpSpPr>
          <a:xfrm>
            <a:off x="3159848" y="604976"/>
            <a:ext cx="5370048" cy="407772"/>
            <a:chOff x="2378721" y="1024305"/>
            <a:chExt cx="5991037" cy="506901"/>
          </a:xfrm>
        </p:grpSpPr>
        <p:sp>
          <p:nvSpPr>
            <p:cNvPr id="46" name="Text Box 80"/>
            <p:cNvSpPr txBox="1">
              <a:spLocks noChangeArrowheads="1"/>
            </p:cNvSpPr>
            <p:nvPr/>
          </p:nvSpPr>
          <p:spPr bwMode="auto">
            <a:xfrm>
              <a:off x="2378721" y="1024305"/>
              <a:ext cx="431800" cy="497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Text Box 82"/>
            <p:cNvSpPr txBox="1">
              <a:spLocks noChangeArrowheads="1"/>
            </p:cNvSpPr>
            <p:nvPr/>
          </p:nvSpPr>
          <p:spPr bwMode="auto">
            <a:xfrm>
              <a:off x="3049515" y="1033830"/>
              <a:ext cx="433387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Text Box 84"/>
            <p:cNvSpPr txBox="1">
              <a:spLocks noChangeArrowheads="1"/>
            </p:cNvSpPr>
            <p:nvPr/>
          </p:nvSpPr>
          <p:spPr bwMode="auto">
            <a:xfrm>
              <a:off x="3669257" y="1033830"/>
              <a:ext cx="4318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Text Box 86"/>
            <p:cNvSpPr txBox="1">
              <a:spLocks noChangeArrowheads="1"/>
            </p:cNvSpPr>
            <p:nvPr/>
          </p:nvSpPr>
          <p:spPr bwMode="auto">
            <a:xfrm>
              <a:off x="4432028" y="1024305"/>
              <a:ext cx="4318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Text Box 88"/>
            <p:cNvSpPr txBox="1">
              <a:spLocks noChangeArrowheads="1"/>
            </p:cNvSpPr>
            <p:nvPr/>
          </p:nvSpPr>
          <p:spPr bwMode="auto">
            <a:xfrm>
              <a:off x="5162947" y="1024305"/>
              <a:ext cx="433388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Text Box 90"/>
            <p:cNvSpPr txBox="1">
              <a:spLocks noChangeArrowheads="1"/>
            </p:cNvSpPr>
            <p:nvPr/>
          </p:nvSpPr>
          <p:spPr bwMode="auto">
            <a:xfrm>
              <a:off x="5849249" y="1024305"/>
              <a:ext cx="4318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Text Box 92"/>
            <p:cNvSpPr txBox="1">
              <a:spLocks noChangeArrowheads="1"/>
            </p:cNvSpPr>
            <p:nvPr/>
          </p:nvSpPr>
          <p:spPr bwMode="auto">
            <a:xfrm>
              <a:off x="6652598" y="1024305"/>
              <a:ext cx="433387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Text Box 94"/>
            <p:cNvSpPr txBox="1">
              <a:spLocks noChangeArrowheads="1"/>
            </p:cNvSpPr>
            <p:nvPr/>
          </p:nvSpPr>
          <p:spPr bwMode="auto">
            <a:xfrm>
              <a:off x="7295278" y="1024305"/>
              <a:ext cx="4318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Text Box 96"/>
            <p:cNvSpPr txBox="1">
              <a:spLocks noChangeArrowheads="1"/>
            </p:cNvSpPr>
            <p:nvPr/>
          </p:nvSpPr>
          <p:spPr bwMode="auto">
            <a:xfrm>
              <a:off x="7937958" y="1024305"/>
              <a:ext cx="4318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…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030360" y="1037024"/>
            <a:ext cx="5499536" cy="444807"/>
            <a:chOff x="2234259" y="1672005"/>
            <a:chExt cx="6135499" cy="552939"/>
          </a:xfrm>
        </p:grpSpPr>
        <p:sp>
          <p:nvSpPr>
            <p:cNvPr id="56" name="Text Box 81"/>
            <p:cNvSpPr txBox="1">
              <a:spLocks noChangeArrowheads="1"/>
            </p:cNvSpPr>
            <p:nvPr/>
          </p:nvSpPr>
          <p:spPr bwMode="auto">
            <a:xfrm>
              <a:off x="2234259" y="1727568"/>
              <a:ext cx="6477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3.5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Text Box 83"/>
            <p:cNvSpPr txBox="1">
              <a:spLocks noChangeArrowheads="1"/>
            </p:cNvSpPr>
            <p:nvPr/>
          </p:nvSpPr>
          <p:spPr bwMode="auto">
            <a:xfrm>
              <a:off x="3037525" y="1718043"/>
              <a:ext cx="649287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Text Box 85"/>
            <p:cNvSpPr txBox="1">
              <a:spLocks noChangeArrowheads="1"/>
            </p:cNvSpPr>
            <p:nvPr/>
          </p:nvSpPr>
          <p:spPr bwMode="auto">
            <a:xfrm>
              <a:off x="3503734" y="1727568"/>
              <a:ext cx="81915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0.5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Text Box 87"/>
            <p:cNvSpPr txBox="1">
              <a:spLocks noChangeArrowheads="1"/>
            </p:cNvSpPr>
            <p:nvPr/>
          </p:nvSpPr>
          <p:spPr bwMode="auto">
            <a:xfrm>
              <a:off x="4320903" y="1727568"/>
              <a:ext cx="649288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Text Box 89"/>
            <p:cNvSpPr txBox="1">
              <a:spLocks noChangeArrowheads="1"/>
            </p:cNvSpPr>
            <p:nvPr/>
          </p:nvSpPr>
          <p:spPr bwMode="auto">
            <a:xfrm>
              <a:off x="4885229" y="1727568"/>
              <a:ext cx="820737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17.5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Text Box 91"/>
            <p:cNvSpPr txBox="1">
              <a:spLocks noChangeArrowheads="1"/>
            </p:cNvSpPr>
            <p:nvPr/>
          </p:nvSpPr>
          <p:spPr bwMode="auto">
            <a:xfrm>
              <a:off x="6398173" y="1727568"/>
              <a:ext cx="1448502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24.5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Text Box 93"/>
            <p:cNvSpPr txBox="1">
              <a:spLocks noChangeArrowheads="1"/>
            </p:cNvSpPr>
            <p:nvPr/>
          </p:nvSpPr>
          <p:spPr bwMode="auto">
            <a:xfrm>
              <a:off x="5768914" y="1727568"/>
              <a:ext cx="649288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21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Text Box 95"/>
            <p:cNvSpPr txBox="1">
              <a:spLocks noChangeArrowheads="1"/>
            </p:cNvSpPr>
            <p:nvPr/>
          </p:nvSpPr>
          <p:spPr bwMode="auto">
            <a:xfrm>
              <a:off x="7295278" y="1727568"/>
              <a:ext cx="6477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28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Text Box 97"/>
            <p:cNvSpPr txBox="1">
              <a:spLocks noChangeArrowheads="1"/>
            </p:cNvSpPr>
            <p:nvPr/>
          </p:nvSpPr>
          <p:spPr bwMode="auto">
            <a:xfrm>
              <a:off x="7937958" y="1672005"/>
              <a:ext cx="4318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…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265153" y="1019546"/>
          <a:ext cx="3312376" cy="3017520"/>
        </p:xfrm>
        <a:graphic>
          <a:graphicData uri="http://schemas.openxmlformats.org/drawingml/2006/table">
            <a:tbl>
              <a:tblPr/>
              <a:tblGrid>
                <a:gridCol w="183759"/>
                <a:gridCol w="183759"/>
                <a:gridCol w="184937"/>
                <a:gridCol w="183759"/>
                <a:gridCol w="183759"/>
                <a:gridCol w="183759"/>
                <a:gridCol w="184938"/>
                <a:gridCol w="183759"/>
                <a:gridCol w="183759"/>
                <a:gridCol w="183759"/>
                <a:gridCol w="184937"/>
                <a:gridCol w="183759"/>
                <a:gridCol w="183759"/>
                <a:gridCol w="183759"/>
                <a:gridCol w="184938"/>
                <a:gridCol w="183759"/>
                <a:gridCol w="183759"/>
                <a:gridCol w="183759"/>
              </a:tblGrid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9" name="直接箭头连接符 8"/>
          <p:cNvCxnSpPr/>
          <p:nvPr/>
        </p:nvCxnSpPr>
        <p:spPr>
          <a:xfrm flipV="1">
            <a:off x="1265153" y="737501"/>
            <a:ext cx="0" cy="3310886"/>
          </a:xfrm>
          <a:prstGeom prst="straightConnector1">
            <a:avLst/>
          </a:prstGeom>
          <a:ln w="2540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1256354" y="4048585"/>
            <a:ext cx="3742871" cy="0"/>
          </a:xfrm>
          <a:prstGeom prst="straightConnector1">
            <a:avLst/>
          </a:prstGeom>
          <a:ln w="2540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5"/>
          <p:cNvSpPr txBox="1">
            <a:spLocks noChangeArrowheads="1"/>
          </p:cNvSpPr>
          <p:nvPr/>
        </p:nvSpPr>
        <p:spPr bwMode="auto">
          <a:xfrm>
            <a:off x="179512" y="699542"/>
            <a:ext cx="9925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总价</a:t>
            </a:r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4572000" y="4060105"/>
            <a:ext cx="9925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数量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en-US" altLang="zh-CN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7"/>
          <p:cNvSpPr txBox="1">
            <a:spLocks noChangeArrowheads="1"/>
          </p:cNvSpPr>
          <p:nvPr/>
        </p:nvSpPr>
        <p:spPr bwMode="auto">
          <a:xfrm>
            <a:off x="1023789" y="3857273"/>
            <a:ext cx="2889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0    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8"/>
          <p:cNvSpPr txBox="1">
            <a:spLocks noChangeArrowheads="1"/>
          </p:cNvSpPr>
          <p:nvPr/>
        </p:nvSpPr>
        <p:spPr bwMode="auto">
          <a:xfrm>
            <a:off x="1503330" y="4001736"/>
            <a:ext cx="3016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9"/>
          <p:cNvSpPr txBox="1">
            <a:spLocks noChangeArrowheads="1"/>
          </p:cNvSpPr>
          <p:nvPr/>
        </p:nvSpPr>
        <p:spPr bwMode="auto">
          <a:xfrm>
            <a:off x="1830873" y="4001736"/>
            <a:ext cx="3016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20"/>
          <p:cNvSpPr txBox="1">
            <a:spLocks noChangeArrowheads="1"/>
          </p:cNvSpPr>
          <p:nvPr/>
        </p:nvSpPr>
        <p:spPr bwMode="auto">
          <a:xfrm>
            <a:off x="2262921" y="4001736"/>
            <a:ext cx="3016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21"/>
          <p:cNvSpPr txBox="1">
            <a:spLocks noChangeArrowheads="1"/>
          </p:cNvSpPr>
          <p:nvPr/>
        </p:nvSpPr>
        <p:spPr bwMode="auto">
          <a:xfrm>
            <a:off x="2622961" y="4001736"/>
            <a:ext cx="3016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22"/>
          <p:cNvSpPr txBox="1">
            <a:spLocks noChangeArrowheads="1"/>
          </p:cNvSpPr>
          <p:nvPr/>
        </p:nvSpPr>
        <p:spPr bwMode="auto">
          <a:xfrm>
            <a:off x="2910993" y="4001736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3"/>
          <p:cNvSpPr txBox="1">
            <a:spLocks noChangeArrowheads="1"/>
          </p:cNvSpPr>
          <p:nvPr/>
        </p:nvSpPr>
        <p:spPr bwMode="auto">
          <a:xfrm>
            <a:off x="3271033" y="4001736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4"/>
          <p:cNvSpPr txBox="1">
            <a:spLocks noChangeArrowheads="1"/>
          </p:cNvSpPr>
          <p:nvPr/>
        </p:nvSpPr>
        <p:spPr bwMode="auto">
          <a:xfrm>
            <a:off x="3703081" y="4001736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5"/>
          <p:cNvSpPr txBox="1">
            <a:spLocks noChangeArrowheads="1"/>
          </p:cNvSpPr>
          <p:nvPr/>
        </p:nvSpPr>
        <p:spPr bwMode="auto">
          <a:xfrm>
            <a:off x="971029" y="3543735"/>
            <a:ext cx="3016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6"/>
          <p:cNvSpPr txBox="1">
            <a:spLocks noChangeArrowheads="1"/>
          </p:cNvSpPr>
          <p:nvPr/>
        </p:nvSpPr>
        <p:spPr bwMode="auto">
          <a:xfrm>
            <a:off x="899592" y="3164744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7"/>
          <p:cNvSpPr txBox="1">
            <a:spLocks noChangeArrowheads="1"/>
          </p:cNvSpPr>
          <p:nvPr/>
        </p:nvSpPr>
        <p:spPr bwMode="auto">
          <a:xfrm>
            <a:off x="899592" y="2824449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8"/>
          <p:cNvSpPr txBox="1">
            <a:spLocks noChangeArrowheads="1"/>
          </p:cNvSpPr>
          <p:nvPr/>
        </p:nvSpPr>
        <p:spPr bwMode="auto">
          <a:xfrm>
            <a:off x="899592" y="2464409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9"/>
          <p:cNvSpPr txBox="1">
            <a:spLocks noChangeArrowheads="1"/>
          </p:cNvSpPr>
          <p:nvPr/>
        </p:nvSpPr>
        <p:spPr bwMode="auto">
          <a:xfrm>
            <a:off x="899592" y="2176377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31"/>
          <p:cNvSpPr txBox="1">
            <a:spLocks noChangeArrowheads="1"/>
          </p:cNvSpPr>
          <p:nvPr/>
        </p:nvSpPr>
        <p:spPr bwMode="auto">
          <a:xfrm>
            <a:off x="899592" y="1816337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32"/>
          <p:cNvSpPr txBox="1">
            <a:spLocks noChangeArrowheads="1"/>
          </p:cNvSpPr>
          <p:nvPr/>
        </p:nvSpPr>
        <p:spPr bwMode="auto">
          <a:xfrm>
            <a:off x="899592" y="1456297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49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流程图: 联系 29"/>
          <p:cNvSpPr/>
          <p:nvPr/>
        </p:nvSpPr>
        <p:spPr>
          <a:xfrm flipH="1">
            <a:off x="1580568" y="3619264"/>
            <a:ext cx="142875" cy="142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31" name="流程图: 联系 30"/>
          <p:cNvSpPr/>
          <p:nvPr/>
        </p:nvSpPr>
        <p:spPr>
          <a:xfrm flipH="1">
            <a:off x="1948977" y="3246401"/>
            <a:ext cx="144463" cy="144462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32" name="流程图: 联系 31"/>
          <p:cNvSpPr/>
          <p:nvPr/>
        </p:nvSpPr>
        <p:spPr>
          <a:xfrm flipH="1">
            <a:off x="2268332" y="2906105"/>
            <a:ext cx="142875" cy="144463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33" name="流程图: 联系 32"/>
          <p:cNvSpPr/>
          <p:nvPr/>
        </p:nvSpPr>
        <p:spPr>
          <a:xfrm flipH="1">
            <a:off x="2639619" y="2591984"/>
            <a:ext cx="144463" cy="144462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34" name="流程图: 联系 33"/>
          <p:cNvSpPr/>
          <p:nvPr/>
        </p:nvSpPr>
        <p:spPr>
          <a:xfrm flipH="1">
            <a:off x="2465917" y="2745518"/>
            <a:ext cx="142875" cy="142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35" name="流程图: 联系 34"/>
          <p:cNvSpPr/>
          <p:nvPr/>
        </p:nvSpPr>
        <p:spPr>
          <a:xfrm flipH="1">
            <a:off x="2120046" y="3060788"/>
            <a:ext cx="142875" cy="142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36" name="流程图: 联系 35"/>
          <p:cNvSpPr/>
          <p:nvPr/>
        </p:nvSpPr>
        <p:spPr>
          <a:xfrm flipH="1">
            <a:off x="1758249" y="3403076"/>
            <a:ext cx="142875" cy="142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37" name="流程图: 联系 36"/>
          <p:cNvSpPr/>
          <p:nvPr/>
        </p:nvSpPr>
        <p:spPr>
          <a:xfrm flipH="1">
            <a:off x="1331655" y="3780074"/>
            <a:ext cx="142875" cy="142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1256746" y="2610704"/>
            <a:ext cx="1527336" cy="1419392"/>
          </a:xfrm>
          <a:prstGeom prst="line">
            <a:avLst/>
          </a:prstGeom>
          <a:ln w="47625">
            <a:solidFill>
              <a:srgbClr val="7116F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5392509" y="2996247"/>
            <a:ext cx="30679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答：这两个点也在这条射线上，并且射线又在上升，它们的单价相等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275374" y="1027980"/>
            <a:ext cx="332907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把数对</a:t>
            </a: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(10,35)</a:t>
            </a:r>
            <a:r>
              <a:rPr lang="zh-CN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(12,42)</a:t>
            </a:r>
            <a:r>
              <a:rPr lang="zh-CN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所在的点描出来</a:t>
            </a: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并和上面的图象连</a:t>
            </a:r>
            <a:r>
              <a:rPr lang="zh-CN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起来</a:t>
            </a:r>
            <a:r>
              <a:rPr lang="zh-CN" altLang="en-US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zh-CN" altLang="zh-CN" sz="20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延长</a:t>
            </a: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你还能发现什么</a:t>
            </a: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3093094" y="2377114"/>
            <a:ext cx="0" cy="1671471"/>
          </a:xfrm>
          <a:prstGeom prst="line">
            <a:avLst/>
          </a:prstGeom>
          <a:ln w="22225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1256048" y="2364469"/>
            <a:ext cx="1871741" cy="0"/>
          </a:xfrm>
          <a:prstGeom prst="line">
            <a:avLst/>
          </a:prstGeom>
          <a:ln w="22225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流程图: 联系 51"/>
          <p:cNvSpPr/>
          <p:nvPr/>
        </p:nvSpPr>
        <p:spPr>
          <a:xfrm flipH="1">
            <a:off x="3015745" y="2273107"/>
            <a:ext cx="142875" cy="142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cxnSp>
        <p:nvCxnSpPr>
          <p:cNvPr id="53" name="直接连接符 52"/>
          <p:cNvCxnSpPr/>
          <p:nvPr/>
        </p:nvCxnSpPr>
        <p:spPr>
          <a:xfrm>
            <a:off x="3453134" y="2022152"/>
            <a:ext cx="0" cy="2037953"/>
          </a:xfrm>
          <a:prstGeom prst="line">
            <a:avLst/>
          </a:prstGeom>
          <a:ln w="22225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1255613" y="2022152"/>
            <a:ext cx="2197521" cy="0"/>
          </a:xfrm>
          <a:prstGeom prst="line">
            <a:avLst/>
          </a:prstGeom>
          <a:ln w="22225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流程图: 联系 56"/>
          <p:cNvSpPr/>
          <p:nvPr/>
        </p:nvSpPr>
        <p:spPr>
          <a:xfrm flipH="1">
            <a:off x="3390585" y="1904439"/>
            <a:ext cx="142875" cy="142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cxnSp>
        <p:nvCxnSpPr>
          <p:cNvPr id="59" name="直接连接符 58"/>
          <p:cNvCxnSpPr/>
          <p:nvPr/>
        </p:nvCxnSpPr>
        <p:spPr>
          <a:xfrm flipV="1">
            <a:off x="2784082" y="1163494"/>
            <a:ext cx="1571894" cy="1460616"/>
          </a:xfrm>
          <a:prstGeom prst="line">
            <a:avLst/>
          </a:prstGeom>
          <a:ln w="47625">
            <a:solidFill>
              <a:srgbClr val="7116F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2" grpId="0"/>
      <p:bldP spid="52" grpId="0" animBg="1"/>
      <p:bldP spid="5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481177" y="1103916"/>
          <a:ext cx="3312376" cy="3017520"/>
        </p:xfrm>
        <a:graphic>
          <a:graphicData uri="http://schemas.openxmlformats.org/drawingml/2006/table">
            <a:tbl>
              <a:tblPr/>
              <a:tblGrid>
                <a:gridCol w="183759"/>
                <a:gridCol w="183759"/>
                <a:gridCol w="184937"/>
                <a:gridCol w="183759"/>
                <a:gridCol w="183759"/>
                <a:gridCol w="183759"/>
                <a:gridCol w="184938"/>
                <a:gridCol w="183759"/>
                <a:gridCol w="183759"/>
                <a:gridCol w="183759"/>
                <a:gridCol w="184937"/>
                <a:gridCol w="183759"/>
                <a:gridCol w="183759"/>
                <a:gridCol w="183759"/>
                <a:gridCol w="184938"/>
                <a:gridCol w="183759"/>
                <a:gridCol w="183759"/>
                <a:gridCol w="183759"/>
              </a:tblGrid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9" name="直接箭头连接符 8"/>
          <p:cNvCxnSpPr/>
          <p:nvPr/>
        </p:nvCxnSpPr>
        <p:spPr>
          <a:xfrm flipV="1">
            <a:off x="1481177" y="821871"/>
            <a:ext cx="0" cy="3310886"/>
          </a:xfrm>
          <a:prstGeom prst="straightConnector1">
            <a:avLst/>
          </a:prstGeom>
          <a:ln w="2540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1472378" y="4132955"/>
            <a:ext cx="3742871" cy="0"/>
          </a:xfrm>
          <a:prstGeom prst="straightConnector1">
            <a:avLst/>
          </a:prstGeom>
          <a:ln w="2540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5"/>
          <p:cNvSpPr txBox="1">
            <a:spLocks noChangeArrowheads="1"/>
          </p:cNvSpPr>
          <p:nvPr/>
        </p:nvSpPr>
        <p:spPr bwMode="auto">
          <a:xfrm>
            <a:off x="395536" y="783912"/>
            <a:ext cx="9925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总价</a:t>
            </a:r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1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4788024" y="4144475"/>
            <a:ext cx="9925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数量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en-US" altLang="zh-CN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7"/>
          <p:cNvSpPr txBox="1">
            <a:spLocks noChangeArrowheads="1"/>
          </p:cNvSpPr>
          <p:nvPr/>
        </p:nvSpPr>
        <p:spPr bwMode="auto">
          <a:xfrm>
            <a:off x="1176790" y="3941643"/>
            <a:ext cx="2889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0    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8"/>
          <p:cNvSpPr txBox="1">
            <a:spLocks noChangeArrowheads="1"/>
          </p:cNvSpPr>
          <p:nvPr/>
        </p:nvSpPr>
        <p:spPr bwMode="auto">
          <a:xfrm>
            <a:off x="1719354" y="4086106"/>
            <a:ext cx="3016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9"/>
          <p:cNvSpPr txBox="1">
            <a:spLocks noChangeArrowheads="1"/>
          </p:cNvSpPr>
          <p:nvPr/>
        </p:nvSpPr>
        <p:spPr bwMode="auto">
          <a:xfrm>
            <a:off x="2046897" y="4086106"/>
            <a:ext cx="3016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20"/>
          <p:cNvSpPr txBox="1">
            <a:spLocks noChangeArrowheads="1"/>
          </p:cNvSpPr>
          <p:nvPr/>
        </p:nvSpPr>
        <p:spPr bwMode="auto">
          <a:xfrm>
            <a:off x="2478945" y="4086106"/>
            <a:ext cx="3016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21"/>
          <p:cNvSpPr txBox="1">
            <a:spLocks noChangeArrowheads="1"/>
          </p:cNvSpPr>
          <p:nvPr/>
        </p:nvSpPr>
        <p:spPr bwMode="auto">
          <a:xfrm>
            <a:off x="2838985" y="4086106"/>
            <a:ext cx="3016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22"/>
          <p:cNvSpPr txBox="1">
            <a:spLocks noChangeArrowheads="1"/>
          </p:cNvSpPr>
          <p:nvPr/>
        </p:nvSpPr>
        <p:spPr bwMode="auto">
          <a:xfrm>
            <a:off x="3127017" y="4086106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3"/>
          <p:cNvSpPr txBox="1">
            <a:spLocks noChangeArrowheads="1"/>
          </p:cNvSpPr>
          <p:nvPr/>
        </p:nvSpPr>
        <p:spPr bwMode="auto">
          <a:xfrm>
            <a:off x="3487057" y="4086106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4"/>
          <p:cNvSpPr txBox="1">
            <a:spLocks noChangeArrowheads="1"/>
          </p:cNvSpPr>
          <p:nvPr/>
        </p:nvSpPr>
        <p:spPr bwMode="auto">
          <a:xfrm>
            <a:off x="3919105" y="4086106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5"/>
          <p:cNvSpPr txBox="1">
            <a:spLocks noChangeArrowheads="1"/>
          </p:cNvSpPr>
          <p:nvPr/>
        </p:nvSpPr>
        <p:spPr bwMode="auto">
          <a:xfrm>
            <a:off x="1187053" y="3628105"/>
            <a:ext cx="3016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6"/>
          <p:cNvSpPr txBox="1">
            <a:spLocks noChangeArrowheads="1"/>
          </p:cNvSpPr>
          <p:nvPr/>
        </p:nvSpPr>
        <p:spPr bwMode="auto">
          <a:xfrm>
            <a:off x="1115616" y="3249114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7"/>
          <p:cNvSpPr txBox="1">
            <a:spLocks noChangeArrowheads="1"/>
          </p:cNvSpPr>
          <p:nvPr/>
        </p:nvSpPr>
        <p:spPr bwMode="auto">
          <a:xfrm>
            <a:off x="1115616" y="2908819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8"/>
          <p:cNvSpPr txBox="1">
            <a:spLocks noChangeArrowheads="1"/>
          </p:cNvSpPr>
          <p:nvPr/>
        </p:nvSpPr>
        <p:spPr bwMode="auto">
          <a:xfrm>
            <a:off x="1115616" y="2601042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9"/>
          <p:cNvSpPr txBox="1">
            <a:spLocks noChangeArrowheads="1"/>
          </p:cNvSpPr>
          <p:nvPr/>
        </p:nvSpPr>
        <p:spPr bwMode="auto">
          <a:xfrm>
            <a:off x="1115616" y="2260747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31"/>
          <p:cNvSpPr txBox="1">
            <a:spLocks noChangeArrowheads="1"/>
          </p:cNvSpPr>
          <p:nvPr/>
        </p:nvSpPr>
        <p:spPr bwMode="auto">
          <a:xfrm>
            <a:off x="1115616" y="1900707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32"/>
          <p:cNvSpPr txBox="1">
            <a:spLocks noChangeArrowheads="1"/>
          </p:cNvSpPr>
          <p:nvPr/>
        </p:nvSpPr>
        <p:spPr bwMode="auto">
          <a:xfrm>
            <a:off x="1115616" y="1540667"/>
            <a:ext cx="41870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49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流程图: 联系 29"/>
          <p:cNvSpPr/>
          <p:nvPr/>
        </p:nvSpPr>
        <p:spPr>
          <a:xfrm flipH="1">
            <a:off x="1796592" y="3703634"/>
            <a:ext cx="142875" cy="142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31" name="流程图: 联系 30"/>
          <p:cNvSpPr/>
          <p:nvPr/>
        </p:nvSpPr>
        <p:spPr>
          <a:xfrm flipH="1">
            <a:off x="2165001" y="3330771"/>
            <a:ext cx="144463" cy="144462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32" name="流程图: 联系 31"/>
          <p:cNvSpPr/>
          <p:nvPr/>
        </p:nvSpPr>
        <p:spPr>
          <a:xfrm flipH="1">
            <a:off x="2484356" y="2990475"/>
            <a:ext cx="142875" cy="144463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33" name="流程图: 联系 32"/>
          <p:cNvSpPr/>
          <p:nvPr/>
        </p:nvSpPr>
        <p:spPr>
          <a:xfrm flipH="1">
            <a:off x="2855643" y="2676354"/>
            <a:ext cx="144463" cy="144462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34" name="流程图: 联系 33"/>
          <p:cNvSpPr/>
          <p:nvPr/>
        </p:nvSpPr>
        <p:spPr>
          <a:xfrm flipH="1">
            <a:off x="2681941" y="2829888"/>
            <a:ext cx="142875" cy="142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35" name="流程图: 联系 34"/>
          <p:cNvSpPr/>
          <p:nvPr/>
        </p:nvSpPr>
        <p:spPr>
          <a:xfrm flipH="1">
            <a:off x="2336070" y="3145158"/>
            <a:ext cx="142875" cy="142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36" name="流程图: 联系 35"/>
          <p:cNvSpPr/>
          <p:nvPr/>
        </p:nvSpPr>
        <p:spPr>
          <a:xfrm flipH="1">
            <a:off x="1974273" y="3487446"/>
            <a:ext cx="142875" cy="142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37" name="流程图: 联系 36"/>
          <p:cNvSpPr/>
          <p:nvPr/>
        </p:nvSpPr>
        <p:spPr>
          <a:xfrm flipH="1">
            <a:off x="1610702" y="3864444"/>
            <a:ext cx="142875" cy="142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1488625" y="2720726"/>
            <a:ext cx="1506180" cy="1416956"/>
          </a:xfrm>
          <a:prstGeom prst="line">
            <a:avLst/>
          </a:prstGeom>
          <a:ln w="47625">
            <a:solidFill>
              <a:srgbClr val="7116F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3309118" y="2461484"/>
            <a:ext cx="0" cy="1671471"/>
          </a:xfrm>
          <a:prstGeom prst="line">
            <a:avLst/>
          </a:prstGeom>
          <a:ln w="22225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1472072" y="2448839"/>
            <a:ext cx="1871741" cy="0"/>
          </a:xfrm>
          <a:prstGeom prst="line">
            <a:avLst/>
          </a:prstGeom>
          <a:ln w="22225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流程图: 联系 51"/>
          <p:cNvSpPr/>
          <p:nvPr/>
        </p:nvSpPr>
        <p:spPr>
          <a:xfrm flipH="1">
            <a:off x="3231769" y="2357477"/>
            <a:ext cx="142875" cy="142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cxnSp>
        <p:nvCxnSpPr>
          <p:cNvPr id="53" name="直接连接符 52"/>
          <p:cNvCxnSpPr/>
          <p:nvPr/>
        </p:nvCxnSpPr>
        <p:spPr>
          <a:xfrm>
            <a:off x="3669158" y="2106522"/>
            <a:ext cx="0" cy="2037953"/>
          </a:xfrm>
          <a:prstGeom prst="line">
            <a:avLst/>
          </a:prstGeom>
          <a:ln w="22225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1471637" y="2106522"/>
            <a:ext cx="2197521" cy="0"/>
          </a:xfrm>
          <a:prstGeom prst="line">
            <a:avLst/>
          </a:prstGeom>
          <a:ln w="22225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流程图: 联系 56"/>
          <p:cNvSpPr/>
          <p:nvPr/>
        </p:nvSpPr>
        <p:spPr>
          <a:xfrm flipH="1">
            <a:off x="3606609" y="1988809"/>
            <a:ext cx="142875" cy="142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cxnSp>
        <p:nvCxnSpPr>
          <p:cNvPr id="59" name="直接连接符 58"/>
          <p:cNvCxnSpPr/>
          <p:nvPr/>
        </p:nvCxnSpPr>
        <p:spPr>
          <a:xfrm flipV="1">
            <a:off x="2975375" y="1321966"/>
            <a:ext cx="1506180" cy="1416956"/>
          </a:xfrm>
          <a:prstGeom prst="line">
            <a:avLst/>
          </a:prstGeom>
          <a:ln w="47625">
            <a:solidFill>
              <a:srgbClr val="7116F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1"/>
          <p:cNvSpPr>
            <a:spLocks noChangeArrowheads="1"/>
          </p:cNvSpPr>
          <p:nvPr/>
        </p:nvSpPr>
        <p:spPr bwMode="auto">
          <a:xfrm>
            <a:off x="5292080" y="1196047"/>
            <a:ext cx="349582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）不计算，根据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图象判断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，如果买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en-US" altLang="zh-CN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彩带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，总价是多少？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49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元能买多少米彩带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5508104" y="2787774"/>
            <a:ext cx="322032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答：通过观察，我发现买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米彩带总价是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31.5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元，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元能买</a:t>
            </a:r>
            <a:r>
              <a:rPr lang="en-US" altLang="zh-CN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米彩带。</a:t>
            </a:r>
            <a:endParaRPr lang="zh-CN" altLang="en-US" sz="20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3127017" y="2568524"/>
            <a:ext cx="0" cy="1564233"/>
          </a:xfrm>
          <a:prstGeom prst="line">
            <a:avLst/>
          </a:prstGeom>
          <a:ln w="22225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1471638" y="2601042"/>
            <a:ext cx="1655379" cy="0"/>
          </a:xfrm>
          <a:prstGeom prst="line">
            <a:avLst/>
          </a:prstGeom>
          <a:ln w="22225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流程图: 联系 53"/>
          <p:cNvSpPr/>
          <p:nvPr/>
        </p:nvSpPr>
        <p:spPr>
          <a:xfrm flipH="1">
            <a:off x="3008569" y="2549920"/>
            <a:ext cx="142875" cy="142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cxnSp>
        <p:nvCxnSpPr>
          <p:cNvPr id="56" name="直接箭头连接符 55"/>
          <p:cNvCxnSpPr/>
          <p:nvPr/>
        </p:nvCxnSpPr>
        <p:spPr>
          <a:xfrm flipH="1">
            <a:off x="1065142" y="2599829"/>
            <a:ext cx="431966" cy="0"/>
          </a:xfrm>
          <a:prstGeom prst="straightConnector1">
            <a:avLst/>
          </a:prstGeom>
          <a:ln w="28575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24924" y="2414635"/>
            <a:ext cx="6334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31.5</a:t>
            </a:r>
            <a:endParaRPr lang="zh-CN" altLang="en-US" sz="1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0" name="直接连接符 59"/>
          <p:cNvCxnSpPr/>
          <p:nvPr/>
        </p:nvCxnSpPr>
        <p:spPr>
          <a:xfrm flipH="1">
            <a:off x="1497109" y="1756691"/>
            <a:ext cx="2570835" cy="0"/>
          </a:xfrm>
          <a:prstGeom prst="line">
            <a:avLst/>
          </a:prstGeom>
          <a:ln w="22225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4067944" y="1756691"/>
            <a:ext cx="0" cy="2357775"/>
          </a:xfrm>
          <a:prstGeom prst="line">
            <a:avLst/>
          </a:prstGeom>
          <a:ln w="22225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流程图: 联系 61"/>
          <p:cNvSpPr/>
          <p:nvPr/>
        </p:nvSpPr>
        <p:spPr>
          <a:xfrm flipH="1">
            <a:off x="3958331" y="1640227"/>
            <a:ext cx="142875" cy="142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54" grpId="0" animBg="1"/>
      <p:bldP spid="58" grpId="0"/>
      <p:bldP spid="6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409169" y="1235570"/>
          <a:ext cx="3312376" cy="3017520"/>
        </p:xfrm>
        <a:graphic>
          <a:graphicData uri="http://schemas.openxmlformats.org/drawingml/2006/table">
            <a:tbl>
              <a:tblPr/>
              <a:tblGrid>
                <a:gridCol w="183759"/>
                <a:gridCol w="183759"/>
                <a:gridCol w="184937"/>
                <a:gridCol w="183759"/>
                <a:gridCol w="183759"/>
                <a:gridCol w="183759"/>
                <a:gridCol w="184938"/>
                <a:gridCol w="183759"/>
                <a:gridCol w="183759"/>
                <a:gridCol w="183759"/>
                <a:gridCol w="184937"/>
                <a:gridCol w="183759"/>
                <a:gridCol w="183759"/>
                <a:gridCol w="183759"/>
                <a:gridCol w="184938"/>
                <a:gridCol w="183759"/>
                <a:gridCol w="183759"/>
                <a:gridCol w="183759"/>
              </a:tblGrid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637"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华文行楷" panose="02010800040101010101" pitchFamily="2" charset="-122"/>
                          <a:cs typeface="华文行楷" panose="02010800040101010101" pitchFamily="2" charset="-122"/>
                        </a:rPr>
                        <a:t>　</a:t>
                      </a:r>
                      <a:endParaRPr kumimoji="0" lang="zh-CN" altLang="en-US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华文行楷" panose="02010800040101010101" pitchFamily="2" charset="-122"/>
                        <a:cs typeface="华文行楷" panose="02010800040101010101" pitchFamily="2" charset="-122"/>
                      </a:endParaRPr>
                    </a:p>
                  </a:txBody>
                  <a:tcPr marL="0" marR="0" marT="0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9" name="直接箭头连接符 8"/>
          <p:cNvCxnSpPr/>
          <p:nvPr/>
        </p:nvCxnSpPr>
        <p:spPr>
          <a:xfrm flipV="1">
            <a:off x="1409169" y="953525"/>
            <a:ext cx="0" cy="3310886"/>
          </a:xfrm>
          <a:prstGeom prst="straightConnector1">
            <a:avLst/>
          </a:prstGeom>
          <a:ln w="2540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1400370" y="4264609"/>
            <a:ext cx="3742871" cy="0"/>
          </a:xfrm>
          <a:prstGeom prst="straightConnector1">
            <a:avLst/>
          </a:prstGeom>
          <a:ln w="25400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5"/>
          <p:cNvSpPr txBox="1">
            <a:spLocks noChangeArrowheads="1"/>
          </p:cNvSpPr>
          <p:nvPr/>
        </p:nvSpPr>
        <p:spPr bwMode="auto">
          <a:xfrm>
            <a:off x="323528" y="915566"/>
            <a:ext cx="9925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总价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4716016" y="4276129"/>
            <a:ext cx="9925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数量</a:t>
            </a:r>
            <a:r>
              <a:rPr lang="en-US" altLang="zh-CN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en-US" altLang="zh-CN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7"/>
          <p:cNvSpPr txBox="1">
            <a:spLocks noChangeArrowheads="1"/>
          </p:cNvSpPr>
          <p:nvPr/>
        </p:nvSpPr>
        <p:spPr bwMode="auto">
          <a:xfrm>
            <a:off x="1104782" y="4073297"/>
            <a:ext cx="2889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0    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8"/>
          <p:cNvSpPr txBox="1">
            <a:spLocks noChangeArrowheads="1"/>
          </p:cNvSpPr>
          <p:nvPr/>
        </p:nvSpPr>
        <p:spPr bwMode="auto">
          <a:xfrm>
            <a:off x="1647346" y="4217760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9"/>
          <p:cNvSpPr txBox="1">
            <a:spLocks noChangeArrowheads="1"/>
          </p:cNvSpPr>
          <p:nvPr/>
        </p:nvSpPr>
        <p:spPr bwMode="auto">
          <a:xfrm>
            <a:off x="1974889" y="4217760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20"/>
          <p:cNvSpPr txBox="1">
            <a:spLocks noChangeArrowheads="1"/>
          </p:cNvSpPr>
          <p:nvPr/>
        </p:nvSpPr>
        <p:spPr bwMode="auto">
          <a:xfrm>
            <a:off x="2406937" y="4217760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21"/>
          <p:cNvSpPr txBox="1">
            <a:spLocks noChangeArrowheads="1"/>
          </p:cNvSpPr>
          <p:nvPr/>
        </p:nvSpPr>
        <p:spPr bwMode="auto">
          <a:xfrm>
            <a:off x="2766977" y="4217760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22"/>
          <p:cNvSpPr txBox="1">
            <a:spLocks noChangeArrowheads="1"/>
          </p:cNvSpPr>
          <p:nvPr/>
        </p:nvSpPr>
        <p:spPr bwMode="auto">
          <a:xfrm>
            <a:off x="3055009" y="4217760"/>
            <a:ext cx="41549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3"/>
          <p:cNvSpPr txBox="1">
            <a:spLocks noChangeArrowheads="1"/>
          </p:cNvSpPr>
          <p:nvPr/>
        </p:nvSpPr>
        <p:spPr bwMode="auto">
          <a:xfrm>
            <a:off x="3415049" y="4217760"/>
            <a:ext cx="41549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4"/>
          <p:cNvSpPr txBox="1">
            <a:spLocks noChangeArrowheads="1"/>
          </p:cNvSpPr>
          <p:nvPr/>
        </p:nvSpPr>
        <p:spPr bwMode="auto">
          <a:xfrm>
            <a:off x="3847097" y="4217760"/>
            <a:ext cx="41549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5"/>
          <p:cNvSpPr txBox="1">
            <a:spLocks noChangeArrowheads="1"/>
          </p:cNvSpPr>
          <p:nvPr/>
        </p:nvSpPr>
        <p:spPr bwMode="auto">
          <a:xfrm>
            <a:off x="1115045" y="3759759"/>
            <a:ext cx="30008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6"/>
          <p:cNvSpPr txBox="1">
            <a:spLocks noChangeArrowheads="1"/>
          </p:cNvSpPr>
          <p:nvPr/>
        </p:nvSpPr>
        <p:spPr bwMode="auto">
          <a:xfrm>
            <a:off x="1043608" y="3380768"/>
            <a:ext cx="41549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7"/>
          <p:cNvSpPr txBox="1">
            <a:spLocks noChangeArrowheads="1"/>
          </p:cNvSpPr>
          <p:nvPr/>
        </p:nvSpPr>
        <p:spPr bwMode="auto">
          <a:xfrm>
            <a:off x="1043608" y="3040473"/>
            <a:ext cx="41549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8"/>
          <p:cNvSpPr txBox="1">
            <a:spLocks noChangeArrowheads="1"/>
          </p:cNvSpPr>
          <p:nvPr/>
        </p:nvSpPr>
        <p:spPr bwMode="auto">
          <a:xfrm>
            <a:off x="1043608" y="2732696"/>
            <a:ext cx="41549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9"/>
          <p:cNvSpPr txBox="1">
            <a:spLocks noChangeArrowheads="1"/>
          </p:cNvSpPr>
          <p:nvPr/>
        </p:nvSpPr>
        <p:spPr bwMode="auto">
          <a:xfrm>
            <a:off x="1043608" y="2392401"/>
            <a:ext cx="41549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35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31"/>
          <p:cNvSpPr txBox="1">
            <a:spLocks noChangeArrowheads="1"/>
          </p:cNvSpPr>
          <p:nvPr/>
        </p:nvSpPr>
        <p:spPr bwMode="auto">
          <a:xfrm>
            <a:off x="1043608" y="2032361"/>
            <a:ext cx="41549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</a:rPr>
              <a:t>42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32"/>
          <p:cNvSpPr txBox="1">
            <a:spLocks noChangeArrowheads="1"/>
          </p:cNvSpPr>
          <p:nvPr/>
        </p:nvSpPr>
        <p:spPr bwMode="auto">
          <a:xfrm>
            <a:off x="1043608" y="1672321"/>
            <a:ext cx="41549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49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流程图: 联系 29"/>
          <p:cNvSpPr/>
          <p:nvPr/>
        </p:nvSpPr>
        <p:spPr>
          <a:xfrm flipH="1">
            <a:off x="1724584" y="3835288"/>
            <a:ext cx="142875" cy="142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31" name="流程图: 联系 30"/>
          <p:cNvSpPr/>
          <p:nvPr/>
        </p:nvSpPr>
        <p:spPr>
          <a:xfrm flipH="1">
            <a:off x="2092993" y="3462425"/>
            <a:ext cx="144463" cy="144462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32" name="流程图: 联系 31"/>
          <p:cNvSpPr/>
          <p:nvPr/>
        </p:nvSpPr>
        <p:spPr>
          <a:xfrm flipH="1">
            <a:off x="2412348" y="3122129"/>
            <a:ext cx="142875" cy="144463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33" name="流程图: 联系 32"/>
          <p:cNvSpPr/>
          <p:nvPr/>
        </p:nvSpPr>
        <p:spPr>
          <a:xfrm flipH="1">
            <a:off x="2783635" y="2808008"/>
            <a:ext cx="144463" cy="144462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34" name="流程图: 联系 33"/>
          <p:cNvSpPr/>
          <p:nvPr/>
        </p:nvSpPr>
        <p:spPr>
          <a:xfrm flipH="1">
            <a:off x="2609933" y="2961542"/>
            <a:ext cx="142875" cy="142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35" name="流程图: 联系 34"/>
          <p:cNvSpPr/>
          <p:nvPr/>
        </p:nvSpPr>
        <p:spPr>
          <a:xfrm flipH="1">
            <a:off x="2264062" y="3276812"/>
            <a:ext cx="142875" cy="142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36" name="流程图: 联系 35"/>
          <p:cNvSpPr/>
          <p:nvPr/>
        </p:nvSpPr>
        <p:spPr>
          <a:xfrm flipH="1">
            <a:off x="1902265" y="3619100"/>
            <a:ext cx="142875" cy="142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sp>
        <p:nvSpPr>
          <p:cNvPr id="37" name="流程图: 联系 36"/>
          <p:cNvSpPr/>
          <p:nvPr/>
        </p:nvSpPr>
        <p:spPr>
          <a:xfrm flipH="1">
            <a:off x="1538694" y="3996098"/>
            <a:ext cx="142875" cy="142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cxnSp>
        <p:nvCxnSpPr>
          <p:cNvPr id="41" name="直接连接符 40"/>
          <p:cNvCxnSpPr>
            <a:endCxn id="33" idx="1"/>
          </p:cNvCxnSpPr>
          <p:nvPr/>
        </p:nvCxnSpPr>
        <p:spPr>
          <a:xfrm flipV="1">
            <a:off x="1400762" y="2829164"/>
            <a:ext cx="1506180" cy="1416956"/>
          </a:xfrm>
          <a:prstGeom prst="line">
            <a:avLst/>
          </a:prstGeom>
          <a:ln w="47625">
            <a:solidFill>
              <a:srgbClr val="7116F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3237110" y="2593138"/>
            <a:ext cx="0" cy="1671471"/>
          </a:xfrm>
          <a:prstGeom prst="line">
            <a:avLst/>
          </a:prstGeom>
          <a:ln w="22225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 flipH="1">
            <a:off x="1400064" y="2580493"/>
            <a:ext cx="1871741" cy="0"/>
          </a:xfrm>
          <a:prstGeom prst="line">
            <a:avLst/>
          </a:prstGeom>
          <a:ln w="22225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流程图: 联系 51"/>
          <p:cNvSpPr/>
          <p:nvPr/>
        </p:nvSpPr>
        <p:spPr>
          <a:xfrm flipH="1">
            <a:off x="3159761" y="2489131"/>
            <a:ext cx="142875" cy="142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cxnSp>
        <p:nvCxnSpPr>
          <p:cNvPr id="53" name="直接连接符 52"/>
          <p:cNvCxnSpPr/>
          <p:nvPr/>
        </p:nvCxnSpPr>
        <p:spPr>
          <a:xfrm>
            <a:off x="3597150" y="2238176"/>
            <a:ext cx="0" cy="2037953"/>
          </a:xfrm>
          <a:prstGeom prst="line">
            <a:avLst/>
          </a:prstGeom>
          <a:ln w="22225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 flipH="1">
            <a:off x="1399629" y="2238176"/>
            <a:ext cx="2197521" cy="0"/>
          </a:xfrm>
          <a:prstGeom prst="line">
            <a:avLst/>
          </a:prstGeom>
          <a:ln w="22225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流程图: 联系 56"/>
          <p:cNvSpPr/>
          <p:nvPr/>
        </p:nvSpPr>
        <p:spPr>
          <a:xfrm flipH="1">
            <a:off x="3534601" y="2120463"/>
            <a:ext cx="142875" cy="142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cxnSp>
        <p:nvCxnSpPr>
          <p:cNvPr id="59" name="直接连接符 58"/>
          <p:cNvCxnSpPr/>
          <p:nvPr/>
        </p:nvCxnSpPr>
        <p:spPr>
          <a:xfrm flipV="1">
            <a:off x="2904194" y="1409772"/>
            <a:ext cx="1506180" cy="1416956"/>
          </a:xfrm>
          <a:prstGeom prst="line">
            <a:avLst/>
          </a:prstGeom>
          <a:ln w="47625">
            <a:solidFill>
              <a:srgbClr val="7116F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3055009" y="2700178"/>
            <a:ext cx="0" cy="1564233"/>
          </a:xfrm>
          <a:prstGeom prst="line">
            <a:avLst/>
          </a:prstGeom>
          <a:ln w="22225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>
            <a:off x="1399630" y="2732696"/>
            <a:ext cx="1655379" cy="0"/>
          </a:xfrm>
          <a:prstGeom prst="line">
            <a:avLst/>
          </a:prstGeom>
          <a:ln w="22225">
            <a:solidFill>
              <a:srgbClr val="0000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流程图: 联系 53"/>
          <p:cNvSpPr/>
          <p:nvPr/>
        </p:nvSpPr>
        <p:spPr>
          <a:xfrm flipH="1">
            <a:off x="2936561" y="2618272"/>
            <a:ext cx="142875" cy="142875"/>
          </a:xfrm>
          <a:prstGeom prst="flowChartConnector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b="1"/>
          </a:p>
        </p:txBody>
      </p:sp>
      <p:cxnSp>
        <p:nvCxnSpPr>
          <p:cNvPr id="56" name="直接箭头连接符 55"/>
          <p:cNvCxnSpPr/>
          <p:nvPr/>
        </p:nvCxnSpPr>
        <p:spPr>
          <a:xfrm flipH="1">
            <a:off x="993134" y="2731483"/>
            <a:ext cx="431966" cy="0"/>
          </a:xfrm>
          <a:prstGeom prst="straightConnector1">
            <a:avLst/>
          </a:prstGeom>
          <a:ln w="28575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352916" y="2546289"/>
            <a:ext cx="6334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31.5</a:t>
            </a:r>
            <a:endParaRPr lang="zh-CN" altLang="en-US" sz="1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3"/>
          <p:cNvSpPr>
            <a:spLocks noChangeArrowheads="1"/>
          </p:cNvSpPr>
          <p:nvPr/>
        </p:nvSpPr>
        <p:spPr bwMode="auto">
          <a:xfrm>
            <a:off x="5220072" y="1203598"/>
            <a:ext cx="361392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）小明买的彩带的米数是小丽的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倍，他花的钱是小丽的几倍？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5"/>
          <p:cNvSpPr txBox="1">
            <a:spLocks noChangeArrowheads="1"/>
          </p:cNvSpPr>
          <p:nvPr/>
        </p:nvSpPr>
        <p:spPr bwMode="auto">
          <a:xfrm>
            <a:off x="5491739" y="3170460"/>
            <a:ext cx="32567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zh-CN" altLang="en-US" sz="1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1800" b="1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答：因为彩带的数量成倍地增加，总价也会成倍地增加，所以他花的钱是小丽的</a:t>
            </a:r>
            <a:r>
              <a:rPr lang="en-US" altLang="zh-CN" sz="1800" b="1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800" b="1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倍。</a:t>
            </a:r>
            <a:endParaRPr lang="zh-CN" altLang="en-US" sz="1800" b="1" dirty="0">
              <a:solidFill>
                <a:srgbClr val="ED007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978565" y="2427734"/>
            <a:ext cx="2049819" cy="487838"/>
            <a:chOff x="5785744" y="2643758"/>
            <a:chExt cx="2049819" cy="487838"/>
          </a:xfrm>
        </p:grpSpPr>
        <p:sp>
          <p:nvSpPr>
            <p:cNvPr id="62" name="KSO_Shape"/>
            <p:cNvSpPr/>
            <p:nvPr/>
          </p:nvSpPr>
          <p:spPr>
            <a:xfrm>
              <a:off x="5785744" y="2643758"/>
              <a:ext cx="1905000" cy="487838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alpha val="67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794931" y="2683308"/>
              <a:ext cx="20406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彩带的单价一定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utoShape 684"/>
          <p:cNvSpPr>
            <a:spLocks noChangeArrowheads="1"/>
          </p:cNvSpPr>
          <p:nvPr/>
        </p:nvSpPr>
        <p:spPr bwMode="auto">
          <a:xfrm>
            <a:off x="611560" y="771550"/>
            <a:ext cx="7992888" cy="913160"/>
          </a:xfrm>
          <a:prstGeom prst="roundRect">
            <a:avLst>
              <a:gd name="adj" fmla="val 8676"/>
            </a:avLst>
          </a:prstGeom>
          <a:solidFill>
            <a:schemeClr val="bg1"/>
          </a:solidFill>
          <a:ln w="12700">
            <a:noFill/>
            <a:round/>
          </a:ln>
        </p:spPr>
        <p:txBody>
          <a:bodyPr wrap="none" lIns="65485" tIns="33338" rIns="65485" bIns="33338" anchor="ctr"/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下面各题中的两种量成正比例吗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成正比例的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不成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正比例的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“✕”。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7654" y="1910054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每小时织布的米数一定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织布的总米数与时间。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286382" y="194458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362481" y="272528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371297" y="342713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01606" y="2611869"/>
            <a:ext cx="8856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人的身高与体重。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	                    (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37654" y="3334801"/>
            <a:ext cx="81728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《小学生天地》的单价一定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订阅费用与数量。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0" y="93593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 Box 69"/>
          <p:cNvSpPr txBox="1">
            <a:spLocks noChangeArrowheads="1"/>
          </p:cNvSpPr>
          <p:nvPr/>
        </p:nvSpPr>
        <p:spPr bwMode="auto">
          <a:xfrm>
            <a:off x="537592" y="1802308"/>
            <a:ext cx="3962400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）写出几组路程与相对应的时间的比，并比较比值的大小。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4" name="Text Box 69"/>
          <p:cNvSpPr txBox="1">
            <a:spLocks noChangeArrowheads="1"/>
          </p:cNvSpPr>
          <p:nvPr/>
        </p:nvSpPr>
        <p:spPr bwMode="auto">
          <a:xfrm>
            <a:off x="4499992" y="1802308"/>
            <a:ext cx="4068366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）说一说这个比值表示什么？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5" name="Text Box 69"/>
          <p:cNvSpPr txBox="1">
            <a:spLocks noChangeArrowheads="1"/>
          </p:cNvSpPr>
          <p:nvPr/>
        </p:nvSpPr>
        <p:spPr bwMode="auto">
          <a:xfrm>
            <a:off x="467543" y="3242468"/>
            <a:ext cx="6336705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）汽车行驶的路程与时间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成正比例关系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吗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？为什么？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47654" y="2506297"/>
            <a:ext cx="4932534" cy="728552"/>
            <a:chOff x="547654" y="2339635"/>
            <a:chExt cx="4932534" cy="728552"/>
          </a:xfrm>
        </p:grpSpPr>
        <p:grpSp>
          <p:nvGrpSpPr>
            <p:cNvPr id="31" name="组合 30"/>
            <p:cNvGrpSpPr/>
            <p:nvPr/>
          </p:nvGrpSpPr>
          <p:grpSpPr>
            <a:xfrm>
              <a:off x="547654" y="2339635"/>
              <a:ext cx="4932534" cy="728552"/>
              <a:chOff x="4079101" y="3297813"/>
              <a:chExt cx="5357850" cy="728552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4139952" y="3297813"/>
                <a:ext cx="3539391" cy="728552"/>
                <a:chOff x="5998633" y="3506426"/>
                <a:chExt cx="4383616" cy="1209675"/>
              </a:xfrm>
            </p:grpSpPr>
            <p:sp>
              <p:nvSpPr>
                <p:cNvPr id="34" name="MH_Other_9"/>
                <p:cNvSpPr/>
                <p:nvPr/>
              </p:nvSpPr>
              <p:spPr>
                <a:xfrm>
                  <a:off x="5998633" y="3506426"/>
                  <a:ext cx="4383616" cy="1209675"/>
                </a:xfrm>
                <a:prstGeom prst="roundRect">
                  <a:avLst>
                    <a:gd name="adj" fmla="val 4648"/>
                  </a:avLst>
                </a:prstGeom>
                <a:solidFill>
                  <a:srgbClr val="787A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5" name="MH_SubTitle_5"/>
                <p:cNvSpPr/>
                <p:nvPr/>
              </p:nvSpPr>
              <p:spPr>
                <a:xfrm>
                  <a:off x="6151034" y="3604851"/>
                  <a:ext cx="4080933" cy="1012825"/>
                </a:xfrm>
                <a:prstGeom prst="roundRect">
                  <a:avLst>
                    <a:gd name="adj" fmla="val 4648"/>
                  </a:avLst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tIns="0" rIns="432000" bIns="0" anchor="ctr"/>
                <a:lstStyle/>
                <a:p>
                  <a:pPr>
                    <a:defRPr/>
                  </a:pPr>
                  <a:endParaRPr lang="zh-CN" altLang="en-US" sz="2400" b="1" dirty="0">
                    <a:solidFill>
                      <a:srgbClr val="0000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3" name="矩形 32"/>
              <p:cNvSpPr/>
              <p:nvPr/>
            </p:nvSpPr>
            <p:spPr>
              <a:xfrm>
                <a:off x="4079101" y="3355798"/>
                <a:ext cx="5357850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zh-CN" sz="2000" i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　　</a:t>
                </a:r>
                <a:endParaRPr lang="en-US" altLang="zh-CN" sz="2000" i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36" name="Text Box 69"/>
                <p:cNvSpPr txBox="1">
                  <a:spLocks noChangeArrowheads="1"/>
                </p:cNvSpPr>
                <p:nvPr/>
              </p:nvSpPr>
              <p:spPr bwMode="auto">
                <a:xfrm>
                  <a:off x="716958" y="2499742"/>
                  <a:ext cx="3033438" cy="54431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  <a:effectLst/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b="1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 i="0" dirty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80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i="0" dirty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</m:t>
                          </m:r>
                        </m:den>
                      </m:f>
                    </m:oMath>
                  </a14:m>
                  <a:r>
                    <a:rPr lang="en-US" altLang="zh-CN" b="1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=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b="1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 i="0" dirty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160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i="0" dirty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</m:oMath>
                  </a14:m>
                  <a:r>
                    <a:rPr lang="en-US" altLang="zh-CN" b="1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=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b="1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 i="0" dirty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240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i="0" dirty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3</m:t>
                          </m:r>
                        </m:den>
                      </m:f>
                      <m:r>
                        <a:rPr lang="en-US" altLang="zh-CN" b="1" i="1" dirty="0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m:t>  </m:t>
                      </m:r>
                    </m:oMath>
                  </a14:m>
                  <a:r>
                    <a:rPr lang="en-US" altLang="zh-CN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=……=80</a:t>
                  </a:r>
                  <a:endParaRPr lang="zh-CN" altLang="en-US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36" name="Text Box 6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716958" y="2499742"/>
                  <a:ext cx="3033438" cy="544316"/>
                </a:xfrm>
                <a:prstGeom prst="rect">
                  <a:avLst/>
                </a:prstGeom>
                <a:blipFill rotWithShape="1">
                  <a:blip r:embed="rId1"/>
                </a:blipFill>
                <a:ln w="9525">
                  <a:noFill/>
                  <a:miter lim="800000"/>
                </a:ln>
                <a:effectLst/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5" name="组合 4"/>
          <p:cNvGrpSpPr/>
          <p:nvPr/>
        </p:nvGrpSpPr>
        <p:grpSpPr>
          <a:xfrm>
            <a:off x="4840040" y="2519051"/>
            <a:ext cx="4196456" cy="728552"/>
            <a:chOff x="4840040" y="2304126"/>
            <a:chExt cx="4932534" cy="728552"/>
          </a:xfrm>
        </p:grpSpPr>
        <p:grpSp>
          <p:nvGrpSpPr>
            <p:cNvPr id="52" name="组合 51"/>
            <p:cNvGrpSpPr/>
            <p:nvPr/>
          </p:nvGrpSpPr>
          <p:grpSpPr>
            <a:xfrm>
              <a:off x="4840040" y="2304126"/>
              <a:ext cx="4932534" cy="728552"/>
              <a:chOff x="4079101" y="3297813"/>
              <a:chExt cx="5357850" cy="728552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4139952" y="3297813"/>
                <a:ext cx="3539391" cy="728552"/>
                <a:chOff x="5998633" y="3506426"/>
                <a:chExt cx="4383616" cy="1209675"/>
              </a:xfrm>
            </p:grpSpPr>
            <p:sp>
              <p:nvSpPr>
                <p:cNvPr id="55" name="MH_Other_9"/>
                <p:cNvSpPr/>
                <p:nvPr/>
              </p:nvSpPr>
              <p:spPr>
                <a:xfrm>
                  <a:off x="5998633" y="3506426"/>
                  <a:ext cx="4383616" cy="1209675"/>
                </a:xfrm>
                <a:prstGeom prst="roundRect">
                  <a:avLst>
                    <a:gd name="adj" fmla="val 4648"/>
                  </a:avLst>
                </a:prstGeom>
                <a:solidFill>
                  <a:srgbClr val="787A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6" name="MH_SubTitle_5"/>
                <p:cNvSpPr/>
                <p:nvPr/>
              </p:nvSpPr>
              <p:spPr>
                <a:xfrm>
                  <a:off x="6151034" y="3604851"/>
                  <a:ext cx="4080933" cy="1012825"/>
                </a:xfrm>
                <a:prstGeom prst="roundRect">
                  <a:avLst>
                    <a:gd name="adj" fmla="val 4648"/>
                  </a:avLst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tIns="0" rIns="432000" bIns="0" anchor="ctr"/>
                <a:lstStyle/>
                <a:p>
                  <a:pPr>
                    <a:defRPr/>
                  </a:pPr>
                  <a:endParaRPr lang="zh-CN" altLang="en-US" sz="2400" b="1" dirty="0">
                    <a:solidFill>
                      <a:srgbClr val="0000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4" name="矩形 53"/>
              <p:cNvSpPr/>
              <p:nvPr/>
            </p:nvSpPr>
            <p:spPr>
              <a:xfrm>
                <a:off x="4079101" y="3355798"/>
                <a:ext cx="5357850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zh-CN" sz="2000" i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　　</a:t>
                </a:r>
                <a:endParaRPr lang="en-US" altLang="zh-CN" sz="2000" i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5210750" y="2421099"/>
              <a:ext cx="23815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比值表示速度。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94313" y="4276203"/>
            <a:ext cx="8305395" cy="409402"/>
            <a:chOff x="2356418" y="4353366"/>
            <a:chExt cx="4481222" cy="409402"/>
          </a:xfrm>
        </p:grpSpPr>
        <p:sp>
          <p:nvSpPr>
            <p:cNvPr id="79" name="矩形 12"/>
            <p:cNvSpPr>
              <a:spLocks noChangeArrowheads="1"/>
            </p:cNvSpPr>
            <p:nvPr/>
          </p:nvSpPr>
          <p:spPr bwMode="auto">
            <a:xfrm>
              <a:off x="2739275" y="4353366"/>
              <a:ext cx="4098365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汽车行驶的路程与时间是成正比例的量，它们之间是正比例关系。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0" name="矩形 13"/>
            <p:cNvSpPr>
              <a:spLocks noChangeArrowheads="1"/>
            </p:cNvSpPr>
            <p:nvPr/>
          </p:nvSpPr>
          <p:spPr bwMode="auto">
            <a:xfrm>
              <a:off x="2356418" y="4362658"/>
              <a:ext cx="5173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所以：</a:t>
              </a:r>
              <a:endPara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112573" y="3535425"/>
            <a:ext cx="3962297" cy="882796"/>
            <a:chOff x="3112573" y="3368763"/>
            <a:chExt cx="3962297" cy="882796"/>
          </a:xfrm>
        </p:grpSpPr>
        <p:sp>
          <p:nvSpPr>
            <p:cNvPr id="81" name="矩形 7"/>
            <p:cNvSpPr>
              <a:spLocks noChangeArrowheads="1"/>
            </p:cNvSpPr>
            <p:nvPr/>
          </p:nvSpPr>
          <p:spPr bwMode="auto">
            <a:xfrm>
              <a:off x="3112573" y="3546975"/>
              <a:ext cx="111280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因为：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82" name="组合 36"/>
            <p:cNvGrpSpPr/>
            <p:nvPr/>
          </p:nvGrpSpPr>
          <p:grpSpPr bwMode="auto">
            <a:xfrm>
              <a:off x="4040499" y="3368763"/>
              <a:ext cx="3034371" cy="882796"/>
              <a:chOff x="2195735" y="2852936"/>
              <a:chExt cx="3034161" cy="882337"/>
            </a:xfrm>
          </p:grpSpPr>
          <p:grpSp>
            <p:nvGrpSpPr>
              <p:cNvPr id="83" name="组合 19"/>
              <p:cNvGrpSpPr/>
              <p:nvPr/>
            </p:nvGrpSpPr>
            <p:grpSpPr bwMode="auto">
              <a:xfrm>
                <a:off x="2929766" y="3047004"/>
                <a:ext cx="2300130" cy="470753"/>
                <a:chOff x="2139350" y="3263259"/>
                <a:chExt cx="2300398" cy="470761"/>
              </a:xfrm>
            </p:grpSpPr>
            <p:sp>
              <p:nvSpPr>
                <p:cNvPr id="87" name="矩形 10"/>
                <p:cNvSpPr>
                  <a:spLocks noChangeArrowheads="1"/>
                </p:cNvSpPr>
                <p:nvPr/>
              </p:nvSpPr>
              <p:spPr bwMode="auto">
                <a:xfrm>
                  <a:off x="2139350" y="3263259"/>
                  <a:ext cx="340174" cy="4614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zh-CN" sz="2400" b="1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=</a:t>
                  </a:r>
                  <a:endParaRPr lang="zh-CN" altLang="en-US" sz="24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88" name="矩形 11"/>
                <p:cNvSpPr>
                  <a:spLocks noChangeArrowheads="1"/>
                </p:cNvSpPr>
                <p:nvPr/>
              </p:nvSpPr>
              <p:spPr bwMode="auto">
                <a:xfrm>
                  <a:off x="2398709" y="3272587"/>
                  <a:ext cx="2041039" cy="46143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24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速度（一定）</a:t>
                  </a:r>
                  <a:endPara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84" name="TextBox 19"/>
              <p:cNvSpPr txBox="1">
                <a:spLocks noChangeArrowheads="1"/>
              </p:cNvSpPr>
              <p:nvPr/>
            </p:nvSpPr>
            <p:spPr bwMode="auto">
              <a:xfrm>
                <a:off x="2195736" y="2852936"/>
                <a:ext cx="803369" cy="461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行楷" panose="0201080004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行楷" panose="0201080004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行楷" panose="0201080004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行楷" panose="0201080004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行楷" panose="0201080004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行楷" panose="0201080004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行楷" panose="0201080004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行楷" panose="0201080004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行楷" panose="0201080004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路程</a:t>
                </a:r>
                <a:endPara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5" name="TextBox 20"/>
              <p:cNvSpPr txBox="1">
                <a:spLocks noChangeArrowheads="1"/>
              </p:cNvSpPr>
              <p:nvPr/>
            </p:nvSpPr>
            <p:spPr bwMode="auto">
              <a:xfrm>
                <a:off x="2195735" y="3273848"/>
                <a:ext cx="803369" cy="461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行楷" panose="0201080004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行楷" panose="0201080004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行楷" panose="0201080004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行楷" panose="0201080004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行楷" panose="0201080004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行楷" panose="0201080004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行楷" panose="0201080004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行楷" panose="0201080004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行楷" panose="0201080004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4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时间</a:t>
                </a:r>
                <a:endPara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86" name="直接连接符 85"/>
              <p:cNvCxnSpPr/>
              <p:nvPr/>
            </p:nvCxnSpPr>
            <p:spPr>
              <a:xfrm flipH="1">
                <a:off x="2243149" y="3287044"/>
                <a:ext cx="700058" cy="0"/>
              </a:xfrm>
              <a:prstGeom prst="line">
                <a:avLst/>
              </a:prstGeom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</p:grpSp>
      <p:sp>
        <p:nvSpPr>
          <p:cNvPr id="37" name="Text Box 8"/>
          <p:cNvSpPr txBox="1">
            <a:spLocks noChangeArrowheads="1"/>
          </p:cNvSpPr>
          <p:nvPr/>
        </p:nvSpPr>
        <p:spPr bwMode="auto">
          <a:xfrm>
            <a:off x="715699" y="550879"/>
            <a:ext cx="513159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一辆汽车行驶的时间和路程如下表。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8" name="表格 37"/>
          <p:cNvGraphicFramePr>
            <a:graphicFrameLocks noGrp="1"/>
          </p:cNvGraphicFramePr>
          <p:nvPr/>
        </p:nvGraphicFramePr>
        <p:xfrm>
          <a:off x="1187624" y="1091520"/>
          <a:ext cx="5770484" cy="6858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0606"/>
                <a:gridCol w="558103"/>
                <a:gridCol w="824355"/>
                <a:gridCol w="824355"/>
                <a:gridCol w="824355"/>
                <a:gridCol w="824355"/>
                <a:gridCol w="824355"/>
              </a:tblGrid>
              <a:tr h="266811">
                <a:tc>
                  <a:txBody>
                    <a:bodyPr/>
                    <a:lstStyle/>
                    <a:p>
                      <a:r>
                        <a:rPr lang="zh-CN" altLang="en-US" sz="1800" b="1" dirty="0"/>
                        <a:t>时间</a:t>
                      </a:r>
                      <a:r>
                        <a:rPr lang="en-US" altLang="zh-CN" sz="1800" b="1" dirty="0"/>
                        <a:t>/</a:t>
                      </a:r>
                      <a:r>
                        <a:rPr lang="zh-CN" altLang="en-US" sz="1800" b="1" dirty="0"/>
                        <a:t>时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7" marR="68587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/>
                        <a:t>1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7" marR="68587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/>
                        <a:t>2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7" marR="68587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/>
                        <a:t>3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7" marR="68587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/>
                        <a:t>4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7" marR="68587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/>
                        <a:t>5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7" marR="68587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/>
                        <a:t>6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7" marR="68587" marT="34301" marB="34301"/>
                </a:tc>
              </a:tr>
              <a:tr h="266811">
                <a:tc>
                  <a:txBody>
                    <a:bodyPr/>
                    <a:lstStyle/>
                    <a:p>
                      <a:r>
                        <a:rPr lang="zh-CN" altLang="en-US" sz="1800" b="1" dirty="0"/>
                        <a:t>路程</a:t>
                      </a:r>
                      <a:r>
                        <a:rPr lang="en-US" altLang="zh-CN" sz="1800" b="1" dirty="0"/>
                        <a:t>/</a:t>
                      </a:r>
                      <a:r>
                        <a:rPr lang="en-US" altLang="zh-CN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km</a:t>
                      </a:r>
                      <a:endParaRPr lang="zh-CN" altLang="en-US" sz="18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7" marR="68587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/>
                        <a:t>80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7" marR="68587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/>
                        <a:t>160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7" marR="68587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/>
                        <a:t>240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7" marR="68587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/>
                        <a:t>320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7" marR="68587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/>
                        <a:t>400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7" marR="68587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/>
                        <a:t>480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7" marR="68587" marT="34301" marB="34301"/>
                </a:tc>
              </a:tr>
            </a:tbl>
          </a:graphicData>
        </a:graphic>
      </p:graphicFrame>
      <p:pic>
        <p:nvPicPr>
          <p:cNvPr id="3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44" y="71512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5363792" y="2171937"/>
          <a:ext cx="2430080" cy="22714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1880"/>
                <a:gridCol w="151880"/>
                <a:gridCol w="151880"/>
                <a:gridCol w="151880"/>
                <a:gridCol w="151880"/>
                <a:gridCol w="151880"/>
                <a:gridCol w="151880"/>
                <a:gridCol w="151880"/>
                <a:gridCol w="151880"/>
                <a:gridCol w="151880"/>
                <a:gridCol w="151880"/>
                <a:gridCol w="151880"/>
                <a:gridCol w="151880"/>
                <a:gridCol w="151880"/>
                <a:gridCol w="151880"/>
                <a:gridCol w="151880"/>
              </a:tblGrid>
              <a:tr h="139898"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98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98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98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98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98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98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98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98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98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98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98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98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98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98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9898"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35282" marR="35282" marT="17642" marB="1764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5654" name="直接箭头连接符 10"/>
          <p:cNvCxnSpPr>
            <a:cxnSpLocks noChangeShapeType="1"/>
          </p:cNvCxnSpPr>
          <p:nvPr/>
        </p:nvCxnSpPr>
        <p:spPr bwMode="auto">
          <a:xfrm>
            <a:off x="5331893" y="4439880"/>
            <a:ext cx="2753916" cy="0"/>
          </a:xfrm>
          <a:prstGeom prst="straightConnector1">
            <a:avLst/>
          </a:prstGeom>
          <a:noFill/>
          <a:ln w="25400" algn="ctr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655" name="直接箭头连接符 19"/>
          <p:cNvCxnSpPr>
            <a:cxnSpLocks noChangeShapeType="1"/>
          </p:cNvCxnSpPr>
          <p:nvPr/>
        </p:nvCxnSpPr>
        <p:spPr bwMode="auto">
          <a:xfrm flipV="1">
            <a:off x="5331893" y="1883608"/>
            <a:ext cx="0" cy="2556272"/>
          </a:xfrm>
          <a:prstGeom prst="straightConnector1">
            <a:avLst/>
          </a:prstGeom>
          <a:noFill/>
          <a:ln w="25400" algn="ctr">
            <a:solidFill>
              <a:schemeClr val="tx1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656" name="Text Box 69"/>
          <p:cNvSpPr txBox="1">
            <a:spLocks noChangeArrowheads="1"/>
          </p:cNvSpPr>
          <p:nvPr/>
        </p:nvSpPr>
        <p:spPr bwMode="auto">
          <a:xfrm>
            <a:off x="5391226" y="1739592"/>
            <a:ext cx="13763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路程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endParaRPr lang="zh-CN" altLang="en-US" sz="20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657" name="Text Box 69"/>
          <p:cNvSpPr txBox="1">
            <a:spLocks noChangeArrowheads="1"/>
          </p:cNvSpPr>
          <p:nvPr/>
        </p:nvSpPr>
        <p:spPr bwMode="auto">
          <a:xfrm>
            <a:off x="7228085" y="4403888"/>
            <a:ext cx="137636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时间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" name="Text Box 69"/>
          <p:cNvSpPr txBox="1">
            <a:spLocks noChangeArrowheads="1"/>
          </p:cNvSpPr>
          <p:nvPr/>
        </p:nvSpPr>
        <p:spPr bwMode="auto">
          <a:xfrm>
            <a:off x="5116391" y="4323198"/>
            <a:ext cx="431006" cy="41549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" name="Text Box 69"/>
          <p:cNvSpPr txBox="1">
            <a:spLocks noChangeArrowheads="1"/>
          </p:cNvSpPr>
          <p:nvPr/>
        </p:nvSpPr>
        <p:spPr bwMode="auto">
          <a:xfrm>
            <a:off x="5493819" y="4354154"/>
            <a:ext cx="432197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3" name="Text Box 69"/>
          <p:cNvSpPr txBox="1">
            <a:spLocks noChangeArrowheads="1"/>
          </p:cNvSpPr>
          <p:nvPr/>
        </p:nvSpPr>
        <p:spPr bwMode="auto">
          <a:xfrm>
            <a:off x="5817669" y="4354154"/>
            <a:ext cx="432197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4" name="Text Box 69"/>
          <p:cNvSpPr txBox="1">
            <a:spLocks noChangeArrowheads="1"/>
          </p:cNvSpPr>
          <p:nvPr/>
        </p:nvSpPr>
        <p:spPr bwMode="auto">
          <a:xfrm>
            <a:off x="7047584" y="4360107"/>
            <a:ext cx="432197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5" name="Text Box 69"/>
          <p:cNvSpPr txBox="1">
            <a:spLocks noChangeArrowheads="1"/>
          </p:cNvSpPr>
          <p:nvPr/>
        </p:nvSpPr>
        <p:spPr bwMode="auto">
          <a:xfrm>
            <a:off x="6766597" y="4370823"/>
            <a:ext cx="432197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6" name="Text Box 69"/>
          <p:cNvSpPr txBox="1">
            <a:spLocks noChangeArrowheads="1"/>
          </p:cNvSpPr>
          <p:nvPr/>
        </p:nvSpPr>
        <p:spPr bwMode="auto">
          <a:xfrm>
            <a:off x="6405838" y="4360107"/>
            <a:ext cx="432197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7" name="Text Box 69"/>
          <p:cNvSpPr txBox="1">
            <a:spLocks noChangeArrowheads="1"/>
          </p:cNvSpPr>
          <p:nvPr/>
        </p:nvSpPr>
        <p:spPr bwMode="auto">
          <a:xfrm>
            <a:off x="6083178" y="4354154"/>
            <a:ext cx="432197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8" name="Text Box 69"/>
          <p:cNvSpPr txBox="1">
            <a:spLocks noChangeArrowheads="1"/>
          </p:cNvSpPr>
          <p:nvPr/>
        </p:nvSpPr>
        <p:spPr bwMode="auto">
          <a:xfrm>
            <a:off x="4924700" y="3975536"/>
            <a:ext cx="432197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80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9" name="Text Box 69"/>
          <p:cNvSpPr txBox="1">
            <a:spLocks noChangeArrowheads="1"/>
          </p:cNvSpPr>
          <p:nvPr/>
        </p:nvSpPr>
        <p:spPr bwMode="auto">
          <a:xfrm>
            <a:off x="4816353" y="3612097"/>
            <a:ext cx="598884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160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0" name="Text Box 69"/>
          <p:cNvSpPr txBox="1">
            <a:spLocks noChangeArrowheads="1"/>
          </p:cNvSpPr>
          <p:nvPr/>
        </p:nvSpPr>
        <p:spPr bwMode="auto">
          <a:xfrm>
            <a:off x="4815162" y="3381413"/>
            <a:ext cx="598885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240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1" name="Text Box 69"/>
          <p:cNvSpPr txBox="1">
            <a:spLocks noChangeArrowheads="1"/>
          </p:cNvSpPr>
          <p:nvPr/>
        </p:nvSpPr>
        <p:spPr bwMode="auto">
          <a:xfrm>
            <a:off x="4824687" y="3111142"/>
            <a:ext cx="598885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320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2" name="Text Box 69"/>
          <p:cNvSpPr txBox="1">
            <a:spLocks noChangeArrowheads="1"/>
          </p:cNvSpPr>
          <p:nvPr/>
        </p:nvSpPr>
        <p:spPr bwMode="auto">
          <a:xfrm>
            <a:off x="4824687" y="2842061"/>
            <a:ext cx="598885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400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3" name="Text Box 69"/>
          <p:cNvSpPr txBox="1">
            <a:spLocks noChangeArrowheads="1"/>
          </p:cNvSpPr>
          <p:nvPr/>
        </p:nvSpPr>
        <p:spPr bwMode="auto">
          <a:xfrm>
            <a:off x="4815162" y="2571788"/>
            <a:ext cx="598885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480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椭圆 39"/>
          <p:cNvSpPr>
            <a:spLocks noChangeArrowheads="1"/>
          </p:cNvSpPr>
          <p:nvPr/>
        </p:nvSpPr>
        <p:spPr bwMode="auto">
          <a:xfrm>
            <a:off x="7103544" y="2748002"/>
            <a:ext cx="78581" cy="78581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</a:ln>
          <a:effectLst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3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椭圆 40"/>
          <p:cNvSpPr>
            <a:spLocks noChangeArrowheads="1"/>
          </p:cNvSpPr>
          <p:nvPr/>
        </p:nvSpPr>
        <p:spPr bwMode="auto">
          <a:xfrm>
            <a:off x="6803506" y="3018274"/>
            <a:ext cx="79772" cy="78581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</a:ln>
          <a:effectLst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3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椭圆 41"/>
          <p:cNvSpPr>
            <a:spLocks noChangeArrowheads="1"/>
          </p:cNvSpPr>
          <p:nvPr/>
        </p:nvSpPr>
        <p:spPr bwMode="auto">
          <a:xfrm>
            <a:off x="6509422" y="3288545"/>
            <a:ext cx="78581" cy="78581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</a:ln>
          <a:effectLst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3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椭圆 42"/>
          <p:cNvSpPr>
            <a:spLocks noChangeArrowheads="1"/>
          </p:cNvSpPr>
          <p:nvPr/>
        </p:nvSpPr>
        <p:spPr bwMode="auto">
          <a:xfrm>
            <a:off x="6209384" y="3557627"/>
            <a:ext cx="79772" cy="79772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</a:ln>
          <a:effectLst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3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椭圆 43"/>
          <p:cNvSpPr>
            <a:spLocks noChangeArrowheads="1"/>
          </p:cNvSpPr>
          <p:nvPr/>
        </p:nvSpPr>
        <p:spPr bwMode="auto">
          <a:xfrm>
            <a:off x="5885534" y="3827898"/>
            <a:ext cx="79772" cy="79772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</a:ln>
          <a:effectLst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3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椭圆 44"/>
          <p:cNvSpPr>
            <a:spLocks noChangeArrowheads="1"/>
          </p:cNvSpPr>
          <p:nvPr/>
        </p:nvSpPr>
        <p:spPr bwMode="auto">
          <a:xfrm>
            <a:off x="5590259" y="4126745"/>
            <a:ext cx="79772" cy="79772"/>
          </a:xfrm>
          <a:prstGeom prst="ellipse">
            <a:avLst/>
          </a:prstGeom>
          <a:solidFill>
            <a:srgbClr val="FF0000"/>
          </a:solidFill>
          <a:ln w="9525" algn="ctr">
            <a:solidFill>
              <a:schemeClr val="tx1"/>
            </a:solidFill>
            <a:round/>
          </a:ln>
          <a:effectLst/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zh-CN" altLang="en-US" sz="135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8" name="直接连接符 7"/>
          <p:cNvCxnSpPr>
            <a:cxnSpLocks noChangeShapeType="1"/>
          </p:cNvCxnSpPr>
          <p:nvPr/>
        </p:nvCxnSpPr>
        <p:spPr bwMode="auto">
          <a:xfrm flipV="1">
            <a:off x="5333679" y="2208647"/>
            <a:ext cx="2430066" cy="2238375"/>
          </a:xfrm>
          <a:prstGeom prst="line">
            <a:avLst/>
          </a:prstGeom>
          <a:noFill/>
          <a:ln w="28575" algn="ctr">
            <a:solidFill>
              <a:srgbClr val="00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" name="Text Box 69"/>
          <p:cNvSpPr txBox="1">
            <a:spLocks noChangeArrowheads="1"/>
          </p:cNvSpPr>
          <p:nvPr/>
        </p:nvSpPr>
        <p:spPr bwMode="auto">
          <a:xfrm>
            <a:off x="457176" y="3437344"/>
            <a:ext cx="3900018" cy="4001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答：行驶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120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大约要用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1.5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小时。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7" name="Text Box 8"/>
          <p:cNvSpPr txBox="1">
            <a:spLocks noChangeArrowheads="1"/>
          </p:cNvSpPr>
          <p:nvPr/>
        </p:nvSpPr>
        <p:spPr bwMode="auto">
          <a:xfrm>
            <a:off x="715699" y="550879"/>
            <a:ext cx="513159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一辆汽车行驶的时间和路程如下表。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8" name="表格 47"/>
          <p:cNvGraphicFramePr>
            <a:graphicFrameLocks noGrp="1"/>
          </p:cNvGraphicFramePr>
          <p:nvPr/>
        </p:nvGraphicFramePr>
        <p:xfrm>
          <a:off x="1187624" y="1091520"/>
          <a:ext cx="5770484" cy="68584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90606"/>
                <a:gridCol w="558103"/>
                <a:gridCol w="824355"/>
                <a:gridCol w="824355"/>
                <a:gridCol w="824355"/>
                <a:gridCol w="824355"/>
                <a:gridCol w="824355"/>
              </a:tblGrid>
              <a:tr h="266811">
                <a:tc>
                  <a:txBody>
                    <a:bodyPr/>
                    <a:lstStyle/>
                    <a:p>
                      <a:r>
                        <a:rPr lang="zh-CN" altLang="en-US" sz="1800" b="1" dirty="0"/>
                        <a:t>时间</a:t>
                      </a:r>
                      <a:r>
                        <a:rPr lang="en-US" altLang="zh-CN" sz="1800" b="1" dirty="0"/>
                        <a:t>/</a:t>
                      </a:r>
                      <a:r>
                        <a:rPr lang="zh-CN" altLang="en-US" sz="1800" b="1" dirty="0"/>
                        <a:t>时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7" marR="68587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/>
                        <a:t>1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7" marR="68587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/>
                        <a:t>2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7" marR="68587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/>
                        <a:t>3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7" marR="68587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/>
                        <a:t>4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7" marR="68587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/>
                        <a:t>5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7" marR="68587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/>
                        <a:t>6</a:t>
                      </a:r>
                      <a:endParaRPr lang="zh-CN" altLang="en-US" sz="18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7" marR="68587" marT="34301" marB="34301"/>
                </a:tc>
              </a:tr>
              <a:tr h="266811">
                <a:tc>
                  <a:txBody>
                    <a:bodyPr/>
                    <a:lstStyle/>
                    <a:p>
                      <a:r>
                        <a:rPr lang="zh-CN" altLang="en-US" sz="1800" b="1" dirty="0"/>
                        <a:t>路程</a:t>
                      </a:r>
                      <a:r>
                        <a:rPr lang="en-US" altLang="zh-CN" sz="1800" b="1" dirty="0"/>
                        <a:t>/</a:t>
                      </a:r>
                      <a:r>
                        <a:rPr lang="en-US" altLang="zh-CN" sz="1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km</a:t>
                      </a:r>
                      <a:endParaRPr lang="zh-CN" altLang="en-US" sz="1800" b="1" dirty="0"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7" marR="68587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/>
                        <a:t>80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7" marR="68587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/>
                        <a:t>160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7" marR="68587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/>
                        <a:t>240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7" marR="68587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/>
                        <a:t>320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7" marR="68587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/>
                        <a:t>400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7" marR="68587" marT="34301" marB="3430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b="1" dirty="0"/>
                        <a:t>480</a:t>
                      </a:r>
                      <a:endParaRPr lang="zh-CN" altLang="en-US" sz="18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7" marR="68587" marT="34301" marB="34301"/>
                </a:tc>
              </a:tr>
            </a:tbl>
          </a:graphicData>
        </a:graphic>
      </p:graphicFrame>
      <p:sp>
        <p:nvSpPr>
          <p:cNvPr id="54" name="Text Box 69"/>
          <p:cNvSpPr txBox="1">
            <a:spLocks noChangeArrowheads="1"/>
          </p:cNvSpPr>
          <p:nvPr/>
        </p:nvSpPr>
        <p:spPr bwMode="auto">
          <a:xfrm>
            <a:off x="467544" y="2112407"/>
            <a:ext cx="3904482" cy="13234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）在图中描出表示路程和相对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应时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间的点，然后把它们按顺序连起来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。估计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一下行驶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120</a:t>
            </a:r>
            <a:r>
              <a:rPr lang="en-US" altLang="zh-CN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大约要用多少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时间。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55" name="直接连接符 54"/>
          <p:cNvCxnSpPr/>
          <p:nvPr/>
        </p:nvCxnSpPr>
        <p:spPr>
          <a:xfrm flipH="1">
            <a:off x="5331894" y="3988122"/>
            <a:ext cx="485775" cy="0"/>
          </a:xfrm>
          <a:prstGeom prst="line">
            <a:avLst/>
          </a:prstGeom>
          <a:ln w="22225">
            <a:solidFill>
              <a:srgbClr val="ED007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5817669" y="3988122"/>
            <a:ext cx="0" cy="484693"/>
          </a:xfrm>
          <a:prstGeom prst="line">
            <a:avLst/>
          </a:prstGeom>
          <a:ln w="22225">
            <a:solidFill>
              <a:srgbClr val="ED007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箭头连接符 56"/>
          <p:cNvCxnSpPr/>
          <p:nvPr/>
        </p:nvCxnSpPr>
        <p:spPr>
          <a:xfrm flipH="1">
            <a:off x="4911266" y="4013092"/>
            <a:ext cx="431966" cy="0"/>
          </a:xfrm>
          <a:prstGeom prst="straightConnector1">
            <a:avLst/>
          </a:prstGeom>
          <a:ln w="28575">
            <a:solidFill>
              <a:srgbClr val="0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4397773" y="3827824"/>
            <a:ext cx="6334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华文行楷" panose="02010800040101010101" pitchFamily="2" charset="-122"/>
              </a:defRPr>
            </a:lvl9pPr>
          </a:lstStyle>
          <a:p>
            <a:pPr eaLnBrk="1" hangingPunct="1"/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044" y="71512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/>
      <p:bldP spid="5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539552" y="69954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54099" y="1275606"/>
            <a:ext cx="1872208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正比例</a:t>
            </a:r>
            <a:endParaRPr lang="zh-CN" altLang="en-US" sz="28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50125" y="2071367"/>
            <a:ext cx="4320480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两种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相关联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的量， 一种量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变化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，另一种量也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随着变化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，且两种量的比值一定。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47401" y="1823692"/>
            <a:ext cx="3164279" cy="2819503"/>
          </a:xfrm>
          <a:prstGeom prst="rect">
            <a:avLst/>
          </a:prstGeom>
        </p:spPr>
      </p:pic>
      <p:grpSp>
        <p:nvGrpSpPr>
          <p:cNvPr id="12" name="Group 4"/>
          <p:cNvGrpSpPr/>
          <p:nvPr/>
        </p:nvGrpSpPr>
        <p:grpSpPr bwMode="auto">
          <a:xfrm>
            <a:off x="1259632" y="3608612"/>
            <a:ext cx="2634840" cy="686990"/>
            <a:chOff x="867" y="264"/>
            <a:chExt cx="2422" cy="577"/>
          </a:xfrm>
        </p:grpSpPr>
        <p:sp>
          <p:nvSpPr>
            <p:cNvPr id="21" name="Text Box 10"/>
            <p:cNvSpPr txBox="1">
              <a:spLocks noChangeArrowheads="1"/>
            </p:cNvSpPr>
            <p:nvPr/>
          </p:nvSpPr>
          <p:spPr bwMode="auto">
            <a:xfrm>
              <a:off x="1838" y="342"/>
              <a:ext cx="1451" cy="4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7500" tIns="35100" rIns="67500" bIns="3510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（一定）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2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867" y="264"/>
                  <a:ext cx="1120" cy="5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67500" tIns="35100" rIns="67500" bIns="35100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kern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  <a:sym typeface="宋体" panose="02010600030101010101" pitchFamily="2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1" kern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  <a:sym typeface="宋体" panose="02010600030101010101" pitchFamily="2" charset="-122"/>
                            </a:rPr>
                            <m:t>y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1" kern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  <a:sym typeface="宋体" panose="02010600030101010101" pitchFamily="2" charset="-122"/>
                            </a:rPr>
                            <m:t>x</m:t>
                          </m:r>
                        </m:den>
                      </m:f>
                    </m:oMath>
                  </a14:m>
                  <a:r>
                    <a:rPr lang="zh-CN" altLang="en-US" sz="2800" b="1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＝ </a:t>
                  </a:r>
                  <a:r>
                    <a:rPr lang="en-US" altLang="zh-CN" sz="2800" b="1" i="1" dirty="0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k</a:t>
                  </a:r>
                  <a:endParaRPr lang="en-US" altLang="zh-CN" sz="2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22" name="Text 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867" y="264"/>
                  <a:ext cx="1120" cy="577"/>
                </a:xfrm>
                <a:prstGeom prst="rect">
                  <a:avLst/>
                </a:prstGeom>
                <a:blipFill rotWithShape="1">
                  <a:blip r:embed="rId2"/>
                </a:blip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7"/>
          <p:cNvGrpSpPr/>
          <p:nvPr/>
        </p:nvGrpSpPr>
        <p:grpSpPr bwMode="auto">
          <a:xfrm>
            <a:off x="2536542" y="2048512"/>
            <a:ext cx="856395" cy="432470"/>
            <a:chOff x="3500430" y="2357430"/>
            <a:chExt cx="1357322" cy="714380"/>
          </a:xfrm>
          <a:solidFill>
            <a:schemeClr val="bg1"/>
          </a:solidFill>
          <a:effectLst/>
        </p:grpSpPr>
        <p:sp>
          <p:nvSpPr>
            <p:cNvPr id="3" name="圆角矩形 2"/>
            <p:cNvSpPr/>
            <p:nvPr/>
          </p:nvSpPr>
          <p:spPr>
            <a:xfrm>
              <a:off x="3500430" y="2357430"/>
              <a:ext cx="1357322" cy="714380"/>
            </a:xfrm>
            <a:prstGeom prst="roundRect">
              <a:avLst/>
            </a:prstGeom>
            <a:grpFill/>
            <a:ln w="38100"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TextBox 11"/>
            <p:cNvSpPr txBox="1"/>
            <p:nvPr/>
          </p:nvSpPr>
          <p:spPr>
            <a:xfrm>
              <a:off x="3571867" y="2357430"/>
              <a:ext cx="1285885" cy="66092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总价</a:t>
              </a:r>
              <a:endPara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 bwMode="auto">
          <a:xfrm>
            <a:off x="1168390" y="1387020"/>
            <a:ext cx="856396" cy="433560"/>
            <a:chOff x="1285852" y="1284060"/>
            <a:chExt cx="1357323" cy="716180"/>
          </a:xfrm>
          <a:solidFill>
            <a:schemeClr val="bg1"/>
          </a:solidFill>
          <a:effectLst/>
        </p:grpSpPr>
        <p:sp>
          <p:nvSpPr>
            <p:cNvPr id="7" name="圆角矩形 6"/>
            <p:cNvSpPr/>
            <p:nvPr/>
          </p:nvSpPr>
          <p:spPr>
            <a:xfrm>
              <a:off x="1285852" y="1285860"/>
              <a:ext cx="1357323" cy="714380"/>
            </a:xfrm>
            <a:prstGeom prst="roundRect">
              <a:avLst/>
            </a:prstGeom>
            <a:grpFill/>
            <a:ln w="38100"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TextBox 3"/>
            <p:cNvSpPr txBox="1"/>
            <p:nvPr/>
          </p:nvSpPr>
          <p:spPr>
            <a:xfrm>
              <a:off x="1362012" y="1284060"/>
              <a:ext cx="1222210" cy="6609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速度</a:t>
              </a:r>
              <a:endPara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18"/>
          <p:cNvGrpSpPr/>
          <p:nvPr/>
        </p:nvGrpSpPr>
        <p:grpSpPr bwMode="auto">
          <a:xfrm>
            <a:off x="1168390" y="2033750"/>
            <a:ext cx="856395" cy="432470"/>
            <a:chOff x="1214414" y="2428868"/>
            <a:chExt cx="1357322" cy="714380"/>
          </a:xfrm>
          <a:solidFill>
            <a:schemeClr val="bg1"/>
          </a:solidFill>
          <a:effectLst/>
        </p:grpSpPr>
        <p:sp>
          <p:nvSpPr>
            <p:cNvPr id="10" name="圆角矩形 9"/>
            <p:cNvSpPr/>
            <p:nvPr/>
          </p:nvSpPr>
          <p:spPr>
            <a:xfrm>
              <a:off x="1214414" y="2428868"/>
              <a:ext cx="1357322" cy="714380"/>
            </a:xfrm>
            <a:prstGeom prst="roundRect">
              <a:avLst/>
            </a:prstGeom>
            <a:grpFill/>
            <a:ln w="38100"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TextBox 4"/>
            <p:cNvSpPr txBox="1"/>
            <p:nvPr/>
          </p:nvSpPr>
          <p:spPr>
            <a:xfrm>
              <a:off x="1285851" y="2428868"/>
              <a:ext cx="1285885" cy="66092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数量</a:t>
              </a:r>
              <a:endPara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35"/>
          <p:cNvGrpSpPr/>
          <p:nvPr/>
        </p:nvGrpSpPr>
        <p:grpSpPr bwMode="auto">
          <a:xfrm>
            <a:off x="5632886" y="1400440"/>
            <a:ext cx="1262055" cy="432470"/>
            <a:chOff x="1205719" y="3546480"/>
            <a:chExt cx="2000264" cy="714380"/>
          </a:xfrm>
          <a:noFill/>
          <a:effectLst/>
        </p:grpSpPr>
        <p:sp>
          <p:nvSpPr>
            <p:cNvPr id="13" name="圆角矩形 12"/>
            <p:cNvSpPr/>
            <p:nvPr/>
          </p:nvSpPr>
          <p:spPr>
            <a:xfrm>
              <a:off x="1326713" y="3546480"/>
              <a:ext cx="1571637" cy="714380"/>
            </a:xfrm>
            <a:prstGeom prst="roundRect">
              <a:avLst/>
            </a:prstGeom>
            <a:grpFill/>
            <a:ln w="38100"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Box 5"/>
            <p:cNvSpPr txBox="1">
              <a:spLocks noChangeArrowheads="1"/>
            </p:cNvSpPr>
            <p:nvPr/>
          </p:nvSpPr>
          <p:spPr bwMode="auto">
            <a:xfrm>
              <a:off x="1205719" y="3554133"/>
              <a:ext cx="2000264" cy="66092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单价</a:t>
              </a:r>
              <a:endPara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26"/>
          <p:cNvGrpSpPr/>
          <p:nvPr/>
        </p:nvGrpSpPr>
        <p:grpSpPr bwMode="auto">
          <a:xfrm>
            <a:off x="7433086" y="1687382"/>
            <a:ext cx="811322" cy="433560"/>
            <a:chOff x="3500430" y="3712952"/>
            <a:chExt cx="1285885" cy="716180"/>
          </a:xfrm>
          <a:solidFill>
            <a:schemeClr val="bg1"/>
          </a:solidFill>
          <a:effectLst/>
        </p:grpSpPr>
        <p:sp>
          <p:nvSpPr>
            <p:cNvPr id="16" name="圆角矩形 15"/>
            <p:cNvSpPr/>
            <p:nvPr/>
          </p:nvSpPr>
          <p:spPr>
            <a:xfrm>
              <a:off x="3500430" y="3714752"/>
              <a:ext cx="1285884" cy="714380"/>
            </a:xfrm>
            <a:prstGeom prst="roundRect">
              <a:avLst/>
            </a:prstGeom>
            <a:grpFill/>
            <a:ln w="38100"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Box 6"/>
            <p:cNvSpPr txBox="1">
              <a:spLocks noChangeArrowheads="1"/>
            </p:cNvSpPr>
            <p:nvPr/>
          </p:nvSpPr>
          <p:spPr bwMode="auto">
            <a:xfrm>
              <a:off x="3500430" y="3712952"/>
              <a:ext cx="1285885" cy="66092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时间</a:t>
              </a:r>
              <a:endPara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36"/>
          <p:cNvGrpSpPr/>
          <p:nvPr/>
        </p:nvGrpSpPr>
        <p:grpSpPr bwMode="auto">
          <a:xfrm>
            <a:off x="2547655" y="1381760"/>
            <a:ext cx="882856" cy="438820"/>
            <a:chOff x="3500430" y="1142984"/>
            <a:chExt cx="1417657" cy="714380"/>
          </a:xfrm>
          <a:solidFill>
            <a:schemeClr val="bg1"/>
          </a:solidFill>
          <a:effectLst/>
        </p:grpSpPr>
        <p:sp>
          <p:nvSpPr>
            <p:cNvPr id="19" name="圆角矩形 18"/>
            <p:cNvSpPr/>
            <p:nvPr/>
          </p:nvSpPr>
          <p:spPr>
            <a:xfrm>
              <a:off x="3500430" y="1142984"/>
              <a:ext cx="1357322" cy="714380"/>
            </a:xfrm>
            <a:prstGeom prst="roundRect">
              <a:avLst/>
            </a:prstGeom>
            <a:grpFill/>
            <a:ln w="38100"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Box 7"/>
            <p:cNvSpPr txBox="1"/>
            <p:nvPr/>
          </p:nvSpPr>
          <p:spPr>
            <a:xfrm>
              <a:off x="3632204" y="1142984"/>
              <a:ext cx="1285883" cy="651362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路程</a:t>
              </a:r>
              <a:endPara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8"/>
          <p:cNvGrpSpPr/>
          <p:nvPr/>
        </p:nvGrpSpPr>
        <p:grpSpPr bwMode="auto">
          <a:xfrm>
            <a:off x="3976701" y="1381760"/>
            <a:ext cx="1368152" cy="432470"/>
            <a:chOff x="5929322" y="1357298"/>
            <a:chExt cx="2168420" cy="714380"/>
          </a:xfrm>
          <a:noFill/>
          <a:effectLst/>
        </p:grpSpPr>
        <p:sp>
          <p:nvSpPr>
            <p:cNvPr id="22" name="圆角矩形 21"/>
            <p:cNvSpPr/>
            <p:nvPr/>
          </p:nvSpPr>
          <p:spPr>
            <a:xfrm>
              <a:off x="5929322" y="1357298"/>
              <a:ext cx="2143140" cy="714380"/>
            </a:xfrm>
            <a:prstGeom prst="roundRect">
              <a:avLst/>
            </a:prstGeom>
            <a:grpFill/>
            <a:ln w="38100"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TextBox 8"/>
            <p:cNvSpPr txBox="1">
              <a:spLocks noChangeArrowheads="1"/>
            </p:cNvSpPr>
            <p:nvPr/>
          </p:nvSpPr>
          <p:spPr bwMode="auto">
            <a:xfrm>
              <a:off x="6026039" y="1357298"/>
              <a:ext cx="2071703" cy="66092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工作效率</a:t>
              </a:r>
              <a:endPara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33"/>
          <p:cNvGrpSpPr/>
          <p:nvPr/>
        </p:nvGrpSpPr>
        <p:grpSpPr bwMode="auto">
          <a:xfrm>
            <a:off x="3976702" y="2035227"/>
            <a:ext cx="1352202" cy="445755"/>
            <a:chOff x="6000760" y="2406923"/>
            <a:chExt cx="2143140" cy="736325"/>
          </a:xfrm>
          <a:solidFill>
            <a:schemeClr val="bg1"/>
          </a:solidFill>
          <a:effectLst/>
        </p:grpSpPr>
        <p:sp>
          <p:nvSpPr>
            <p:cNvPr id="25" name="圆角矩形 24"/>
            <p:cNvSpPr/>
            <p:nvPr/>
          </p:nvSpPr>
          <p:spPr>
            <a:xfrm>
              <a:off x="6000760" y="2428868"/>
              <a:ext cx="2143140" cy="714380"/>
            </a:xfrm>
            <a:prstGeom prst="roundRect">
              <a:avLst/>
            </a:prstGeom>
            <a:grpFill/>
            <a:ln w="38100"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TextBox 9"/>
            <p:cNvSpPr txBox="1">
              <a:spLocks noChangeArrowheads="1"/>
            </p:cNvSpPr>
            <p:nvPr/>
          </p:nvSpPr>
          <p:spPr bwMode="auto">
            <a:xfrm>
              <a:off x="6072197" y="2406923"/>
              <a:ext cx="2071703" cy="6609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工作总量</a:t>
              </a:r>
              <a:endPara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34"/>
          <p:cNvGrpSpPr/>
          <p:nvPr/>
        </p:nvGrpSpPr>
        <p:grpSpPr bwMode="auto">
          <a:xfrm>
            <a:off x="5741235" y="2033751"/>
            <a:ext cx="1403819" cy="432470"/>
            <a:chOff x="6129798" y="3735731"/>
            <a:chExt cx="2224949" cy="714380"/>
          </a:xfrm>
          <a:solidFill>
            <a:schemeClr val="bg1"/>
          </a:solidFill>
          <a:effectLst/>
        </p:grpSpPr>
        <p:sp>
          <p:nvSpPr>
            <p:cNvPr id="28" name="圆角矩形 27"/>
            <p:cNvSpPr/>
            <p:nvPr/>
          </p:nvSpPr>
          <p:spPr>
            <a:xfrm>
              <a:off x="6129798" y="3735731"/>
              <a:ext cx="2143140" cy="714380"/>
            </a:xfrm>
            <a:prstGeom prst="roundRect">
              <a:avLst/>
            </a:prstGeom>
            <a:grpFill/>
            <a:ln w="38100">
              <a:solidFill>
                <a:srgbClr val="FF00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Box 10"/>
            <p:cNvSpPr txBox="1"/>
            <p:nvPr/>
          </p:nvSpPr>
          <p:spPr>
            <a:xfrm>
              <a:off x="6283046" y="3760811"/>
              <a:ext cx="2071701" cy="660926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工作时间</a:t>
              </a:r>
              <a:endPara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462884" y="411510"/>
            <a:ext cx="5152645" cy="1168321"/>
            <a:chOff x="2462884" y="302531"/>
            <a:chExt cx="5152645" cy="1168321"/>
          </a:xfrm>
        </p:grpSpPr>
        <p:pic>
          <p:nvPicPr>
            <p:cNvPr id="34" name="Picture 3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518269" y="302531"/>
              <a:ext cx="1097260" cy="11683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6" name="云形标注 5"/>
            <p:cNvSpPr>
              <a:spLocks noChangeArrowheads="1"/>
            </p:cNvSpPr>
            <p:nvPr/>
          </p:nvSpPr>
          <p:spPr bwMode="auto">
            <a:xfrm>
              <a:off x="2462884" y="310359"/>
              <a:ext cx="3232865" cy="885767"/>
            </a:xfrm>
            <a:prstGeom prst="cloudCallout">
              <a:avLst>
                <a:gd name="adj1" fmla="val 65433"/>
                <a:gd name="adj2" fmla="val 1594"/>
              </a:avLst>
            </a:prstGeom>
            <a:solidFill>
              <a:schemeClr val="accent6">
                <a:lumMod val="40000"/>
                <a:lumOff val="60000"/>
              </a:schemeClr>
            </a:solidFill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TextBox 2"/>
            <p:cNvSpPr txBox="1">
              <a:spLocks noChangeArrowheads="1"/>
            </p:cNvSpPr>
            <p:nvPr/>
          </p:nvSpPr>
          <p:spPr bwMode="auto">
            <a:xfrm>
              <a:off x="2544613" y="510963"/>
              <a:ext cx="306112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你能把这些量进行分类吗？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114541" y="1430108"/>
            <a:ext cx="5622251" cy="1186454"/>
            <a:chOff x="4004837" y="3331768"/>
            <a:chExt cx="5622251" cy="1186454"/>
          </a:xfrm>
        </p:grpSpPr>
        <p:pic>
          <p:nvPicPr>
            <p:cNvPr id="39" name="图片 5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4004837" y="3502979"/>
              <a:ext cx="897482" cy="1015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2" name="组合 41"/>
            <p:cNvGrpSpPr/>
            <p:nvPr/>
          </p:nvGrpSpPr>
          <p:grpSpPr>
            <a:xfrm>
              <a:off x="5344853" y="3331768"/>
              <a:ext cx="4282235" cy="978812"/>
              <a:chOff x="5344853" y="3331768"/>
              <a:chExt cx="4282235" cy="978812"/>
            </a:xfrm>
          </p:grpSpPr>
          <p:sp>
            <p:nvSpPr>
              <p:cNvPr id="40" name="云形标注 5"/>
              <p:cNvSpPr>
                <a:spLocks noChangeArrowheads="1"/>
              </p:cNvSpPr>
              <p:nvPr/>
            </p:nvSpPr>
            <p:spPr bwMode="auto">
              <a:xfrm>
                <a:off x="5344853" y="3331768"/>
                <a:ext cx="4282235" cy="978812"/>
              </a:xfrm>
              <a:prstGeom prst="cloudCallout">
                <a:avLst>
                  <a:gd name="adj1" fmla="val -51824"/>
                  <a:gd name="adj2" fmla="val 33986"/>
                </a:avLst>
              </a:prstGeom>
              <a:solidFill>
                <a:schemeClr val="accent6">
                  <a:lumMod val="40000"/>
                  <a:lumOff val="60000"/>
                </a:schemeClr>
              </a:solidFill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1" name="矩形 4"/>
              <p:cNvSpPr>
                <a:spLocks noChangeArrowheads="1"/>
              </p:cNvSpPr>
              <p:nvPr/>
            </p:nvSpPr>
            <p:spPr bwMode="auto">
              <a:xfrm>
                <a:off x="5684092" y="3602694"/>
                <a:ext cx="3867537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每类的三个量之间都有一定关系。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5679E-6 L 8.33333E-7 0.25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4.07407E-6 L -0.15139 0.3530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69" y="176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09877E-6 L -0.68212 0.40648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115" y="203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35802E-6 L -0.06232 0.24167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25" y="120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4.93827E-6 L -0.05816 0.21172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17" y="105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93827E-7 L -0.254 0.310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708" y="155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34568E-6 L 0.0335 0.24599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7" y="122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0.00864 L 0.54045 0.22685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14" y="108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0.01389 L 0.39427 0.32222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05" y="167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4"/>
          <p:cNvSpPr>
            <a:spLocks noChangeArrowheads="1"/>
          </p:cNvSpPr>
          <p:nvPr/>
        </p:nvSpPr>
        <p:spPr bwMode="auto">
          <a:xfrm>
            <a:off x="323205" y="601451"/>
            <a:ext cx="84248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文具店有一种彩带，销售的数量与总价的关系如下表。             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Group 100"/>
          <p:cNvGraphicFramePr>
            <a:graphicFrameLocks noGrp="1"/>
          </p:cNvGraphicFramePr>
          <p:nvPr/>
        </p:nvGraphicFramePr>
        <p:xfrm>
          <a:off x="719287" y="1229835"/>
          <a:ext cx="7632700" cy="1295401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118271"/>
                <a:gridCol w="648072"/>
                <a:gridCol w="648072"/>
                <a:gridCol w="720080"/>
                <a:gridCol w="681855"/>
                <a:gridCol w="763587"/>
                <a:gridCol w="763588"/>
                <a:gridCol w="762000"/>
                <a:gridCol w="763587"/>
                <a:gridCol w="763588"/>
              </a:tblGrid>
              <a:tr h="6365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数量</a:t>
                      </a:r>
                      <a:r>
                        <a:rPr kumimoji="0" lang="en-US" altLang="zh-CN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kumimoji="0" lang="en-US" altLang="zh-CN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m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</a:tr>
              <a:tr h="6588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总价</a:t>
                      </a:r>
                      <a:r>
                        <a:rPr kumimoji="0" lang="en-US" altLang="zh-CN" sz="18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/</a:t>
                      </a:r>
                      <a:r>
                        <a:rPr kumimoji="0" lang="zh-CN" altLang="en-US" sz="18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元</a:t>
                      </a:r>
                      <a:endParaRPr kumimoji="0" lang="zh-CN" altLang="en-US" sz="1800" b="1" u="none" strike="noStrike" kern="1200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4" name="Text Box 80"/>
          <p:cNvSpPr txBox="1">
            <a:spLocks noChangeArrowheads="1"/>
          </p:cNvSpPr>
          <p:nvPr/>
        </p:nvSpPr>
        <p:spPr bwMode="auto">
          <a:xfrm>
            <a:off x="1982392" y="1347219"/>
            <a:ext cx="431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81"/>
          <p:cNvSpPr txBox="1">
            <a:spLocks noChangeArrowheads="1"/>
          </p:cNvSpPr>
          <p:nvPr/>
        </p:nvSpPr>
        <p:spPr bwMode="auto">
          <a:xfrm>
            <a:off x="1837930" y="2050482"/>
            <a:ext cx="6477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3.5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82"/>
          <p:cNvSpPr txBox="1">
            <a:spLocks noChangeArrowheads="1"/>
          </p:cNvSpPr>
          <p:nvPr/>
        </p:nvSpPr>
        <p:spPr bwMode="auto">
          <a:xfrm>
            <a:off x="2701456" y="1347219"/>
            <a:ext cx="4333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83"/>
          <p:cNvSpPr txBox="1">
            <a:spLocks noChangeArrowheads="1"/>
          </p:cNvSpPr>
          <p:nvPr/>
        </p:nvSpPr>
        <p:spPr bwMode="auto">
          <a:xfrm>
            <a:off x="2628431" y="2050482"/>
            <a:ext cx="6492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84"/>
          <p:cNvSpPr txBox="1">
            <a:spLocks noChangeArrowheads="1"/>
          </p:cNvSpPr>
          <p:nvPr/>
        </p:nvSpPr>
        <p:spPr bwMode="auto">
          <a:xfrm>
            <a:off x="3375498" y="1356744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85"/>
          <p:cNvSpPr txBox="1">
            <a:spLocks noChangeArrowheads="1"/>
          </p:cNvSpPr>
          <p:nvPr/>
        </p:nvSpPr>
        <p:spPr bwMode="auto">
          <a:xfrm>
            <a:off x="3061936" y="2050482"/>
            <a:ext cx="8191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86"/>
          <p:cNvSpPr txBox="1">
            <a:spLocks noChangeArrowheads="1"/>
          </p:cNvSpPr>
          <p:nvPr/>
        </p:nvSpPr>
        <p:spPr bwMode="auto">
          <a:xfrm>
            <a:off x="4035699" y="1347219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87"/>
          <p:cNvSpPr txBox="1">
            <a:spLocks noChangeArrowheads="1"/>
          </p:cNvSpPr>
          <p:nvPr/>
        </p:nvSpPr>
        <p:spPr bwMode="auto">
          <a:xfrm>
            <a:off x="3924574" y="2050482"/>
            <a:ext cx="6492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88"/>
          <p:cNvSpPr txBox="1">
            <a:spLocks noChangeArrowheads="1"/>
          </p:cNvSpPr>
          <p:nvPr/>
        </p:nvSpPr>
        <p:spPr bwMode="auto">
          <a:xfrm>
            <a:off x="4766618" y="1347219"/>
            <a:ext cx="4333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89"/>
          <p:cNvSpPr txBox="1">
            <a:spLocks noChangeArrowheads="1"/>
          </p:cNvSpPr>
          <p:nvPr/>
        </p:nvSpPr>
        <p:spPr bwMode="auto">
          <a:xfrm>
            <a:off x="4571356" y="2050482"/>
            <a:ext cx="8207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17.5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90"/>
          <p:cNvSpPr txBox="1">
            <a:spLocks noChangeArrowheads="1"/>
          </p:cNvSpPr>
          <p:nvPr/>
        </p:nvSpPr>
        <p:spPr bwMode="auto">
          <a:xfrm>
            <a:off x="5560368" y="1347219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91"/>
          <p:cNvSpPr txBox="1">
            <a:spLocks noChangeArrowheads="1"/>
          </p:cNvSpPr>
          <p:nvPr/>
        </p:nvSpPr>
        <p:spPr bwMode="auto">
          <a:xfrm>
            <a:off x="6014264" y="2064314"/>
            <a:ext cx="9413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24.5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92"/>
          <p:cNvSpPr txBox="1">
            <a:spLocks noChangeArrowheads="1"/>
          </p:cNvSpPr>
          <p:nvPr/>
        </p:nvSpPr>
        <p:spPr bwMode="auto">
          <a:xfrm>
            <a:off x="6279506" y="1347219"/>
            <a:ext cx="4333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93"/>
          <p:cNvSpPr txBox="1">
            <a:spLocks noChangeArrowheads="1"/>
          </p:cNvSpPr>
          <p:nvPr/>
        </p:nvSpPr>
        <p:spPr bwMode="auto">
          <a:xfrm>
            <a:off x="5508750" y="2050482"/>
            <a:ext cx="6492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94"/>
          <p:cNvSpPr txBox="1">
            <a:spLocks noChangeArrowheads="1"/>
          </p:cNvSpPr>
          <p:nvPr/>
        </p:nvSpPr>
        <p:spPr bwMode="auto">
          <a:xfrm>
            <a:off x="7071668" y="1347219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95"/>
          <p:cNvSpPr txBox="1">
            <a:spLocks noChangeArrowheads="1"/>
          </p:cNvSpPr>
          <p:nvPr/>
        </p:nvSpPr>
        <p:spPr bwMode="auto">
          <a:xfrm>
            <a:off x="7022506" y="2050482"/>
            <a:ext cx="6477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96"/>
          <p:cNvSpPr txBox="1">
            <a:spLocks noChangeArrowheads="1"/>
          </p:cNvSpPr>
          <p:nvPr/>
        </p:nvSpPr>
        <p:spPr bwMode="auto">
          <a:xfrm>
            <a:off x="7792393" y="1347219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97"/>
          <p:cNvSpPr txBox="1">
            <a:spLocks noChangeArrowheads="1"/>
          </p:cNvSpPr>
          <p:nvPr/>
        </p:nvSpPr>
        <p:spPr bwMode="auto">
          <a:xfrm>
            <a:off x="7792393" y="1994919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19287" y="3027045"/>
            <a:ext cx="5118870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说一说：你获得了哪些信息？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861199" y="2859782"/>
            <a:ext cx="4789463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表中有哪两种量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Rectangle 1"/>
          <p:cNvSpPr/>
          <p:nvPr/>
        </p:nvSpPr>
        <p:spPr>
          <a:xfrm>
            <a:off x="2543499" y="3704714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数量和总价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Rectangle 54"/>
          <p:cNvSpPr>
            <a:spLocks noChangeArrowheads="1"/>
          </p:cNvSpPr>
          <p:nvPr/>
        </p:nvSpPr>
        <p:spPr bwMode="auto">
          <a:xfrm>
            <a:off x="323205" y="601451"/>
            <a:ext cx="842486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文具店有一种彩带，销售的数量与总价的关系如下表。              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1" name="Group 100"/>
          <p:cNvGraphicFramePr>
            <a:graphicFrameLocks noGrp="1"/>
          </p:cNvGraphicFramePr>
          <p:nvPr/>
        </p:nvGraphicFramePr>
        <p:xfrm>
          <a:off x="719287" y="1229835"/>
          <a:ext cx="7632700" cy="1295401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118271"/>
                <a:gridCol w="648072"/>
                <a:gridCol w="648072"/>
                <a:gridCol w="720080"/>
                <a:gridCol w="681855"/>
                <a:gridCol w="763587"/>
                <a:gridCol w="763588"/>
                <a:gridCol w="762000"/>
                <a:gridCol w="763587"/>
                <a:gridCol w="763588"/>
              </a:tblGrid>
              <a:tr h="6365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数量</a:t>
                      </a:r>
                      <a:r>
                        <a:rPr kumimoji="0" lang="en-US" altLang="zh-CN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/</a:t>
                      </a:r>
                      <a:r>
                        <a:rPr kumimoji="0" lang="en-US" altLang="zh-CN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m</a:t>
                      </a:r>
                      <a:endParaRPr kumimoji="0" lang="zh-CN" alt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</a:tr>
              <a:tr h="65881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总价</a:t>
                      </a:r>
                      <a:r>
                        <a:rPr kumimoji="0" lang="en-US" altLang="zh-CN" sz="18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/</a:t>
                      </a:r>
                      <a:r>
                        <a:rPr kumimoji="0" lang="zh-CN" altLang="en-US" sz="18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元</a:t>
                      </a:r>
                      <a:endParaRPr kumimoji="0" lang="zh-CN" altLang="en-US" sz="1800" b="1" u="none" strike="noStrike" kern="1200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sp>
        <p:nvSpPr>
          <p:cNvPr id="42" name="Text Box 80"/>
          <p:cNvSpPr txBox="1">
            <a:spLocks noChangeArrowheads="1"/>
          </p:cNvSpPr>
          <p:nvPr/>
        </p:nvSpPr>
        <p:spPr bwMode="auto">
          <a:xfrm>
            <a:off x="1982392" y="1347219"/>
            <a:ext cx="431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81"/>
          <p:cNvSpPr txBox="1">
            <a:spLocks noChangeArrowheads="1"/>
          </p:cNvSpPr>
          <p:nvPr/>
        </p:nvSpPr>
        <p:spPr bwMode="auto">
          <a:xfrm>
            <a:off x="1837930" y="2050482"/>
            <a:ext cx="6477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3.5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82"/>
          <p:cNvSpPr txBox="1">
            <a:spLocks noChangeArrowheads="1"/>
          </p:cNvSpPr>
          <p:nvPr/>
        </p:nvSpPr>
        <p:spPr bwMode="auto">
          <a:xfrm>
            <a:off x="2701456" y="1347219"/>
            <a:ext cx="4333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83"/>
          <p:cNvSpPr txBox="1">
            <a:spLocks noChangeArrowheads="1"/>
          </p:cNvSpPr>
          <p:nvPr/>
        </p:nvSpPr>
        <p:spPr bwMode="auto">
          <a:xfrm>
            <a:off x="2628431" y="2050482"/>
            <a:ext cx="6492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84"/>
          <p:cNvSpPr txBox="1">
            <a:spLocks noChangeArrowheads="1"/>
          </p:cNvSpPr>
          <p:nvPr/>
        </p:nvSpPr>
        <p:spPr bwMode="auto">
          <a:xfrm>
            <a:off x="3375498" y="1356744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85"/>
          <p:cNvSpPr txBox="1">
            <a:spLocks noChangeArrowheads="1"/>
          </p:cNvSpPr>
          <p:nvPr/>
        </p:nvSpPr>
        <p:spPr bwMode="auto">
          <a:xfrm>
            <a:off x="3061936" y="2050482"/>
            <a:ext cx="8191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86"/>
          <p:cNvSpPr txBox="1">
            <a:spLocks noChangeArrowheads="1"/>
          </p:cNvSpPr>
          <p:nvPr/>
        </p:nvSpPr>
        <p:spPr bwMode="auto">
          <a:xfrm>
            <a:off x="4035699" y="1347219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 Box 87"/>
          <p:cNvSpPr txBox="1">
            <a:spLocks noChangeArrowheads="1"/>
          </p:cNvSpPr>
          <p:nvPr/>
        </p:nvSpPr>
        <p:spPr bwMode="auto">
          <a:xfrm>
            <a:off x="3924574" y="2050482"/>
            <a:ext cx="6492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88"/>
          <p:cNvSpPr txBox="1">
            <a:spLocks noChangeArrowheads="1"/>
          </p:cNvSpPr>
          <p:nvPr/>
        </p:nvSpPr>
        <p:spPr bwMode="auto">
          <a:xfrm>
            <a:off x="4766618" y="1347219"/>
            <a:ext cx="4333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 Box 89"/>
          <p:cNvSpPr txBox="1">
            <a:spLocks noChangeArrowheads="1"/>
          </p:cNvSpPr>
          <p:nvPr/>
        </p:nvSpPr>
        <p:spPr bwMode="auto">
          <a:xfrm>
            <a:off x="4571356" y="2050482"/>
            <a:ext cx="82073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17.5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 Box 90"/>
          <p:cNvSpPr txBox="1">
            <a:spLocks noChangeArrowheads="1"/>
          </p:cNvSpPr>
          <p:nvPr/>
        </p:nvSpPr>
        <p:spPr bwMode="auto">
          <a:xfrm>
            <a:off x="5560368" y="1347219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 Box 91"/>
          <p:cNvSpPr txBox="1">
            <a:spLocks noChangeArrowheads="1"/>
          </p:cNvSpPr>
          <p:nvPr/>
        </p:nvSpPr>
        <p:spPr bwMode="auto">
          <a:xfrm>
            <a:off x="6014264" y="2064314"/>
            <a:ext cx="9413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24.5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 Box 92"/>
          <p:cNvSpPr txBox="1">
            <a:spLocks noChangeArrowheads="1"/>
          </p:cNvSpPr>
          <p:nvPr/>
        </p:nvSpPr>
        <p:spPr bwMode="auto">
          <a:xfrm>
            <a:off x="6279506" y="1347219"/>
            <a:ext cx="43338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93"/>
          <p:cNvSpPr txBox="1">
            <a:spLocks noChangeArrowheads="1"/>
          </p:cNvSpPr>
          <p:nvPr/>
        </p:nvSpPr>
        <p:spPr bwMode="auto">
          <a:xfrm>
            <a:off x="5508750" y="2050482"/>
            <a:ext cx="64928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 Box 94"/>
          <p:cNvSpPr txBox="1">
            <a:spLocks noChangeArrowheads="1"/>
          </p:cNvSpPr>
          <p:nvPr/>
        </p:nvSpPr>
        <p:spPr bwMode="auto">
          <a:xfrm>
            <a:off x="7071668" y="1347219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 Box 95"/>
          <p:cNvSpPr txBox="1">
            <a:spLocks noChangeArrowheads="1"/>
          </p:cNvSpPr>
          <p:nvPr/>
        </p:nvSpPr>
        <p:spPr bwMode="auto">
          <a:xfrm>
            <a:off x="7022506" y="2050482"/>
            <a:ext cx="6477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 Box 96"/>
          <p:cNvSpPr txBox="1">
            <a:spLocks noChangeArrowheads="1"/>
          </p:cNvSpPr>
          <p:nvPr/>
        </p:nvSpPr>
        <p:spPr bwMode="auto">
          <a:xfrm>
            <a:off x="7792393" y="1347219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 Box 97"/>
          <p:cNvSpPr txBox="1">
            <a:spLocks noChangeArrowheads="1"/>
          </p:cNvSpPr>
          <p:nvPr/>
        </p:nvSpPr>
        <p:spPr bwMode="auto">
          <a:xfrm>
            <a:off x="7792393" y="1994919"/>
            <a:ext cx="4318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" name="Group 100"/>
          <p:cNvGraphicFramePr>
            <a:graphicFrameLocks noGrp="1"/>
          </p:cNvGraphicFramePr>
          <p:nvPr/>
        </p:nvGraphicFramePr>
        <p:xfrm>
          <a:off x="971420" y="1690896"/>
          <a:ext cx="6841550" cy="880854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1002359"/>
                <a:gridCol w="580898"/>
                <a:gridCol w="580898"/>
                <a:gridCol w="645441"/>
                <a:gridCol w="611179"/>
                <a:gridCol w="684439"/>
                <a:gridCol w="684440"/>
                <a:gridCol w="683017"/>
                <a:gridCol w="684439"/>
                <a:gridCol w="684440"/>
              </a:tblGrid>
              <a:tr h="44880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数量</a:t>
                      </a:r>
                      <a:r>
                        <a:rPr kumimoji="0" lang="en-US" altLang="zh-CN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kumimoji="0" lang="en-US" altLang="zh-CN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m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</a:tr>
              <a:tr h="43204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u="none" strike="noStrike" kern="1200" cap="none" normalizeH="0" baseline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总价</a:t>
                      </a:r>
                      <a:r>
                        <a:rPr kumimoji="0" lang="en-US" altLang="zh-CN" sz="1800" b="1" u="none" strike="noStrike" kern="1200" cap="none" normalizeH="0" baseline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/</a:t>
                      </a:r>
                      <a:r>
                        <a:rPr kumimoji="0" lang="zh-CN" altLang="en-US" sz="1800" b="1" u="none" strike="noStrike" kern="1200" cap="none" normalizeH="0" baseline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元</a:t>
                      </a:r>
                      <a:endParaRPr kumimoji="0" lang="zh-CN" altLang="en-US" sz="1800" b="1" u="none" strike="noStrike" kern="1200" cap="none" normalizeH="0" baseline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grpSp>
        <p:nvGrpSpPr>
          <p:cNvPr id="39" name="组合 38"/>
          <p:cNvGrpSpPr/>
          <p:nvPr/>
        </p:nvGrpSpPr>
        <p:grpSpPr>
          <a:xfrm>
            <a:off x="2090356" y="1762926"/>
            <a:ext cx="5594819" cy="407772"/>
            <a:chOff x="2378721" y="1024305"/>
            <a:chExt cx="6241801" cy="506901"/>
          </a:xfrm>
        </p:grpSpPr>
        <p:sp>
          <p:nvSpPr>
            <p:cNvPr id="40" name="Text Box 80"/>
            <p:cNvSpPr txBox="1">
              <a:spLocks noChangeArrowheads="1"/>
            </p:cNvSpPr>
            <p:nvPr/>
          </p:nvSpPr>
          <p:spPr bwMode="auto">
            <a:xfrm>
              <a:off x="2378721" y="1024305"/>
              <a:ext cx="431800" cy="497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Text Box 82"/>
            <p:cNvSpPr txBox="1">
              <a:spLocks noChangeArrowheads="1"/>
            </p:cNvSpPr>
            <p:nvPr/>
          </p:nvSpPr>
          <p:spPr bwMode="auto">
            <a:xfrm>
              <a:off x="3049515" y="1033830"/>
              <a:ext cx="433387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Text Box 84"/>
            <p:cNvSpPr txBox="1">
              <a:spLocks noChangeArrowheads="1"/>
            </p:cNvSpPr>
            <p:nvPr/>
          </p:nvSpPr>
          <p:spPr bwMode="auto">
            <a:xfrm>
              <a:off x="3771827" y="1033830"/>
              <a:ext cx="4318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Text Box 86"/>
            <p:cNvSpPr txBox="1">
              <a:spLocks noChangeArrowheads="1"/>
            </p:cNvSpPr>
            <p:nvPr/>
          </p:nvSpPr>
          <p:spPr bwMode="auto">
            <a:xfrm>
              <a:off x="4432028" y="1024305"/>
              <a:ext cx="4318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Text Box 88"/>
            <p:cNvSpPr txBox="1">
              <a:spLocks noChangeArrowheads="1"/>
            </p:cNvSpPr>
            <p:nvPr/>
          </p:nvSpPr>
          <p:spPr bwMode="auto">
            <a:xfrm>
              <a:off x="5162947" y="1024305"/>
              <a:ext cx="433388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Text Box 90"/>
            <p:cNvSpPr txBox="1">
              <a:spLocks noChangeArrowheads="1"/>
            </p:cNvSpPr>
            <p:nvPr/>
          </p:nvSpPr>
          <p:spPr bwMode="auto">
            <a:xfrm>
              <a:off x="5956697" y="1024305"/>
              <a:ext cx="4318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Text Box 92"/>
            <p:cNvSpPr txBox="1">
              <a:spLocks noChangeArrowheads="1"/>
            </p:cNvSpPr>
            <p:nvPr/>
          </p:nvSpPr>
          <p:spPr bwMode="auto">
            <a:xfrm>
              <a:off x="6675835" y="1024305"/>
              <a:ext cx="433387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Text Box 94"/>
            <p:cNvSpPr txBox="1">
              <a:spLocks noChangeArrowheads="1"/>
            </p:cNvSpPr>
            <p:nvPr/>
          </p:nvSpPr>
          <p:spPr bwMode="auto">
            <a:xfrm>
              <a:off x="7467997" y="1024305"/>
              <a:ext cx="4318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8" name="Text Box 96"/>
            <p:cNvSpPr txBox="1">
              <a:spLocks noChangeArrowheads="1"/>
            </p:cNvSpPr>
            <p:nvPr/>
          </p:nvSpPr>
          <p:spPr bwMode="auto">
            <a:xfrm>
              <a:off x="8188722" y="1024305"/>
              <a:ext cx="4318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…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960868" y="2085931"/>
            <a:ext cx="5724307" cy="444807"/>
            <a:chOff x="2234259" y="1672005"/>
            <a:chExt cx="6386263" cy="552939"/>
          </a:xfrm>
        </p:grpSpPr>
        <p:sp>
          <p:nvSpPr>
            <p:cNvPr id="50" name="Text Box 81"/>
            <p:cNvSpPr txBox="1">
              <a:spLocks noChangeArrowheads="1"/>
            </p:cNvSpPr>
            <p:nvPr/>
          </p:nvSpPr>
          <p:spPr bwMode="auto">
            <a:xfrm>
              <a:off x="2234259" y="1727568"/>
              <a:ext cx="6477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3.5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Text Box 83"/>
            <p:cNvSpPr txBox="1">
              <a:spLocks noChangeArrowheads="1"/>
            </p:cNvSpPr>
            <p:nvPr/>
          </p:nvSpPr>
          <p:spPr bwMode="auto">
            <a:xfrm>
              <a:off x="3062749" y="1718043"/>
              <a:ext cx="649287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Text Box 85"/>
            <p:cNvSpPr txBox="1">
              <a:spLocks noChangeArrowheads="1"/>
            </p:cNvSpPr>
            <p:nvPr/>
          </p:nvSpPr>
          <p:spPr bwMode="auto">
            <a:xfrm>
              <a:off x="3574977" y="1727568"/>
              <a:ext cx="81915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0.5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Text Box 87"/>
            <p:cNvSpPr txBox="1">
              <a:spLocks noChangeArrowheads="1"/>
            </p:cNvSpPr>
            <p:nvPr/>
          </p:nvSpPr>
          <p:spPr bwMode="auto">
            <a:xfrm>
              <a:off x="4320903" y="1727568"/>
              <a:ext cx="649288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Text Box 89"/>
            <p:cNvSpPr txBox="1">
              <a:spLocks noChangeArrowheads="1"/>
            </p:cNvSpPr>
            <p:nvPr/>
          </p:nvSpPr>
          <p:spPr bwMode="auto">
            <a:xfrm>
              <a:off x="4967685" y="1727568"/>
              <a:ext cx="820737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17.5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Text Box 91"/>
            <p:cNvSpPr txBox="1">
              <a:spLocks noChangeArrowheads="1"/>
            </p:cNvSpPr>
            <p:nvPr/>
          </p:nvSpPr>
          <p:spPr bwMode="auto">
            <a:xfrm>
              <a:off x="6526608" y="1727568"/>
              <a:ext cx="789575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24.5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6" name="Text Box 93"/>
            <p:cNvSpPr txBox="1">
              <a:spLocks noChangeArrowheads="1"/>
            </p:cNvSpPr>
            <p:nvPr/>
          </p:nvSpPr>
          <p:spPr bwMode="auto">
            <a:xfrm>
              <a:off x="5905079" y="1727568"/>
              <a:ext cx="649288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21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Text Box 95"/>
            <p:cNvSpPr txBox="1">
              <a:spLocks noChangeArrowheads="1"/>
            </p:cNvSpPr>
            <p:nvPr/>
          </p:nvSpPr>
          <p:spPr bwMode="auto">
            <a:xfrm>
              <a:off x="7418835" y="1727568"/>
              <a:ext cx="6477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28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Text Box 97"/>
            <p:cNvSpPr txBox="1">
              <a:spLocks noChangeArrowheads="1"/>
            </p:cNvSpPr>
            <p:nvPr/>
          </p:nvSpPr>
          <p:spPr bwMode="auto">
            <a:xfrm>
              <a:off x="8188722" y="1672005"/>
              <a:ext cx="4318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…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770148" y="3194103"/>
            <a:ext cx="3540077" cy="599309"/>
            <a:chOff x="2843808" y="4132681"/>
            <a:chExt cx="3540077" cy="599309"/>
          </a:xfrm>
        </p:grpSpPr>
        <p:sp>
          <p:nvSpPr>
            <p:cNvPr id="59" name="矩形 58"/>
            <p:cNvSpPr>
              <a:spLocks noChangeArrowheads="1"/>
            </p:cNvSpPr>
            <p:nvPr/>
          </p:nvSpPr>
          <p:spPr bwMode="auto">
            <a:xfrm>
              <a:off x="2844133" y="4242303"/>
              <a:ext cx="353975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>
                  <a:solidFill>
                    <a:srgbClr val="0000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总价和数量是两种相关联的量</a:t>
              </a:r>
              <a:endParaRPr lang="zh-CN" altLang="en-US" sz="3200" b="1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KSO_Shape"/>
            <p:cNvSpPr/>
            <p:nvPr/>
          </p:nvSpPr>
          <p:spPr>
            <a:xfrm>
              <a:off x="2843808" y="4132681"/>
              <a:ext cx="3442712" cy="599309"/>
            </a:xfrm>
            <a:prstGeom prst="round2SameRect">
              <a:avLst>
                <a:gd name="adj1" fmla="val 25485"/>
                <a:gd name="adj2" fmla="val 0"/>
              </a:avLst>
            </a:prstGeom>
            <a:noFill/>
            <a:ln>
              <a:solidFill>
                <a:srgbClr val="8BB40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2" name="圆角矩形标注 61"/>
          <p:cNvSpPr/>
          <p:nvPr/>
        </p:nvSpPr>
        <p:spPr bwMode="auto">
          <a:xfrm>
            <a:off x="377010" y="697003"/>
            <a:ext cx="7555820" cy="362579"/>
          </a:xfrm>
          <a:prstGeom prst="wedgeRoundRectCallout">
            <a:avLst>
              <a:gd name="adj1" fmla="val 24732"/>
              <a:gd name="adj2" fmla="val 45752"/>
              <a:gd name="adj3" fmla="val 16667"/>
            </a:avLst>
          </a:prstGeom>
          <a:noFill/>
          <a:ln w="34925">
            <a:noFill/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说一说：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总价是怎样随着数量的变化而变化的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Line 13"/>
          <p:cNvSpPr>
            <a:spLocks noChangeShapeType="1"/>
          </p:cNvSpPr>
          <p:nvPr/>
        </p:nvSpPr>
        <p:spPr bwMode="auto">
          <a:xfrm rot="16200000">
            <a:off x="4569312" y="-722928"/>
            <a:ext cx="0" cy="493969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1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 Box 14"/>
          <p:cNvSpPr txBox="1">
            <a:spLocks noChangeArrowheads="1"/>
          </p:cNvSpPr>
          <p:nvPr/>
        </p:nvSpPr>
        <p:spPr bwMode="auto">
          <a:xfrm>
            <a:off x="2856902" y="1174341"/>
            <a:ext cx="3429618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数量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增加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，总价随着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增加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Line 15"/>
          <p:cNvSpPr>
            <a:spLocks noChangeShapeType="1"/>
          </p:cNvSpPr>
          <p:nvPr/>
        </p:nvSpPr>
        <p:spPr bwMode="auto">
          <a:xfrm rot="16200000" flipV="1">
            <a:off x="4470712" y="132854"/>
            <a:ext cx="0" cy="48110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 Box 16"/>
          <p:cNvSpPr txBox="1">
            <a:spLocks noChangeArrowheads="1"/>
          </p:cNvSpPr>
          <p:nvPr/>
        </p:nvSpPr>
        <p:spPr bwMode="auto">
          <a:xfrm>
            <a:off x="2856902" y="2648021"/>
            <a:ext cx="4184636" cy="402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数量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减少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，总价随着</a:t>
            </a:r>
            <a:r>
              <a:rPr lang="zh-CN" altLang="en-US" sz="2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减少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圆角矩形标注 61"/>
          <p:cNvSpPr/>
          <p:nvPr/>
        </p:nvSpPr>
        <p:spPr bwMode="auto">
          <a:xfrm>
            <a:off x="755576" y="3939902"/>
            <a:ext cx="4969784" cy="362579"/>
          </a:xfrm>
          <a:prstGeom prst="wedgeRoundRectCallout">
            <a:avLst>
              <a:gd name="adj1" fmla="val 24732"/>
              <a:gd name="adj2" fmla="val 45752"/>
              <a:gd name="adj3" fmla="val 16667"/>
            </a:avLst>
          </a:prstGeom>
          <a:noFill/>
          <a:ln w="34925">
            <a:noFill/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根据这张表你还能知道什么？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3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3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/>
      <p:bldP spid="67" grpId="0" animBg="1"/>
      <p:bldP spid="68" grpId="0"/>
      <p:bldP spid="6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标注 1"/>
          <p:cNvSpPr/>
          <p:nvPr/>
        </p:nvSpPr>
        <p:spPr bwMode="auto">
          <a:xfrm>
            <a:off x="323528" y="437172"/>
            <a:ext cx="8359648" cy="622410"/>
          </a:xfrm>
          <a:prstGeom prst="wedgeRoundRectCallout">
            <a:avLst>
              <a:gd name="adj1" fmla="val 38138"/>
              <a:gd name="adj2" fmla="val 50206"/>
              <a:gd name="adj3" fmla="val 16667"/>
            </a:avLst>
          </a:prstGeom>
          <a:noFill/>
          <a:ln w="28575">
            <a:noFill/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算一算：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相应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的总价与数量的比分别是多少？比值是多少？</a:t>
            </a:r>
            <a:endParaRPr lang="zh-CN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" name="Group 100"/>
          <p:cNvGraphicFramePr>
            <a:graphicFrameLocks noGrp="1"/>
          </p:cNvGraphicFramePr>
          <p:nvPr/>
        </p:nvGraphicFramePr>
        <p:xfrm>
          <a:off x="817771" y="1114832"/>
          <a:ext cx="6664096" cy="880854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989601"/>
                <a:gridCol w="573504"/>
                <a:gridCol w="573504"/>
                <a:gridCol w="637226"/>
                <a:gridCol w="603400"/>
                <a:gridCol w="675727"/>
                <a:gridCol w="675728"/>
                <a:gridCol w="674323"/>
                <a:gridCol w="675727"/>
                <a:gridCol w="585356"/>
              </a:tblGrid>
              <a:tr h="44880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数量</a:t>
                      </a:r>
                      <a:r>
                        <a:rPr kumimoji="0" lang="en-US" altLang="zh-CN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kumimoji="0" lang="en-US" altLang="zh-CN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m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</a:tr>
              <a:tr h="43204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总价</a:t>
                      </a:r>
                      <a:r>
                        <a:rPr kumimoji="0" lang="en-US" altLang="zh-CN" sz="18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/</a:t>
                      </a:r>
                      <a:r>
                        <a:rPr kumimoji="0" lang="zh-CN" altLang="en-US" sz="18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元</a:t>
                      </a:r>
                      <a:endParaRPr kumimoji="0" lang="zh-CN" altLang="en-US" sz="1800" b="1" u="none" strike="noStrike" kern="1200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1965259" y="1131588"/>
            <a:ext cx="5370048" cy="407772"/>
            <a:chOff x="2378721" y="1024305"/>
            <a:chExt cx="5991037" cy="506902"/>
          </a:xfrm>
        </p:grpSpPr>
        <p:sp>
          <p:nvSpPr>
            <p:cNvPr id="6" name="Text Box 80"/>
            <p:cNvSpPr txBox="1">
              <a:spLocks noChangeArrowheads="1"/>
            </p:cNvSpPr>
            <p:nvPr/>
          </p:nvSpPr>
          <p:spPr bwMode="auto">
            <a:xfrm>
              <a:off x="2378721" y="1024305"/>
              <a:ext cx="431800" cy="4973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Text Box 82"/>
            <p:cNvSpPr txBox="1">
              <a:spLocks noChangeArrowheads="1"/>
            </p:cNvSpPr>
            <p:nvPr/>
          </p:nvSpPr>
          <p:spPr bwMode="auto">
            <a:xfrm>
              <a:off x="3049515" y="1033830"/>
              <a:ext cx="433387" cy="4973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Text Box 84"/>
            <p:cNvSpPr txBox="1">
              <a:spLocks noChangeArrowheads="1"/>
            </p:cNvSpPr>
            <p:nvPr/>
          </p:nvSpPr>
          <p:spPr bwMode="auto">
            <a:xfrm>
              <a:off x="3771827" y="1033830"/>
              <a:ext cx="431800" cy="4973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Text Box 86"/>
            <p:cNvSpPr txBox="1">
              <a:spLocks noChangeArrowheads="1"/>
            </p:cNvSpPr>
            <p:nvPr/>
          </p:nvSpPr>
          <p:spPr bwMode="auto">
            <a:xfrm>
              <a:off x="4432028" y="1024305"/>
              <a:ext cx="431800" cy="4973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Text Box 88"/>
            <p:cNvSpPr txBox="1">
              <a:spLocks noChangeArrowheads="1"/>
            </p:cNvSpPr>
            <p:nvPr/>
          </p:nvSpPr>
          <p:spPr bwMode="auto">
            <a:xfrm>
              <a:off x="5162947" y="1024305"/>
              <a:ext cx="433388" cy="4973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Text Box 90"/>
            <p:cNvSpPr txBox="1">
              <a:spLocks noChangeArrowheads="1"/>
            </p:cNvSpPr>
            <p:nvPr/>
          </p:nvSpPr>
          <p:spPr bwMode="auto">
            <a:xfrm>
              <a:off x="5849249" y="1024305"/>
              <a:ext cx="431800" cy="4973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Text Box 92"/>
            <p:cNvSpPr txBox="1">
              <a:spLocks noChangeArrowheads="1"/>
            </p:cNvSpPr>
            <p:nvPr/>
          </p:nvSpPr>
          <p:spPr bwMode="auto">
            <a:xfrm>
              <a:off x="6572263" y="1024305"/>
              <a:ext cx="433387" cy="4973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Text Box 94"/>
            <p:cNvSpPr txBox="1">
              <a:spLocks noChangeArrowheads="1"/>
            </p:cNvSpPr>
            <p:nvPr/>
          </p:nvSpPr>
          <p:spPr bwMode="auto">
            <a:xfrm>
              <a:off x="7295278" y="1024305"/>
              <a:ext cx="431800" cy="4973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 Box 96"/>
            <p:cNvSpPr txBox="1">
              <a:spLocks noChangeArrowheads="1"/>
            </p:cNvSpPr>
            <p:nvPr/>
          </p:nvSpPr>
          <p:spPr bwMode="auto">
            <a:xfrm>
              <a:off x="7937958" y="1024305"/>
              <a:ext cx="431800" cy="49737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…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835771" y="1563638"/>
            <a:ext cx="5499536" cy="444807"/>
            <a:chOff x="2234259" y="1672005"/>
            <a:chExt cx="6135499" cy="552939"/>
          </a:xfrm>
        </p:grpSpPr>
        <p:sp>
          <p:nvSpPr>
            <p:cNvPr id="16" name="Text Box 81"/>
            <p:cNvSpPr txBox="1">
              <a:spLocks noChangeArrowheads="1"/>
            </p:cNvSpPr>
            <p:nvPr/>
          </p:nvSpPr>
          <p:spPr bwMode="auto">
            <a:xfrm>
              <a:off x="2234259" y="1727568"/>
              <a:ext cx="6477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3.5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 Box 83"/>
            <p:cNvSpPr txBox="1">
              <a:spLocks noChangeArrowheads="1"/>
            </p:cNvSpPr>
            <p:nvPr/>
          </p:nvSpPr>
          <p:spPr bwMode="auto">
            <a:xfrm>
              <a:off x="3037525" y="1718043"/>
              <a:ext cx="649287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Text Box 85"/>
            <p:cNvSpPr txBox="1">
              <a:spLocks noChangeArrowheads="1"/>
            </p:cNvSpPr>
            <p:nvPr/>
          </p:nvSpPr>
          <p:spPr bwMode="auto">
            <a:xfrm>
              <a:off x="3503734" y="1727568"/>
              <a:ext cx="81915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0.5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Text Box 87"/>
            <p:cNvSpPr txBox="1">
              <a:spLocks noChangeArrowheads="1"/>
            </p:cNvSpPr>
            <p:nvPr/>
          </p:nvSpPr>
          <p:spPr bwMode="auto">
            <a:xfrm>
              <a:off x="4320903" y="1727568"/>
              <a:ext cx="649288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 Box 89"/>
            <p:cNvSpPr txBox="1">
              <a:spLocks noChangeArrowheads="1"/>
            </p:cNvSpPr>
            <p:nvPr/>
          </p:nvSpPr>
          <p:spPr bwMode="auto">
            <a:xfrm>
              <a:off x="4885229" y="1727568"/>
              <a:ext cx="820737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17.5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Text Box 91"/>
            <p:cNvSpPr txBox="1">
              <a:spLocks noChangeArrowheads="1"/>
            </p:cNvSpPr>
            <p:nvPr/>
          </p:nvSpPr>
          <p:spPr bwMode="auto">
            <a:xfrm>
              <a:off x="6411593" y="1727568"/>
              <a:ext cx="980923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24.5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Text Box 93"/>
            <p:cNvSpPr txBox="1">
              <a:spLocks noChangeArrowheads="1"/>
            </p:cNvSpPr>
            <p:nvPr/>
          </p:nvSpPr>
          <p:spPr bwMode="auto">
            <a:xfrm>
              <a:off x="5768914" y="1727568"/>
              <a:ext cx="649288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21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Text Box 95"/>
            <p:cNvSpPr txBox="1">
              <a:spLocks noChangeArrowheads="1"/>
            </p:cNvSpPr>
            <p:nvPr/>
          </p:nvSpPr>
          <p:spPr bwMode="auto">
            <a:xfrm>
              <a:off x="7295278" y="1727568"/>
              <a:ext cx="6477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28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Text Box 97"/>
            <p:cNvSpPr txBox="1">
              <a:spLocks noChangeArrowheads="1"/>
            </p:cNvSpPr>
            <p:nvPr/>
          </p:nvSpPr>
          <p:spPr bwMode="auto">
            <a:xfrm>
              <a:off x="7937958" y="1672005"/>
              <a:ext cx="4318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…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组合 81"/>
          <p:cNvGrpSpPr/>
          <p:nvPr/>
        </p:nvGrpSpPr>
        <p:grpSpPr bwMode="auto">
          <a:xfrm>
            <a:off x="1490766" y="2204483"/>
            <a:ext cx="6498995" cy="1159355"/>
            <a:chOff x="1918197" y="3686393"/>
            <a:chExt cx="6498996" cy="1159355"/>
          </a:xfrm>
        </p:grpSpPr>
        <p:sp>
          <p:nvSpPr>
            <p:cNvPr id="37" name="TextBox 13"/>
            <p:cNvSpPr txBox="1">
              <a:spLocks noChangeArrowheads="1"/>
            </p:cNvSpPr>
            <p:nvPr/>
          </p:nvSpPr>
          <p:spPr bwMode="auto">
            <a:xfrm>
              <a:off x="1918197" y="3686393"/>
              <a:ext cx="574196" cy="348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9pPr>
            </a:lstStyle>
            <a:p>
              <a:pPr eaLnBrk="1" hangingPunct="1">
                <a:lnSpc>
                  <a:spcPts val="2000"/>
                </a:lnSpc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3.5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矩形 22"/>
            <p:cNvSpPr>
              <a:spLocks noChangeArrowheads="1"/>
            </p:cNvSpPr>
            <p:nvPr/>
          </p:nvSpPr>
          <p:spPr bwMode="auto">
            <a:xfrm>
              <a:off x="3842873" y="3698390"/>
              <a:ext cx="574196" cy="348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9pPr>
            </a:lstStyle>
            <a:p>
              <a:pPr eaLnBrk="1" hangingPunct="1">
                <a:lnSpc>
                  <a:spcPts val="2000"/>
                </a:lnSpc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3.5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矩形 42"/>
            <p:cNvSpPr>
              <a:spLocks noChangeArrowheads="1"/>
            </p:cNvSpPr>
            <p:nvPr/>
          </p:nvSpPr>
          <p:spPr bwMode="auto">
            <a:xfrm>
              <a:off x="5935536" y="4485708"/>
              <a:ext cx="574196" cy="348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9pPr>
            </a:lstStyle>
            <a:p>
              <a:pPr eaLnBrk="1" hangingPunct="1">
                <a:lnSpc>
                  <a:spcPts val="2000"/>
                </a:lnSpc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3.5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矩形 43"/>
            <p:cNvSpPr>
              <a:spLocks noChangeArrowheads="1"/>
            </p:cNvSpPr>
            <p:nvPr/>
          </p:nvSpPr>
          <p:spPr bwMode="auto">
            <a:xfrm>
              <a:off x="3919311" y="4485708"/>
              <a:ext cx="574196" cy="348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9pPr>
            </a:lstStyle>
            <a:p>
              <a:pPr eaLnBrk="1" hangingPunct="1">
                <a:lnSpc>
                  <a:spcPts val="2000"/>
                </a:lnSpc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3.5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44"/>
            <p:cNvSpPr>
              <a:spLocks noChangeArrowheads="1"/>
            </p:cNvSpPr>
            <p:nvPr/>
          </p:nvSpPr>
          <p:spPr bwMode="auto">
            <a:xfrm>
              <a:off x="1918197" y="4413700"/>
              <a:ext cx="574196" cy="348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9pPr>
            </a:lstStyle>
            <a:p>
              <a:pPr eaLnBrk="1" hangingPunct="1">
                <a:lnSpc>
                  <a:spcPts val="2000"/>
                </a:lnSpc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3.5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矩形 45"/>
            <p:cNvSpPr>
              <a:spLocks noChangeArrowheads="1"/>
            </p:cNvSpPr>
            <p:nvPr/>
          </p:nvSpPr>
          <p:spPr bwMode="auto">
            <a:xfrm>
              <a:off x="7842997" y="3708378"/>
              <a:ext cx="574196" cy="348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9pPr>
            </a:lstStyle>
            <a:p>
              <a:pPr eaLnBrk="1" hangingPunct="1">
                <a:lnSpc>
                  <a:spcPts val="2000"/>
                </a:lnSpc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3.5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矩形 46"/>
            <p:cNvSpPr>
              <a:spLocks noChangeArrowheads="1"/>
            </p:cNvSpPr>
            <p:nvPr/>
          </p:nvSpPr>
          <p:spPr bwMode="auto">
            <a:xfrm>
              <a:off x="6009412" y="3697288"/>
              <a:ext cx="574196" cy="348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9pPr>
            </a:lstStyle>
            <a:p>
              <a:pPr eaLnBrk="1" hangingPunct="1">
                <a:lnSpc>
                  <a:spcPts val="2000"/>
                </a:lnSpc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3.5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矩形 52"/>
            <p:cNvSpPr>
              <a:spLocks noChangeArrowheads="1"/>
            </p:cNvSpPr>
            <p:nvPr/>
          </p:nvSpPr>
          <p:spPr bwMode="auto">
            <a:xfrm>
              <a:off x="7809612" y="4496935"/>
              <a:ext cx="574196" cy="348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华文行楷" panose="02010800040101010101" pitchFamily="2" charset="-122"/>
                </a:defRPr>
              </a:lvl9pPr>
            </a:lstStyle>
            <a:p>
              <a:pPr eaLnBrk="1" hangingPunct="1">
                <a:lnSpc>
                  <a:spcPts val="2000"/>
                </a:lnSpc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3.5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3" name="Text Box 96"/>
          <p:cNvSpPr txBox="1">
            <a:spLocks noChangeArrowheads="1"/>
          </p:cNvSpPr>
          <p:nvPr/>
        </p:nvSpPr>
        <p:spPr bwMode="auto">
          <a:xfrm>
            <a:off x="7884368" y="3003798"/>
            <a:ext cx="38704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1703043" y="3579862"/>
            <a:ext cx="5753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的总价和数量的比的</a:t>
            </a:r>
            <a:r>
              <a:rPr lang="zh-CN" altLang="en-US" sz="2400" b="1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比值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400" b="1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1662067" y="4126487"/>
            <a:ext cx="57534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单价是</a:t>
            </a:r>
            <a:r>
              <a:rPr lang="zh-CN" altLang="en-US" sz="2400" b="1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固定不变的量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，也就是</a:t>
            </a:r>
            <a:r>
              <a:rPr lang="zh-CN" altLang="en-US" sz="2400" b="1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单价一定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755576" y="2067694"/>
                <a:ext cx="833883" cy="5936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2067694"/>
                <a:ext cx="833883" cy="593624"/>
              </a:xfrm>
              <a:prstGeom prst="rect">
                <a:avLst/>
              </a:prstGeom>
              <a:blipFill rotWithShape="1">
                <a:blip r:embed="rId1"/>
                <a:stretch>
                  <a:fillRect l="-67" t="-23" r="-3040" b="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5" name="TextBox 74"/>
              <p:cNvSpPr txBox="1"/>
              <p:nvPr/>
            </p:nvSpPr>
            <p:spPr>
              <a:xfrm>
                <a:off x="2915816" y="2067694"/>
                <a:ext cx="574196" cy="5906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=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5" name="TextBox 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5816" y="2067694"/>
                <a:ext cx="574196" cy="590611"/>
              </a:xfrm>
              <a:prstGeom prst="rect">
                <a:avLst/>
              </a:prstGeom>
              <a:blipFill rotWithShape="1">
                <a:blip r:embed="rId2"/>
                <a:stretch>
                  <a:fillRect l="-92" t="-23" r="-4967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6" name="TextBox 75"/>
              <p:cNvSpPr txBox="1"/>
              <p:nvPr/>
            </p:nvSpPr>
            <p:spPr>
              <a:xfrm>
                <a:off x="4716016" y="2067694"/>
                <a:ext cx="963725" cy="5945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=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6" name="TextBox 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6016" y="2067694"/>
                <a:ext cx="963725" cy="594586"/>
              </a:xfrm>
              <a:prstGeom prst="rect">
                <a:avLst/>
              </a:prstGeom>
              <a:blipFill rotWithShape="1">
                <a:blip r:embed="rId3"/>
                <a:stretch>
                  <a:fillRect l="-53" t="-23" r="-2473" b="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7" name="TextBox 76"/>
              <p:cNvSpPr txBox="1"/>
              <p:nvPr/>
            </p:nvSpPr>
            <p:spPr>
              <a:xfrm>
                <a:off x="6830394" y="2113438"/>
                <a:ext cx="704039" cy="592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=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7" name="TextBox 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0394" y="2113438"/>
                <a:ext cx="704039" cy="592663"/>
              </a:xfrm>
              <a:prstGeom prst="rect">
                <a:avLst/>
              </a:prstGeom>
              <a:blipFill rotWithShape="1">
                <a:blip r:embed="rId4"/>
                <a:stretch>
                  <a:fillRect l="-47" t="-27" r="-3856" b="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9" name="TextBox 78"/>
              <p:cNvSpPr txBox="1"/>
              <p:nvPr/>
            </p:nvSpPr>
            <p:spPr>
              <a:xfrm>
                <a:off x="611560" y="2814259"/>
                <a:ext cx="963725" cy="5896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17</m:t>
                        </m:r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=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9" name="TextBox 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2814259"/>
                <a:ext cx="963725" cy="589649"/>
              </a:xfrm>
              <a:prstGeom prst="rect">
                <a:avLst/>
              </a:prstGeom>
              <a:blipFill rotWithShape="1">
                <a:blip r:embed="rId5"/>
                <a:stretch>
                  <a:fillRect l="-6" t="-97" r="-2519" b="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0" name="TextBox 79"/>
              <p:cNvSpPr txBox="1"/>
              <p:nvPr/>
            </p:nvSpPr>
            <p:spPr>
              <a:xfrm>
                <a:off x="2843808" y="2869916"/>
                <a:ext cx="704039" cy="5936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=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0" name="TextBox 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3808" y="2869916"/>
                <a:ext cx="704039" cy="593624"/>
              </a:xfrm>
              <a:prstGeom prst="rect">
                <a:avLst/>
              </a:prstGeom>
              <a:blipFill rotWithShape="1">
                <a:blip r:embed="rId6"/>
                <a:stretch>
                  <a:fillRect l="-39" t="-59" r="-3864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2" name="TextBox 81"/>
              <p:cNvSpPr txBox="1"/>
              <p:nvPr/>
            </p:nvSpPr>
            <p:spPr>
              <a:xfrm>
                <a:off x="4716016" y="2873167"/>
                <a:ext cx="963725" cy="5906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24</m:t>
                        </m:r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=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2" name="TextBox 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16016" y="2873167"/>
                <a:ext cx="963725" cy="590611"/>
              </a:xfrm>
              <a:prstGeom prst="rect">
                <a:avLst/>
              </a:prstGeom>
              <a:blipFill rotWithShape="1">
                <a:blip r:embed="rId7"/>
                <a:stretch>
                  <a:fillRect l="-53" t="-72" r="-2473" b="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3" name="TextBox 82"/>
              <p:cNvSpPr txBox="1"/>
              <p:nvPr/>
            </p:nvSpPr>
            <p:spPr>
              <a:xfrm>
                <a:off x="6804248" y="2869916"/>
                <a:ext cx="704039" cy="59362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28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=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3" name="TextBox 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4248" y="2869916"/>
                <a:ext cx="704039" cy="593624"/>
              </a:xfrm>
              <a:prstGeom prst="rect">
                <a:avLst/>
              </a:prstGeom>
              <a:blipFill rotWithShape="1">
                <a:blip r:embed="rId8"/>
                <a:stretch>
                  <a:fillRect l="-32" t="-59" r="-3872" b="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8" grpId="0"/>
      <p:bldP spid="81" grpId="0"/>
      <p:bldP spid="3" grpId="0"/>
      <p:bldP spid="75" grpId="0"/>
      <p:bldP spid="76" grpId="0"/>
      <p:bldP spid="77" grpId="0"/>
      <p:bldP spid="79" grpId="0"/>
      <p:bldP spid="80" grpId="0"/>
      <p:bldP spid="82" grpId="0"/>
      <p:bldP spid="8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864207" y="2577100"/>
            <a:ext cx="5320393" cy="1938992"/>
            <a:chOff x="827584" y="3284984"/>
            <a:chExt cx="7200800" cy="2871412"/>
          </a:xfrm>
        </p:grpSpPr>
        <p:sp>
          <p:nvSpPr>
            <p:cNvPr id="5" name="矩形 4"/>
            <p:cNvSpPr/>
            <p:nvPr/>
          </p:nvSpPr>
          <p:spPr>
            <a:xfrm>
              <a:off x="980910" y="3284984"/>
              <a:ext cx="6912768" cy="287141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像这样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两种</a:t>
              </a:r>
              <a:r>
                <a:rPr lang="zh-CN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相关联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的量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一种量变化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另一种量也随着变化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如果这两种量中相对应的两个数的</a:t>
              </a:r>
              <a:r>
                <a:rPr lang="zh-CN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比值一定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这两种量就</a:t>
              </a:r>
              <a:r>
                <a:rPr lang="zh-CN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叫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作</a:t>
              </a:r>
              <a:r>
                <a:rPr lang="zh-CN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成正比</a:t>
              </a:r>
              <a:r>
                <a:rPr lang="zh-CN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例的量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它们的关系</a:t>
              </a:r>
              <a:r>
                <a:rPr lang="zh-CN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叫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作</a:t>
              </a:r>
              <a:r>
                <a:rPr lang="zh-CN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正比例</a:t>
              </a:r>
              <a:r>
                <a:rPr lang="zh-CN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关系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827584" y="3284984"/>
              <a:ext cx="7200800" cy="2749664"/>
            </a:xfrm>
            <a:prstGeom prst="roundRect">
              <a:avLst/>
            </a:prstGeom>
            <a:noFill/>
            <a:ln w="107950" cmpd="dbl">
              <a:solidFill>
                <a:srgbClr val="8EB4E3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50"/>
            </a:p>
          </p:txBody>
        </p:sp>
      </p:grpSp>
      <p:sp>
        <p:nvSpPr>
          <p:cNvPr id="15" name="圆角矩形标注 14"/>
          <p:cNvSpPr/>
          <p:nvPr/>
        </p:nvSpPr>
        <p:spPr bwMode="auto">
          <a:xfrm>
            <a:off x="556806" y="711930"/>
            <a:ext cx="5959410" cy="491668"/>
          </a:xfrm>
          <a:prstGeom prst="wedgeRoundRectCallout">
            <a:avLst>
              <a:gd name="adj1" fmla="val 27367"/>
              <a:gd name="adj2" fmla="val 49903"/>
              <a:gd name="adj3" fmla="val 16667"/>
            </a:avLst>
          </a:prstGeom>
          <a:noFill/>
          <a:ln w="28575">
            <a:noFill/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你能说出这道题的数量关系式吗？</a:t>
            </a:r>
            <a:endParaRPr lang="zh-CN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7" name="Group 100"/>
          <p:cNvGraphicFramePr>
            <a:graphicFrameLocks noGrp="1"/>
          </p:cNvGraphicFramePr>
          <p:nvPr/>
        </p:nvGraphicFramePr>
        <p:xfrm>
          <a:off x="817771" y="1424972"/>
          <a:ext cx="6664096" cy="880854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989601"/>
                <a:gridCol w="573504"/>
                <a:gridCol w="573504"/>
                <a:gridCol w="637226"/>
                <a:gridCol w="603400"/>
                <a:gridCol w="675727"/>
                <a:gridCol w="675728"/>
                <a:gridCol w="674323"/>
                <a:gridCol w="675727"/>
                <a:gridCol w="585356"/>
              </a:tblGrid>
              <a:tr h="44880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数量</a:t>
                      </a:r>
                      <a:r>
                        <a:rPr kumimoji="0" lang="en-US" altLang="zh-CN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kumimoji="0" lang="en-US" altLang="zh-CN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m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</a:tr>
              <a:tr h="43204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总价</a:t>
                      </a:r>
                      <a:r>
                        <a:rPr kumimoji="0" lang="en-US" altLang="zh-CN" sz="18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/</a:t>
                      </a:r>
                      <a:r>
                        <a:rPr kumimoji="0" lang="zh-CN" altLang="en-US" sz="1800" b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元</a:t>
                      </a:r>
                      <a:endParaRPr kumimoji="0" lang="zh-CN" altLang="en-US" sz="1800" b="1" u="none" strike="noStrike" kern="1200" cap="none" normalizeH="0" baseline="0" dirty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grpSp>
        <p:nvGrpSpPr>
          <p:cNvPr id="18" name="组合 17"/>
          <p:cNvGrpSpPr/>
          <p:nvPr/>
        </p:nvGrpSpPr>
        <p:grpSpPr>
          <a:xfrm>
            <a:off x="1965259" y="1441730"/>
            <a:ext cx="5370048" cy="407772"/>
            <a:chOff x="2378721" y="1024305"/>
            <a:chExt cx="5991037" cy="506901"/>
          </a:xfrm>
        </p:grpSpPr>
        <p:sp>
          <p:nvSpPr>
            <p:cNvPr id="19" name="Text Box 80"/>
            <p:cNvSpPr txBox="1">
              <a:spLocks noChangeArrowheads="1"/>
            </p:cNvSpPr>
            <p:nvPr/>
          </p:nvSpPr>
          <p:spPr bwMode="auto">
            <a:xfrm>
              <a:off x="2378721" y="1024305"/>
              <a:ext cx="431800" cy="497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Text Box 82"/>
            <p:cNvSpPr txBox="1">
              <a:spLocks noChangeArrowheads="1"/>
            </p:cNvSpPr>
            <p:nvPr/>
          </p:nvSpPr>
          <p:spPr bwMode="auto">
            <a:xfrm>
              <a:off x="3049515" y="1033830"/>
              <a:ext cx="433387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Text Box 84"/>
            <p:cNvSpPr txBox="1">
              <a:spLocks noChangeArrowheads="1"/>
            </p:cNvSpPr>
            <p:nvPr/>
          </p:nvSpPr>
          <p:spPr bwMode="auto">
            <a:xfrm>
              <a:off x="3771827" y="1033830"/>
              <a:ext cx="4318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Text Box 86"/>
            <p:cNvSpPr txBox="1">
              <a:spLocks noChangeArrowheads="1"/>
            </p:cNvSpPr>
            <p:nvPr/>
          </p:nvSpPr>
          <p:spPr bwMode="auto">
            <a:xfrm>
              <a:off x="4432028" y="1024305"/>
              <a:ext cx="4318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Text Box 88"/>
            <p:cNvSpPr txBox="1">
              <a:spLocks noChangeArrowheads="1"/>
            </p:cNvSpPr>
            <p:nvPr/>
          </p:nvSpPr>
          <p:spPr bwMode="auto">
            <a:xfrm>
              <a:off x="5162947" y="1024305"/>
              <a:ext cx="433388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Text Box 90"/>
            <p:cNvSpPr txBox="1">
              <a:spLocks noChangeArrowheads="1"/>
            </p:cNvSpPr>
            <p:nvPr/>
          </p:nvSpPr>
          <p:spPr bwMode="auto">
            <a:xfrm>
              <a:off x="5849249" y="1024305"/>
              <a:ext cx="4318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Text Box 92"/>
            <p:cNvSpPr txBox="1">
              <a:spLocks noChangeArrowheads="1"/>
            </p:cNvSpPr>
            <p:nvPr/>
          </p:nvSpPr>
          <p:spPr bwMode="auto">
            <a:xfrm>
              <a:off x="6652598" y="1024305"/>
              <a:ext cx="433387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Text Box 94"/>
            <p:cNvSpPr txBox="1">
              <a:spLocks noChangeArrowheads="1"/>
            </p:cNvSpPr>
            <p:nvPr/>
          </p:nvSpPr>
          <p:spPr bwMode="auto">
            <a:xfrm>
              <a:off x="7295278" y="1024305"/>
              <a:ext cx="4318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Text Box 96"/>
            <p:cNvSpPr txBox="1">
              <a:spLocks noChangeArrowheads="1"/>
            </p:cNvSpPr>
            <p:nvPr/>
          </p:nvSpPr>
          <p:spPr bwMode="auto">
            <a:xfrm>
              <a:off x="7937958" y="1024305"/>
              <a:ext cx="4318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…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835771" y="1873778"/>
            <a:ext cx="5499536" cy="444807"/>
            <a:chOff x="2234259" y="1672005"/>
            <a:chExt cx="6135499" cy="552939"/>
          </a:xfrm>
        </p:grpSpPr>
        <p:sp>
          <p:nvSpPr>
            <p:cNvPr id="29" name="Text Box 81"/>
            <p:cNvSpPr txBox="1">
              <a:spLocks noChangeArrowheads="1"/>
            </p:cNvSpPr>
            <p:nvPr/>
          </p:nvSpPr>
          <p:spPr bwMode="auto">
            <a:xfrm>
              <a:off x="2234259" y="1727568"/>
              <a:ext cx="6477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3.5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 Box 83"/>
            <p:cNvSpPr txBox="1">
              <a:spLocks noChangeArrowheads="1"/>
            </p:cNvSpPr>
            <p:nvPr/>
          </p:nvSpPr>
          <p:spPr bwMode="auto">
            <a:xfrm>
              <a:off x="3037525" y="1718043"/>
              <a:ext cx="649287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 Box 85"/>
            <p:cNvSpPr txBox="1">
              <a:spLocks noChangeArrowheads="1"/>
            </p:cNvSpPr>
            <p:nvPr/>
          </p:nvSpPr>
          <p:spPr bwMode="auto">
            <a:xfrm>
              <a:off x="3503734" y="1727568"/>
              <a:ext cx="81915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0.5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 Box 87"/>
            <p:cNvSpPr txBox="1">
              <a:spLocks noChangeArrowheads="1"/>
            </p:cNvSpPr>
            <p:nvPr/>
          </p:nvSpPr>
          <p:spPr bwMode="auto">
            <a:xfrm>
              <a:off x="4320903" y="1727568"/>
              <a:ext cx="649288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 Box 89"/>
            <p:cNvSpPr txBox="1">
              <a:spLocks noChangeArrowheads="1"/>
            </p:cNvSpPr>
            <p:nvPr/>
          </p:nvSpPr>
          <p:spPr bwMode="auto">
            <a:xfrm>
              <a:off x="4885229" y="1727568"/>
              <a:ext cx="820737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17.5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Text Box 91"/>
            <p:cNvSpPr txBox="1">
              <a:spLocks noChangeArrowheads="1"/>
            </p:cNvSpPr>
            <p:nvPr/>
          </p:nvSpPr>
          <p:spPr bwMode="auto">
            <a:xfrm>
              <a:off x="6411593" y="1727568"/>
              <a:ext cx="94477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24.5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Text Box 93"/>
            <p:cNvSpPr txBox="1">
              <a:spLocks noChangeArrowheads="1"/>
            </p:cNvSpPr>
            <p:nvPr/>
          </p:nvSpPr>
          <p:spPr bwMode="auto">
            <a:xfrm>
              <a:off x="5768914" y="1727568"/>
              <a:ext cx="649288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21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Text Box 95"/>
            <p:cNvSpPr txBox="1">
              <a:spLocks noChangeArrowheads="1"/>
            </p:cNvSpPr>
            <p:nvPr/>
          </p:nvSpPr>
          <p:spPr bwMode="auto">
            <a:xfrm>
              <a:off x="7295278" y="1727568"/>
              <a:ext cx="6477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28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Text Box 97"/>
            <p:cNvSpPr txBox="1">
              <a:spLocks noChangeArrowheads="1"/>
            </p:cNvSpPr>
            <p:nvPr/>
          </p:nvSpPr>
          <p:spPr bwMode="auto">
            <a:xfrm>
              <a:off x="7937958" y="1672005"/>
              <a:ext cx="4318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…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96746" y="2910588"/>
            <a:ext cx="2302656" cy="1013879"/>
            <a:chOff x="6496746" y="2600448"/>
            <a:chExt cx="2302656" cy="1013879"/>
          </a:xfrm>
        </p:grpSpPr>
        <p:sp>
          <p:nvSpPr>
            <p:cNvPr id="2" name="圆角矩形 195"/>
            <p:cNvSpPr/>
            <p:nvPr>
              <p:custDataLst>
                <p:tags r:id="rId1"/>
              </p:custDataLst>
            </p:nvPr>
          </p:nvSpPr>
          <p:spPr>
            <a:xfrm flipH="1">
              <a:off x="6496746" y="2600448"/>
              <a:ext cx="2106788" cy="1013879"/>
            </a:xfrm>
            <a:custGeom>
              <a:avLst/>
              <a:gdLst>
                <a:gd name="connsiteX0" fmla="*/ 0 w 1782331"/>
                <a:gd name="connsiteY0" fmla="*/ 76468 h 343228"/>
                <a:gd name="connsiteX1" fmla="*/ 76468 w 1782331"/>
                <a:gd name="connsiteY1" fmla="*/ 0 h 343228"/>
                <a:gd name="connsiteX2" fmla="*/ 1705863 w 1782331"/>
                <a:gd name="connsiteY2" fmla="*/ 0 h 343228"/>
                <a:gd name="connsiteX3" fmla="*/ 1782331 w 1782331"/>
                <a:gd name="connsiteY3" fmla="*/ 76468 h 343228"/>
                <a:gd name="connsiteX4" fmla="*/ 1782331 w 1782331"/>
                <a:gd name="connsiteY4" fmla="*/ 266760 h 343228"/>
                <a:gd name="connsiteX5" fmla="*/ 1705863 w 1782331"/>
                <a:gd name="connsiteY5" fmla="*/ 343228 h 343228"/>
                <a:gd name="connsiteX6" fmla="*/ 76468 w 1782331"/>
                <a:gd name="connsiteY6" fmla="*/ 343228 h 343228"/>
                <a:gd name="connsiteX7" fmla="*/ 0 w 1782331"/>
                <a:gd name="connsiteY7" fmla="*/ 266760 h 343228"/>
                <a:gd name="connsiteX8" fmla="*/ 0 w 1782331"/>
                <a:gd name="connsiteY8" fmla="*/ 76468 h 343228"/>
                <a:gd name="connsiteX0-1" fmla="*/ 0 w 1782331"/>
                <a:gd name="connsiteY0-2" fmla="*/ 76481 h 343241"/>
                <a:gd name="connsiteX1-3" fmla="*/ 76468 w 1782331"/>
                <a:gd name="connsiteY1-4" fmla="*/ 13 h 343241"/>
                <a:gd name="connsiteX2-5" fmla="*/ 892773 w 1782331"/>
                <a:gd name="connsiteY2-6" fmla="*/ 64307 h 343241"/>
                <a:gd name="connsiteX3-7" fmla="*/ 1705863 w 1782331"/>
                <a:gd name="connsiteY3-8" fmla="*/ 13 h 343241"/>
                <a:gd name="connsiteX4-9" fmla="*/ 1782331 w 1782331"/>
                <a:gd name="connsiteY4-10" fmla="*/ 76481 h 343241"/>
                <a:gd name="connsiteX5-11" fmla="*/ 1782331 w 1782331"/>
                <a:gd name="connsiteY5-12" fmla="*/ 266773 h 343241"/>
                <a:gd name="connsiteX6-13" fmla="*/ 1705863 w 1782331"/>
                <a:gd name="connsiteY6-14" fmla="*/ 343241 h 343241"/>
                <a:gd name="connsiteX7-15" fmla="*/ 76468 w 1782331"/>
                <a:gd name="connsiteY7-16" fmla="*/ 343241 h 343241"/>
                <a:gd name="connsiteX8-17" fmla="*/ 0 w 1782331"/>
                <a:gd name="connsiteY8-18" fmla="*/ 266773 h 343241"/>
                <a:gd name="connsiteX9" fmla="*/ 0 w 1782331"/>
                <a:gd name="connsiteY9" fmla="*/ 76481 h 343241"/>
                <a:gd name="connsiteX0-19" fmla="*/ 0 w 1782331"/>
                <a:gd name="connsiteY0-20" fmla="*/ 76481 h 343241"/>
                <a:gd name="connsiteX1-21" fmla="*/ 76468 w 1782331"/>
                <a:gd name="connsiteY1-22" fmla="*/ 13 h 343241"/>
                <a:gd name="connsiteX2-23" fmla="*/ 892773 w 1782331"/>
                <a:gd name="connsiteY2-24" fmla="*/ 64307 h 343241"/>
                <a:gd name="connsiteX3-25" fmla="*/ 1705863 w 1782331"/>
                <a:gd name="connsiteY3-26" fmla="*/ 13 h 343241"/>
                <a:gd name="connsiteX4-27" fmla="*/ 1782331 w 1782331"/>
                <a:gd name="connsiteY4-28" fmla="*/ 76481 h 343241"/>
                <a:gd name="connsiteX5-29" fmla="*/ 1782331 w 1782331"/>
                <a:gd name="connsiteY5-30" fmla="*/ 266773 h 343241"/>
                <a:gd name="connsiteX6-31" fmla="*/ 1705863 w 1782331"/>
                <a:gd name="connsiteY6-32" fmla="*/ 343241 h 343241"/>
                <a:gd name="connsiteX7-33" fmla="*/ 847677 w 1782331"/>
                <a:gd name="connsiteY7-34" fmla="*/ 308828 h 343241"/>
                <a:gd name="connsiteX8-35" fmla="*/ 76468 w 1782331"/>
                <a:gd name="connsiteY8-36" fmla="*/ 343241 h 343241"/>
                <a:gd name="connsiteX9-37" fmla="*/ 0 w 1782331"/>
                <a:gd name="connsiteY9-38" fmla="*/ 266773 h 343241"/>
                <a:gd name="connsiteX10" fmla="*/ 0 w 1782331"/>
                <a:gd name="connsiteY10" fmla="*/ 76481 h 34324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  <a:cxn ang="0">
                  <a:pos x="connsiteX10" y="connsiteY10"/>
                </a:cxn>
              </a:cxnLst>
              <a:rect l="l" t="t" r="r" b="b"/>
              <a:pathLst>
                <a:path w="1782331" h="343241">
                  <a:moveTo>
                    <a:pt x="0" y="76481"/>
                  </a:moveTo>
                  <a:cubicBezTo>
                    <a:pt x="0" y="34249"/>
                    <a:pt x="34236" y="13"/>
                    <a:pt x="76468" y="13"/>
                  </a:cubicBezTo>
                  <a:cubicBezTo>
                    <a:pt x="346416" y="-1078"/>
                    <a:pt x="622825" y="65398"/>
                    <a:pt x="892773" y="64307"/>
                  </a:cubicBezTo>
                  <a:cubicBezTo>
                    <a:pt x="1165957" y="65398"/>
                    <a:pt x="1432679" y="-1078"/>
                    <a:pt x="1705863" y="13"/>
                  </a:cubicBezTo>
                  <a:cubicBezTo>
                    <a:pt x="1748095" y="13"/>
                    <a:pt x="1782331" y="34249"/>
                    <a:pt x="1782331" y="76481"/>
                  </a:cubicBezTo>
                  <a:lnTo>
                    <a:pt x="1782331" y="266773"/>
                  </a:lnTo>
                  <a:cubicBezTo>
                    <a:pt x="1782331" y="309005"/>
                    <a:pt x="1748095" y="343241"/>
                    <a:pt x="1705863" y="343241"/>
                  </a:cubicBezTo>
                  <a:cubicBezTo>
                    <a:pt x="1420927" y="342504"/>
                    <a:pt x="1132613" y="309565"/>
                    <a:pt x="847677" y="308828"/>
                  </a:cubicBezTo>
                  <a:lnTo>
                    <a:pt x="76468" y="343241"/>
                  </a:lnTo>
                  <a:cubicBezTo>
                    <a:pt x="34236" y="343241"/>
                    <a:pt x="0" y="309005"/>
                    <a:pt x="0" y="266773"/>
                  </a:cubicBezTo>
                  <a:lnTo>
                    <a:pt x="0" y="76481"/>
                  </a:lnTo>
                  <a:close/>
                </a:path>
              </a:pathLst>
            </a:custGeom>
            <a:solidFill>
              <a:srgbClr val="92D050"/>
            </a:solidFill>
            <a:ln w="19050">
              <a:solidFill>
                <a:srgbClr val="FFFFFF"/>
              </a:solidFill>
            </a:ln>
            <a:effectLst>
              <a:outerShdw blurRad="762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>
                <a:defRPr/>
              </a:pPr>
              <a:endParaRPr lang="zh-CN" altLang="en-US" sz="21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8" name="组合 14"/>
            <p:cNvGrpSpPr/>
            <p:nvPr/>
          </p:nvGrpSpPr>
          <p:grpSpPr bwMode="auto">
            <a:xfrm>
              <a:off x="6516218" y="2756368"/>
              <a:ext cx="2283184" cy="666658"/>
              <a:chOff x="3108393" y="4223963"/>
              <a:chExt cx="2282882" cy="667143"/>
            </a:xfrm>
          </p:grpSpPr>
          <p:grpSp>
            <p:nvGrpSpPr>
              <p:cNvPr id="39" name="组合 12"/>
              <p:cNvGrpSpPr/>
              <p:nvPr/>
            </p:nvGrpSpPr>
            <p:grpSpPr bwMode="auto">
              <a:xfrm>
                <a:off x="3108393" y="4223963"/>
                <a:ext cx="1420420" cy="667143"/>
                <a:chOff x="2957216" y="3863602"/>
                <a:chExt cx="1420614" cy="667108"/>
              </a:xfrm>
            </p:grpSpPr>
            <p:grpSp>
              <p:nvGrpSpPr>
                <p:cNvPr id="41" name="组合 10"/>
                <p:cNvGrpSpPr/>
                <p:nvPr/>
              </p:nvGrpSpPr>
              <p:grpSpPr bwMode="auto">
                <a:xfrm>
                  <a:off x="3031472" y="3967078"/>
                  <a:ext cx="1346358" cy="408390"/>
                  <a:chOff x="3032201" y="3967078"/>
                  <a:chExt cx="1345961" cy="408390"/>
                </a:xfrm>
              </p:grpSpPr>
              <p:cxnSp>
                <p:nvCxnSpPr>
                  <p:cNvPr id="44" name="直接连接符 43"/>
                  <p:cNvCxnSpPr/>
                  <p:nvPr/>
                </p:nvCxnSpPr>
                <p:spPr bwMode="auto">
                  <a:xfrm>
                    <a:off x="3032201" y="4214851"/>
                    <a:ext cx="572960" cy="0"/>
                  </a:xfrm>
                  <a:prstGeom prst="line">
                    <a:avLst/>
                  </a:prstGeom>
                  <a:ln w="22225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5" name="TextBox 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559231" y="3967078"/>
                    <a:ext cx="504825" cy="40037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行楷" panose="0201080004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行楷" panose="0201080004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行楷" panose="0201080004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行楷" panose="0201080004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行楷" panose="0201080004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行楷" panose="0201080004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行楷" panose="0201080004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行楷" panose="0201080004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行楷" panose="0201080004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 b="1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=</a:t>
                    </a:r>
                    <a:endParaRPr lang="zh-CN" altLang="en-US" sz="2000" b="1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  <p:sp>
                <p:nvSpPr>
                  <p:cNvPr id="46" name="TextBox 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732017" y="4005888"/>
                    <a:ext cx="646145" cy="36958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行楷" panose="02010800040101010101" pitchFamily="2" charset="-122"/>
                      </a:defRPr>
                    </a:lvl1pPr>
                    <a:lvl2pPr marL="742950" indent="-28575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行楷" panose="02010800040101010101" pitchFamily="2" charset="-122"/>
                      </a:defRPr>
                    </a:lvl2pPr>
                    <a:lvl3pPr marL="11430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行楷" panose="02010800040101010101" pitchFamily="2" charset="-122"/>
                      </a:defRPr>
                    </a:lvl3pPr>
                    <a:lvl4pPr marL="16002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行楷" panose="02010800040101010101" pitchFamily="2" charset="-122"/>
                      </a:defRPr>
                    </a:lvl4pPr>
                    <a:lvl5pPr marL="2057400" indent="-228600" eaLnBrk="0" hangingPunct="0"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行楷" panose="0201080004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行楷" panose="0201080004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行楷" panose="0201080004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行楷" panose="0201080004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华文行楷" panose="0201080004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altLang="en-US" sz="1800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单价</a:t>
                    </a:r>
                    <a:endParaRPr lang="zh-CN" altLang="en-US" sz="1800" b="1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sp>
              <p:nvSpPr>
                <p:cNvPr id="42" name="TextBox 10"/>
                <p:cNvSpPr txBox="1">
                  <a:spLocks noChangeArrowheads="1"/>
                </p:cNvSpPr>
                <p:nvPr/>
              </p:nvSpPr>
              <p:spPr bwMode="auto">
                <a:xfrm>
                  <a:off x="2972509" y="3863602"/>
                  <a:ext cx="649541" cy="36958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18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总价</a:t>
                  </a:r>
                  <a:endParaRPr lang="zh-CN" altLang="en-US" sz="1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43" name="TextBox 11"/>
                <p:cNvSpPr txBox="1">
                  <a:spLocks noChangeArrowheads="1"/>
                </p:cNvSpPr>
                <p:nvPr/>
              </p:nvSpPr>
              <p:spPr bwMode="auto">
                <a:xfrm>
                  <a:off x="2957216" y="4161129"/>
                  <a:ext cx="646335" cy="36958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华文行楷" panose="0201080004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1800" b="1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数量</a:t>
                  </a:r>
                  <a:endParaRPr lang="zh-CN" altLang="en-US" sz="1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40" name="TextBox 13"/>
              <p:cNvSpPr txBox="1">
                <a:spLocks noChangeArrowheads="1"/>
              </p:cNvSpPr>
              <p:nvPr/>
            </p:nvSpPr>
            <p:spPr bwMode="auto">
              <a:xfrm>
                <a:off x="4283425" y="4346181"/>
                <a:ext cx="1107850" cy="3696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行楷" panose="0201080004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行楷" panose="0201080004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行楷" panose="0201080004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行楷" panose="0201080004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行楷" panose="0201080004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行楷" panose="0201080004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行楷" panose="0201080004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行楷" panose="0201080004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华文行楷" panose="0201080004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8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（一定）</a:t>
                </a:r>
                <a:endParaRPr lang="zh-CN" altLang="en-US" sz="1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4"/>
          <p:cNvGrpSpPr/>
          <p:nvPr/>
        </p:nvGrpSpPr>
        <p:grpSpPr bwMode="auto">
          <a:xfrm>
            <a:off x="3828471" y="3256796"/>
            <a:ext cx="2634840" cy="686990"/>
            <a:chOff x="867" y="264"/>
            <a:chExt cx="2422" cy="577"/>
          </a:xfrm>
        </p:grpSpPr>
        <p:sp>
          <p:nvSpPr>
            <p:cNvPr id="19" name="Text Box 10"/>
            <p:cNvSpPr txBox="1">
              <a:spLocks noChangeArrowheads="1"/>
            </p:cNvSpPr>
            <p:nvPr/>
          </p:nvSpPr>
          <p:spPr bwMode="auto">
            <a:xfrm>
              <a:off x="1838" y="342"/>
              <a:ext cx="1451" cy="42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67500" tIns="35100" rIns="67500" bIns="35100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（一定）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8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867" y="264"/>
                  <a:ext cx="1120" cy="5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lIns="67500" tIns="35100" rIns="67500" bIns="35100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kern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  <a:sym typeface="宋体" panose="02010600030101010101" pitchFamily="2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1" kern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  <a:sym typeface="宋体" panose="02010600030101010101" pitchFamily="2" charset="-122"/>
                            </a:rPr>
                            <m:t>y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1" kern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  <a:sym typeface="宋体" panose="02010600030101010101" pitchFamily="2" charset="-122"/>
                            </a:rPr>
                            <m:t>x</m:t>
                          </m:r>
                        </m:den>
                      </m:f>
                    </m:oMath>
                  </a14:m>
                  <a:r>
                    <a:rPr lang="zh-CN" altLang="en-US" sz="2800" b="1" dirty="0" smtClean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 ＝ </a:t>
                  </a:r>
                  <a:r>
                    <a:rPr lang="en-US" altLang="zh-CN" sz="2800" b="1" i="1" dirty="0" smtClean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k</a:t>
                  </a:r>
                  <a:endParaRPr lang="en-US" altLang="zh-CN" sz="28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18" name="Text Box 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867" y="264"/>
                  <a:ext cx="1120" cy="577"/>
                </a:xfrm>
                <a:prstGeom prst="rect">
                  <a:avLst/>
                </a:prstGeom>
                <a:blipFill rotWithShape="1">
                  <a:blip r:embed="rId1"/>
                </a:blipFill>
                <a:ln w="9525">
                  <a:noFill/>
                  <a:miter lim="800000"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aphicFrame>
        <p:nvGraphicFramePr>
          <p:cNvPr id="22" name="Group 100"/>
          <p:cNvGraphicFramePr>
            <a:graphicFrameLocks noGrp="1"/>
          </p:cNvGraphicFramePr>
          <p:nvPr/>
        </p:nvGraphicFramePr>
        <p:xfrm>
          <a:off x="899592" y="843558"/>
          <a:ext cx="6664096" cy="880854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989601"/>
                <a:gridCol w="573504"/>
                <a:gridCol w="573504"/>
                <a:gridCol w="637226"/>
                <a:gridCol w="603400"/>
                <a:gridCol w="675727"/>
                <a:gridCol w="675728"/>
                <a:gridCol w="674323"/>
                <a:gridCol w="675727"/>
                <a:gridCol w="585356"/>
              </a:tblGrid>
              <a:tr h="448806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数量</a:t>
                      </a:r>
                      <a:r>
                        <a:rPr kumimoji="0" lang="en-US" altLang="zh-CN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kumimoji="0" lang="en-US" altLang="zh-CN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m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1" i="0" u="none" strike="noStrike" cap="none" normalizeH="0" baseline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</a:tr>
              <a:tr h="43204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u="none" strike="noStrike" kern="1200" cap="none" normalizeH="0" baseline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总价</a:t>
                      </a:r>
                      <a:r>
                        <a:rPr kumimoji="0" lang="en-US" altLang="zh-CN" sz="1800" b="1" u="none" strike="noStrike" kern="1200" cap="none" normalizeH="0" baseline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/</a:t>
                      </a:r>
                      <a:r>
                        <a:rPr kumimoji="0" lang="zh-CN" altLang="en-US" sz="1800" b="1" u="none" strike="noStrike" kern="1200" cap="none" normalizeH="0" baseline="0">
                          <a:ln>
                            <a:noFill/>
                          </a:ln>
                          <a:solidFill>
                            <a:srgbClr val="1C1C1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元</a:t>
                      </a:r>
                      <a:endParaRPr kumimoji="0" lang="zh-CN" altLang="en-US" sz="1800" b="1" u="none" strike="noStrike" kern="1200" cap="none" normalizeH="0" baseline="0">
                        <a:ln>
                          <a:noFill/>
                        </a:ln>
                        <a:solidFill>
                          <a:srgbClr val="1C1C1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0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/>
                </a:tc>
              </a:tr>
            </a:tbl>
          </a:graphicData>
        </a:graphic>
      </p:graphicFrame>
      <p:grpSp>
        <p:nvGrpSpPr>
          <p:cNvPr id="23" name="组合 22"/>
          <p:cNvGrpSpPr/>
          <p:nvPr/>
        </p:nvGrpSpPr>
        <p:grpSpPr>
          <a:xfrm>
            <a:off x="2047080" y="860316"/>
            <a:ext cx="5370048" cy="407772"/>
            <a:chOff x="2378721" y="1024305"/>
            <a:chExt cx="5991037" cy="506901"/>
          </a:xfrm>
        </p:grpSpPr>
        <p:sp>
          <p:nvSpPr>
            <p:cNvPr id="24" name="Text Box 80"/>
            <p:cNvSpPr txBox="1">
              <a:spLocks noChangeArrowheads="1"/>
            </p:cNvSpPr>
            <p:nvPr/>
          </p:nvSpPr>
          <p:spPr bwMode="auto">
            <a:xfrm>
              <a:off x="2378721" y="1024305"/>
              <a:ext cx="431800" cy="497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Text Box 82"/>
            <p:cNvSpPr txBox="1">
              <a:spLocks noChangeArrowheads="1"/>
            </p:cNvSpPr>
            <p:nvPr/>
          </p:nvSpPr>
          <p:spPr bwMode="auto">
            <a:xfrm>
              <a:off x="3049515" y="1033830"/>
              <a:ext cx="433387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Text Box 84"/>
            <p:cNvSpPr txBox="1">
              <a:spLocks noChangeArrowheads="1"/>
            </p:cNvSpPr>
            <p:nvPr/>
          </p:nvSpPr>
          <p:spPr bwMode="auto">
            <a:xfrm>
              <a:off x="3669257" y="1033830"/>
              <a:ext cx="4318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Text Box 86"/>
            <p:cNvSpPr txBox="1">
              <a:spLocks noChangeArrowheads="1"/>
            </p:cNvSpPr>
            <p:nvPr/>
          </p:nvSpPr>
          <p:spPr bwMode="auto">
            <a:xfrm>
              <a:off x="4432028" y="1024305"/>
              <a:ext cx="4318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 Box 88"/>
            <p:cNvSpPr txBox="1">
              <a:spLocks noChangeArrowheads="1"/>
            </p:cNvSpPr>
            <p:nvPr/>
          </p:nvSpPr>
          <p:spPr bwMode="auto">
            <a:xfrm>
              <a:off x="5162947" y="1024305"/>
              <a:ext cx="433388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Text Box 90"/>
            <p:cNvSpPr txBox="1">
              <a:spLocks noChangeArrowheads="1"/>
            </p:cNvSpPr>
            <p:nvPr/>
          </p:nvSpPr>
          <p:spPr bwMode="auto">
            <a:xfrm>
              <a:off x="5849249" y="1024305"/>
              <a:ext cx="4318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 Box 92"/>
            <p:cNvSpPr txBox="1">
              <a:spLocks noChangeArrowheads="1"/>
            </p:cNvSpPr>
            <p:nvPr/>
          </p:nvSpPr>
          <p:spPr bwMode="auto">
            <a:xfrm>
              <a:off x="6652598" y="1024305"/>
              <a:ext cx="433387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 Box 94"/>
            <p:cNvSpPr txBox="1">
              <a:spLocks noChangeArrowheads="1"/>
            </p:cNvSpPr>
            <p:nvPr/>
          </p:nvSpPr>
          <p:spPr bwMode="auto">
            <a:xfrm>
              <a:off x="7295278" y="1024305"/>
              <a:ext cx="4318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 Box 96"/>
            <p:cNvSpPr txBox="1">
              <a:spLocks noChangeArrowheads="1"/>
            </p:cNvSpPr>
            <p:nvPr/>
          </p:nvSpPr>
          <p:spPr bwMode="auto">
            <a:xfrm>
              <a:off x="7937958" y="1024305"/>
              <a:ext cx="4318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…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917592" y="1292364"/>
            <a:ext cx="5499536" cy="444807"/>
            <a:chOff x="2234259" y="1672005"/>
            <a:chExt cx="6135499" cy="552939"/>
          </a:xfrm>
        </p:grpSpPr>
        <p:sp>
          <p:nvSpPr>
            <p:cNvPr id="34" name="Text Box 81"/>
            <p:cNvSpPr txBox="1">
              <a:spLocks noChangeArrowheads="1"/>
            </p:cNvSpPr>
            <p:nvPr/>
          </p:nvSpPr>
          <p:spPr bwMode="auto">
            <a:xfrm>
              <a:off x="2234259" y="1727568"/>
              <a:ext cx="6477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3.5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Text Box 83"/>
            <p:cNvSpPr txBox="1">
              <a:spLocks noChangeArrowheads="1"/>
            </p:cNvSpPr>
            <p:nvPr/>
          </p:nvSpPr>
          <p:spPr bwMode="auto">
            <a:xfrm>
              <a:off x="3037525" y="1718043"/>
              <a:ext cx="649287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Text Box 85"/>
            <p:cNvSpPr txBox="1">
              <a:spLocks noChangeArrowheads="1"/>
            </p:cNvSpPr>
            <p:nvPr/>
          </p:nvSpPr>
          <p:spPr bwMode="auto">
            <a:xfrm>
              <a:off x="3503734" y="1727568"/>
              <a:ext cx="81915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0.5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Text Box 87"/>
            <p:cNvSpPr txBox="1">
              <a:spLocks noChangeArrowheads="1"/>
            </p:cNvSpPr>
            <p:nvPr/>
          </p:nvSpPr>
          <p:spPr bwMode="auto">
            <a:xfrm>
              <a:off x="4320903" y="1727568"/>
              <a:ext cx="649288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Text Box 89"/>
            <p:cNvSpPr txBox="1">
              <a:spLocks noChangeArrowheads="1"/>
            </p:cNvSpPr>
            <p:nvPr/>
          </p:nvSpPr>
          <p:spPr bwMode="auto">
            <a:xfrm>
              <a:off x="4885229" y="1727568"/>
              <a:ext cx="820737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17.5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Text Box 91"/>
            <p:cNvSpPr txBox="1">
              <a:spLocks noChangeArrowheads="1"/>
            </p:cNvSpPr>
            <p:nvPr/>
          </p:nvSpPr>
          <p:spPr bwMode="auto">
            <a:xfrm>
              <a:off x="6398173" y="1727568"/>
              <a:ext cx="1448502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24.5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Text Box 93"/>
            <p:cNvSpPr txBox="1">
              <a:spLocks noChangeArrowheads="1"/>
            </p:cNvSpPr>
            <p:nvPr/>
          </p:nvSpPr>
          <p:spPr bwMode="auto">
            <a:xfrm>
              <a:off x="5768914" y="1727568"/>
              <a:ext cx="649288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21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Text Box 95"/>
            <p:cNvSpPr txBox="1">
              <a:spLocks noChangeArrowheads="1"/>
            </p:cNvSpPr>
            <p:nvPr/>
          </p:nvSpPr>
          <p:spPr bwMode="auto">
            <a:xfrm>
              <a:off x="7295278" y="1727568"/>
              <a:ext cx="6477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28</a:t>
              </a:r>
              <a:endParaRPr lang="en-US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Text Box 97"/>
            <p:cNvSpPr txBox="1">
              <a:spLocks noChangeArrowheads="1"/>
            </p:cNvSpPr>
            <p:nvPr/>
          </p:nvSpPr>
          <p:spPr bwMode="auto">
            <a:xfrm>
              <a:off x="7937958" y="1672005"/>
              <a:ext cx="431800" cy="4973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…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46662" y="2145456"/>
            <a:ext cx="7387359" cy="2104310"/>
            <a:chOff x="946662" y="2145456"/>
            <a:chExt cx="7387359" cy="2104310"/>
          </a:xfrm>
        </p:grpSpPr>
        <p:sp>
          <p:nvSpPr>
            <p:cNvPr id="10" name="矩形 9"/>
            <p:cNvSpPr/>
            <p:nvPr/>
          </p:nvSpPr>
          <p:spPr>
            <a:xfrm>
              <a:off x="989205" y="2145456"/>
              <a:ext cx="7344816" cy="8925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如果用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字母</a:t>
              </a:r>
              <a:r>
                <a:rPr lang="en-US" altLang="zh-CN" sz="2000" b="1" i="1" dirty="0" smtClean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y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20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表示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两种相关联的量，用</a:t>
              </a:r>
              <a:r>
                <a:rPr lang="en-US" altLang="zh-CN" sz="20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k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表示它们的比值（一定），你会用它们表示正比例关系吗？ 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46662" y="3144087"/>
              <a:ext cx="825291" cy="110567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9672" y="1131590"/>
            <a:ext cx="5646875" cy="2568732"/>
          </a:xfrm>
          <a:prstGeom prst="rect">
            <a:avLst/>
          </a:prstGeom>
        </p:spPr>
      </p:pic>
      <p:sp>
        <p:nvSpPr>
          <p:cNvPr id="3" name="TextBox 34"/>
          <p:cNvSpPr txBox="1"/>
          <p:nvPr/>
        </p:nvSpPr>
        <p:spPr bwMode="auto">
          <a:xfrm>
            <a:off x="2339752" y="1860051"/>
            <a:ext cx="4392488" cy="1284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小组讨论：两种量成正比例关系要满足什么条件？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MH" val="20150826203447"/>
  <p:tag name="MH_LIBRARY" val="GRAPHIC"/>
  <p:tag name="MH_ORDER" val="圆角矩形 195"/>
</p:tagLst>
</file>

<file path=ppt/tags/tag2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3280</Words>
  <Application>WPS 演示</Application>
  <PresentationFormat>全屏显示(16:9)</PresentationFormat>
  <Paragraphs>3344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Arial</vt:lpstr>
      <vt:lpstr>宋体</vt:lpstr>
      <vt:lpstr>Wingdings</vt:lpstr>
      <vt:lpstr>黑体</vt:lpstr>
      <vt:lpstr>等线</vt:lpstr>
      <vt:lpstr>楷体</vt:lpstr>
      <vt:lpstr>Calibri</vt:lpstr>
      <vt:lpstr>楷体_GB2312</vt:lpstr>
      <vt:lpstr>Times New Roman</vt:lpstr>
      <vt:lpstr>华文行楷</vt:lpstr>
      <vt:lpstr>Cambria Math</vt:lpstr>
      <vt:lpstr>微软雅黑</vt:lpstr>
      <vt:lpstr>Arial Unicode MS</vt:lpstr>
      <vt:lpstr>Calibri Light</vt:lpstr>
      <vt:lpstr>等线 Light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85</cp:revision>
  <dcterms:created xsi:type="dcterms:W3CDTF">2018-09-11T05:46:00Z</dcterms:created>
  <dcterms:modified xsi:type="dcterms:W3CDTF">2023-10-10T01:45:06Z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2337900855C6416D8AC04423DD2F7DAE_12</vt:lpwstr>
  </property>
  <property fmtid="{D5CDD505-2E9C-101B-9397-08002B2CF9AE}" pid="3" name="KSOProductBuildVer">
    <vt:lpwstr>2052-12.1.0.15398</vt:lpwstr>
  </property>
</Properties>
</file>