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78" r:id="rId4"/>
    <p:sldId id="279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90" r:id="rId16"/>
    <p:sldId id="291" r:id="rId17"/>
    <p:sldId id="292" r:id="rId18"/>
    <p:sldId id="293" r:id="rId19"/>
    <p:sldId id="294" r:id="rId20"/>
    <p:sldId id="295" r:id="rId21"/>
    <p:sldId id="303" r:id="rId22"/>
    <p:sldId id="296" r:id="rId23"/>
    <p:sldId id="297" r:id="rId24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FF99FF"/>
    <a:srgbClr val="0000FF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59" d="100"/>
          <a:sy n="59" d="100"/>
        </p:scale>
        <p:origin x="-84" y="-594"/>
      </p:cViewPr>
      <p:guideLst>
        <p:guide orient="horz" pos="1626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" name="直线连接符 4"/>
          <p:cNvCxnSpPr/>
          <p:nvPr userDrawn="1"/>
        </p:nvCxnSpPr>
        <p:spPr>
          <a:xfrm flipV="1">
            <a:off x="231783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6" name="图片 15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7"/>
              <a:ext cx="3240360" cy="634356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 userDrawn="1"/>
          </p:nvSpPr>
          <p:spPr>
            <a:xfrm>
              <a:off x="455780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整体回顾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14" name="组合 13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pic>
          <p:nvPicPr>
            <p:cNvPr id="16" name="图片 15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知识梳理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pic>
          <p:nvPicPr>
            <p:cNvPr id="17" name="图片 16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  <p:sp>
          <p:nvSpPr>
            <p:cNvPr id="16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综合运用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未标题-1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62921"/>
            <a:ext cx="3264091" cy="639002"/>
          </a:xfrm>
          <a:prstGeom prst="rect">
            <a:avLst/>
          </a:prstGeom>
        </p:spPr>
      </p:pic>
      <p:sp>
        <p:nvSpPr>
          <p:cNvPr id="12" name="文本框 14"/>
          <p:cNvSpPr txBox="1"/>
          <p:nvPr userDrawn="1"/>
        </p:nvSpPr>
        <p:spPr>
          <a:xfrm>
            <a:off x="452876" y="9623"/>
            <a:ext cx="184721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/>
            <a:r>
              <a: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课后作业</a:t>
            </a:r>
            <a:endParaRPr lang="zh-CN" altLang="en-US" sz="2800" b="1" dirty="0">
              <a:solidFill>
                <a:srgbClr val="44546A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7.png"/><Relationship Id="rId12" Type="http://schemas.openxmlformats.org/officeDocument/2006/relationships/image" Target="../media/image1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3" name="TextBox 9"/>
          <p:cNvSpPr txBox="1"/>
          <p:nvPr userDrawn="1"/>
        </p:nvSpPr>
        <p:spPr>
          <a:xfrm>
            <a:off x="4860032" y="83408"/>
            <a:ext cx="2952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/>
            <a:r>
              <a:rPr lang="zh-CN" altLang="en-US" sz="2000" b="1" dirty="0" smtClean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比例</a:t>
            </a:r>
            <a:endParaRPr lang="zh-CN" altLang="en-US" sz="2000" b="1" dirty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hyperlink" Target="&#36229;&#38142;&#25509;/&#22278;&#38181;&#30340;&#35748;&#35782;.mp4" TargetMode="Externa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microsoft.com/office/2007/relationships/hdphoto" Target="../media/image23.wdp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4.png"/><Relationship Id="rId2" Type="http://schemas.microsoft.com/office/2007/relationships/hdphoto" Target="../media/image27.wdp"/><Relationship Id="rId1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4.png"/><Relationship Id="rId2" Type="http://schemas.microsoft.com/office/2007/relationships/hdphoto" Target="../media/image29.wdp"/><Relationship Id="rId1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4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2.xml"/><Relationship Id="rId4" Type="http://schemas.openxmlformats.org/officeDocument/2006/relationships/slide" Target="slide9.xml"/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6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4.png"/><Relationship Id="rId1" Type="http://schemas.openxmlformats.org/officeDocument/2006/relationships/image" Target="../media/image37.tif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3.png"/><Relationship Id="rId1" Type="http://schemas.openxmlformats.org/officeDocument/2006/relationships/hyperlink" Target="&#36229;&#38142;&#25509;/&#38271;&#26041;&#24418;&#26059;&#36716;&#25104;&#22278;&#26609;.mp4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hyperlink" Target="&#36229;&#38142;&#25509;/&#38271;&#26041;&#24418;&#26059;&#36716;&#25104;&#22278;&#26609;.mp4" TargetMode="Externa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microsoft.com/office/2007/relationships/hdphoto" Target="../media/image16.wdp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microsoft.com/office/2007/relationships/hdphoto" Target="../media/image19.wdp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hyperlink" Target="&#36229;&#38142;&#25509;/&#22278;&#26609;&#30340;&#20307;&#31215;.mp4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0.png"/><Relationship Id="rId1" Type="http://schemas.openxmlformats.org/officeDocument/2006/relationships/hyperlink" Target="&#36229;&#38142;&#25509;/&#22278;&#26609;&#30340;&#20307;&#31215;.mp4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hyperlink" Target="&#36229;&#38142;&#25509;/&#22278;&#38181;&#30340;&#35748;&#35782;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2465887" y="1867203"/>
            <a:ext cx="4001737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整理和复习</a:t>
            </a:r>
            <a:endParaRPr lang="zh-CN" altLang="en-US" sz="6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1167627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比例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1" action="ppaction://hlinkfile"/>
          </p:cNvPr>
          <p:cNvSpPr/>
          <p:nvPr/>
        </p:nvSpPr>
        <p:spPr>
          <a:xfrm>
            <a:off x="3016798" y="660441"/>
            <a:ext cx="2750364" cy="578882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用比例解决问题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27584" y="1825554"/>
            <a:ext cx="7560840" cy="2355771"/>
            <a:chOff x="1066955" y="1872163"/>
            <a:chExt cx="6959572" cy="1840014"/>
          </a:xfrm>
        </p:grpSpPr>
        <p:sp>
          <p:nvSpPr>
            <p:cNvPr id="9" name="圆角矩形 8"/>
            <p:cNvSpPr/>
            <p:nvPr/>
          </p:nvSpPr>
          <p:spPr bwMode="auto">
            <a:xfrm>
              <a:off x="1066955" y="1872163"/>
              <a:ext cx="6938082" cy="1583680"/>
            </a:xfrm>
            <a:prstGeom prst="roundRect">
              <a:avLst>
                <a:gd name="adj" fmla="val 39029"/>
              </a:avLst>
            </a:prstGeom>
            <a:solidFill>
              <a:schemeClr val="accent6">
                <a:lumMod val="40000"/>
                <a:lumOff val="6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vert="horz" wrap="square" lIns="0" tIns="0" rIns="0" bIns="0" numCol="1" rtlCol="0" anchor="t" anchorCtr="0" compatLnSpc="1"/>
            <a:lstStyle/>
            <a:p>
              <a:pPr algn="ctr"/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137106" y="1957851"/>
              <a:ext cx="6889421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根据问题中的不变量找出两种相关联的量，并判断这两种相关联的量成什么比例，根据正反比例关系式列出方法并求解。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410715" y="555526"/>
            <a:ext cx="8913813" cy="1604268"/>
          </a:xfrm>
          <a:prstGeom prst="rect">
            <a:avLst/>
          </a:prstGeom>
        </p:spPr>
        <p:txBody>
          <a:bodyPr/>
          <a:lstStyle>
            <a:lvl1pPr marL="257175" indent="-257175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530" indent="-21463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Tx/>
              <a:buNone/>
            </a:pP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  <a:buFontTx/>
              <a:buNone/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如果</a:t>
            </a:r>
            <a:r>
              <a:rPr lang="en-US" altLang="zh-CN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=—,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那么当（  ）一定时，（  ）和（  ）成正比例。当（  ）一定时，（  ）和（  ）成反比例。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Group 3"/>
          <p:cNvGrpSpPr/>
          <p:nvPr/>
        </p:nvGrpSpPr>
        <p:grpSpPr bwMode="auto">
          <a:xfrm>
            <a:off x="1724697" y="1275606"/>
            <a:ext cx="325438" cy="736600"/>
            <a:chOff x="975" y="879"/>
            <a:chExt cx="205" cy="464"/>
          </a:xfrm>
        </p:grpSpPr>
        <p:sp>
          <p:nvSpPr>
            <p:cNvPr id="4" name="Text Box 4"/>
            <p:cNvSpPr txBox="1">
              <a:spLocks noChangeArrowheads="1"/>
            </p:cNvSpPr>
            <p:nvPr/>
          </p:nvSpPr>
          <p:spPr bwMode="auto">
            <a:xfrm>
              <a:off x="983" y="1091"/>
              <a:ext cx="19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en-US" altLang="zh-CN" sz="2000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" name="Text Box 5"/>
            <p:cNvSpPr txBox="1">
              <a:spLocks noChangeArrowheads="1"/>
            </p:cNvSpPr>
            <p:nvPr/>
          </p:nvSpPr>
          <p:spPr bwMode="auto">
            <a:xfrm>
              <a:off x="975" y="879"/>
              <a:ext cx="188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en-US" altLang="zh-CN" sz="2000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c</a:t>
              </a:r>
              <a:endParaRPr lang="en-US" altLang="zh-CN" sz="2000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4742494" y="2027624"/>
            <a:ext cx="3898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3200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en-US" altLang="zh-CN" sz="3200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1403648" y="1995686"/>
            <a:ext cx="36740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3200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endParaRPr lang="en-US" altLang="zh-CN" sz="3200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3520420" y="2013633"/>
            <a:ext cx="39145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3200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en-US" altLang="zh-CN" sz="3200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3393394" y="1347614"/>
            <a:ext cx="3658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en-US" altLang="zh-CN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5553634" y="1400458"/>
            <a:ext cx="3642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en-US" altLang="zh-CN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6777770" y="1338903"/>
            <a:ext cx="36740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3200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endParaRPr lang="en-US" altLang="zh-CN" sz="3200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79621" y="622123"/>
            <a:ext cx="21939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填空。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255328" y="2832382"/>
            <a:ext cx="1594507" cy="590959"/>
            <a:chOff x="1312738" y="3252037"/>
            <a:chExt cx="1594507" cy="590959"/>
          </a:xfrm>
        </p:grpSpPr>
        <p:sp>
          <p:nvSpPr>
            <p:cNvPr id="20" name="圆角矩形 19"/>
            <p:cNvSpPr/>
            <p:nvPr/>
          </p:nvSpPr>
          <p:spPr bwMode="auto">
            <a:xfrm>
              <a:off x="1312738" y="3252037"/>
              <a:ext cx="1594507" cy="590959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vert="horz" wrap="square" lIns="0" tIns="0" rIns="0" bIns="0" numCol="1" rtlCol="0" anchor="ctr" anchorCtr="0" compatLnSpc="1"/>
            <a:lstStyle/>
            <a:p>
              <a:pPr algn="ctr" eaLnBrk="1" hangingPunct="1">
                <a:lnSpc>
                  <a:spcPct val="150000"/>
                </a:lnSpc>
              </a:pP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5" name="Rectangle 2"/>
                <p:cNvSpPr txBox="1">
                  <a:spLocks noChangeArrowheads="1"/>
                </p:cNvSpPr>
                <p:nvPr/>
              </p:nvSpPr>
              <p:spPr>
                <a:xfrm>
                  <a:off x="1733055" y="3252037"/>
                  <a:ext cx="962381" cy="509335"/>
                </a:xfrm>
                <a:prstGeom prst="rect">
                  <a:avLst/>
                </a:prstGeom>
              </p:spPr>
              <p:txBody>
                <a:bodyPr/>
                <a:lstStyle>
                  <a:lvl1pPr marL="257175" indent="-257175" algn="l" defTabSz="6858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57530" indent="-214630" algn="l" defTabSz="6858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857250" indent="-171450" algn="l" defTabSz="6858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200150" indent="-171450" algn="l" defTabSz="6858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15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543050" indent="-171450" algn="l" defTabSz="6858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15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885950" indent="-171450" algn="l" defTabSz="6858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15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228850" indent="-171450" algn="l" defTabSz="6858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15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571750" indent="-171450" algn="l" defTabSz="6858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15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914650" indent="-171450" algn="l" defTabSz="6858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15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>
                    <a:spcBef>
                      <a:spcPts val="0"/>
                    </a:spcBef>
                    <a:buFontTx/>
                    <a:buNone/>
                  </a:pPr>
                  <a:r>
                    <a:rPr lang="en-US" altLang="zh-CN" b="1" i="1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a</a:t>
                  </a:r>
                  <a:r>
                    <a:rPr lang="en-US" altLang="zh-CN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=</a:t>
                  </a:r>
                  <a:r>
                    <a:rPr lang="en-US" altLang="zh-CN" b="1" dirty="0">
                      <a:solidFill>
                        <a:schemeClr val="tx1"/>
                      </a:solidFill>
                      <a:ea typeface="楷体" panose="02010609060101010101" pitchFamily="49" charset="-122"/>
                    </a:rPr>
                    <a:t>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b="1" i="1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c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b</m:t>
                          </m:r>
                        </m:den>
                      </m:f>
                    </m:oMath>
                  </a14:m>
                  <a:endParaRPr lang="zh-CN" altLang="en-US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25" name="Rectangle 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733055" y="3252037"/>
                  <a:ext cx="962381" cy="509335"/>
                </a:xfrm>
                <a:prstGeom prst="rect">
                  <a:avLst/>
                </a:prstGeom>
                <a:blipFill rotWithShape="1">
                  <a:blip r:embed="rId1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0" name="组合 9"/>
          <p:cNvGrpSpPr/>
          <p:nvPr/>
        </p:nvGrpSpPr>
        <p:grpSpPr>
          <a:xfrm>
            <a:off x="3385835" y="2698475"/>
            <a:ext cx="1594507" cy="714325"/>
            <a:chOff x="3385835" y="3087600"/>
            <a:chExt cx="1594507" cy="714325"/>
          </a:xfrm>
        </p:grpSpPr>
        <p:sp>
          <p:nvSpPr>
            <p:cNvPr id="30" name="圆角矩形 29"/>
            <p:cNvSpPr/>
            <p:nvPr/>
          </p:nvSpPr>
          <p:spPr bwMode="auto">
            <a:xfrm>
              <a:off x="3385835" y="3210966"/>
              <a:ext cx="1594507" cy="590959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vert="horz" wrap="square" lIns="0" tIns="0" rIns="0" bIns="0" numCol="1" rtlCol="0" anchor="ctr" anchorCtr="0" compatLnSpc="1"/>
            <a:lstStyle/>
            <a:p>
              <a:pPr algn="ctr" eaLnBrk="1" hangingPunct="1">
                <a:lnSpc>
                  <a:spcPct val="150000"/>
                </a:lnSpc>
              </a:pP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Rectangle 2"/>
            <p:cNvSpPr txBox="1">
              <a:spLocks noChangeArrowheads="1"/>
            </p:cNvSpPr>
            <p:nvPr/>
          </p:nvSpPr>
          <p:spPr>
            <a:xfrm>
              <a:off x="3779283" y="3087600"/>
              <a:ext cx="963211" cy="509335"/>
            </a:xfrm>
            <a:prstGeom prst="rect">
              <a:avLst/>
            </a:prstGeom>
          </p:spPr>
          <p:txBody>
            <a:bodyPr/>
            <a:lstStyle>
              <a:lvl1pPr marL="257175" indent="-257175" algn="l" defTabSz="6858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57530" indent="-214630" algn="l" defTabSz="6858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200000"/>
                </a:lnSpc>
                <a:buFontTx/>
                <a:buNone/>
              </a:pPr>
              <a:r>
                <a:rPr lang="en-US" altLang="zh-CN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c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en-US" altLang="zh-CN" b="1" i="1" dirty="0" err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ab</a:t>
              </a:r>
              <a:endParaRPr lang="zh-CN" altLang="en-US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971600" y="3570533"/>
            <a:ext cx="7128791" cy="899325"/>
            <a:chOff x="-701499" y="2912322"/>
            <a:chExt cx="7733322" cy="1117018"/>
          </a:xfrm>
        </p:grpSpPr>
        <p:pic>
          <p:nvPicPr>
            <p:cNvPr id="44" name="Picture 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99125" l="0" r="9698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2606653" y="-395830"/>
              <a:ext cx="1117018" cy="7733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5" name="矩形 44"/>
            <p:cNvSpPr/>
            <p:nvPr/>
          </p:nvSpPr>
          <p:spPr>
            <a:xfrm>
              <a:off x="87119" y="3189297"/>
              <a:ext cx="6241403" cy="57341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商一定，成正比例；积一定，成反比例。</a:t>
              </a:r>
              <a:endPara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4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4334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7" name="组合 46"/>
          <p:cNvGrpSpPr/>
          <p:nvPr/>
        </p:nvGrpSpPr>
        <p:grpSpPr>
          <a:xfrm>
            <a:off x="5712434" y="2750758"/>
            <a:ext cx="1594507" cy="590959"/>
            <a:chOff x="1312738" y="3252037"/>
            <a:chExt cx="1594507" cy="590959"/>
          </a:xfrm>
        </p:grpSpPr>
        <p:sp>
          <p:nvSpPr>
            <p:cNvPr id="48" name="圆角矩形 47"/>
            <p:cNvSpPr/>
            <p:nvPr/>
          </p:nvSpPr>
          <p:spPr bwMode="auto">
            <a:xfrm>
              <a:off x="1312738" y="3252037"/>
              <a:ext cx="1594507" cy="590959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vert="horz" wrap="square" lIns="0" tIns="0" rIns="0" bIns="0" numCol="1" rtlCol="0" anchor="ctr" anchorCtr="0" compatLnSpc="1"/>
            <a:lstStyle/>
            <a:p>
              <a:pPr algn="ctr" eaLnBrk="1" hangingPunct="1">
                <a:lnSpc>
                  <a:spcPct val="150000"/>
                </a:lnSpc>
              </a:pP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9" name="Rectangle 2"/>
                <p:cNvSpPr txBox="1">
                  <a:spLocks noChangeArrowheads="1"/>
                </p:cNvSpPr>
                <p:nvPr/>
              </p:nvSpPr>
              <p:spPr>
                <a:xfrm>
                  <a:off x="1733055" y="3252037"/>
                  <a:ext cx="962381" cy="509335"/>
                </a:xfrm>
                <a:prstGeom prst="rect">
                  <a:avLst/>
                </a:prstGeom>
              </p:spPr>
              <p:txBody>
                <a:bodyPr/>
                <a:lstStyle>
                  <a:lvl1pPr marL="257175" indent="-257175" algn="l" defTabSz="6858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57530" indent="-214630" algn="l" defTabSz="6858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1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857250" indent="-171450" algn="l" defTabSz="6858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200150" indent="-171450" algn="l" defTabSz="6858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15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543050" indent="-171450" algn="l" defTabSz="6858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15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885950" indent="-171450" algn="l" defTabSz="6858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15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228850" indent="-171450" algn="l" defTabSz="6858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15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2571750" indent="-171450" algn="l" defTabSz="6858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15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2914650" indent="-171450" algn="l" defTabSz="685800" rtl="0" eaLnBrk="1" latinLnBrk="0" hangingPunct="1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15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>
                    <a:spcBef>
                      <a:spcPts val="0"/>
                    </a:spcBef>
                    <a:buFontTx/>
                    <a:buNone/>
                  </a:pPr>
                  <a:r>
                    <a:rPr lang="en-US" altLang="zh-CN" b="1" i="1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b</a:t>
                  </a:r>
                  <a:r>
                    <a:rPr lang="en-US" altLang="zh-CN" b="1" dirty="0" smtClean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=</a:t>
                  </a:r>
                  <a:r>
                    <a:rPr lang="en-US" altLang="zh-CN" b="1" dirty="0" smtClean="0">
                      <a:solidFill>
                        <a:schemeClr val="tx1"/>
                      </a:solidFill>
                      <a:ea typeface="楷体" panose="02010609060101010101" pitchFamily="49" charset="-122"/>
                    </a:rPr>
                    <a:t>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b="1" i="1">
                              <a:solidFill>
                                <a:schemeClr val="tx1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c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b="1" i="1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a</m:t>
                          </m:r>
                        </m:den>
                      </m:f>
                    </m:oMath>
                  </a14:m>
                  <a:endParaRPr lang="zh-CN" altLang="en-US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49" name="Rectangle 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733055" y="3252037"/>
                  <a:ext cx="962381" cy="509335"/>
                </a:xfrm>
                <a:prstGeom prst="rect">
                  <a:avLst/>
                </a:prstGeom>
                <a:blipFill rotWithShape="1">
                  <a:blip r:embed="rId5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5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1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323528" y="1190864"/>
            <a:ext cx="8913813" cy="1532260"/>
          </a:xfrm>
          <a:prstGeom prst="rect">
            <a:avLst/>
          </a:prstGeom>
        </p:spPr>
        <p:txBody>
          <a:bodyPr/>
          <a:lstStyle>
            <a:lvl1pPr marL="257175" indent="-257175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530" indent="-21463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Tx/>
              <a:buNone/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小圆的半径是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厘米，大圆的半径是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厘米，大圆和小圆的周长比是（        ）。 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3316375" y="2213050"/>
            <a:ext cx="2047713" cy="509335"/>
          </a:xfrm>
          <a:prstGeom prst="rect">
            <a:avLst/>
          </a:prstGeom>
        </p:spPr>
        <p:txBody>
          <a:bodyPr/>
          <a:lstStyle>
            <a:lvl1pPr marL="257175" indent="-257175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530" indent="-21463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  <a:buFontTx/>
              <a:buNone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c= 2 </a:t>
            </a:r>
            <a:r>
              <a:rPr lang="el-GR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π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r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标注 10"/>
          <p:cNvSpPr/>
          <p:nvPr/>
        </p:nvSpPr>
        <p:spPr>
          <a:xfrm>
            <a:off x="3713087" y="2397051"/>
            <a:ext cx="642890" cy="432048"/>
          </a:xfrm>
          <a:prstGeom prst="wedgeRectCallout">
            <a:avLst>
              <a:gd name="adj1" fmla="val -2967"/>
              <a:gd name="adj2" fmla="val 49327"/>
            </a:avLst>
          </a:prstGeom>
          <a:solidFill>
            <a:schemeClr val="accent3">
              <a:lumMod val="40000"/>
              <a:lumOff val="60000"/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右弧形箭头 11"/>
          <p:cNvSpPr/>
          <p:nvPr/>
        </p:nvSpPr>
        <p:spPr>
          <a:xfrm rot="2157592">
            <a:off x="3905649" y="2853193"/>
            <a:ext cx="334948" cy="792088"/>
          </a:xfrm>
          <a:prstGeom prst="curvedLeftArrow">
            <a:avLst>
              <a:gd name="adj1" fmla="val 25000"/>
              <a:gd name="adj2" fmla="val 31828"/>
              <a:gd name="adj3" fmla="val 5075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691680" y="3019513"/>
            <a:ext cx="2021406" cy="848381"/>
            <a:chOff x="2596655" y="1851670"/>
            <a:chExt cx="2767433" cy="1140953"/>
          </a:xfrm>
        </p:grpSpPr>
        <p:pic>
          <p:nvPicPr>
            <p:cNvPr id="14" name="Picture 8" descr="http://p1.so.qhimgs1.com/bdr/_240_/t01f56f7f7012f84e6d.jp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6655" y="1851670"/>
              <a:ext cx="2767433" cy="11409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矩形 14"/>
            <p:cNvSpPr/>
            <p:nvPr/>
          </p:nvSpPr>
          <p:spPr>
            <a:xfrm>
              <a:off x="2793822" y="2013795"/>
              <a:ext cx="2384379" cy="6480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el-GR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π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是定值。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" name="圆角矩形标注 15"/>
          <p:cNvSpPr/>
          <p:nvPr/>
        </p:nvSpPr>
        <p:spPr>
          <a:xfrm>
            <a:off x="5876103" y="2203734"/>
            <a:ext cx="2397953" cy="527965"/>
          </a:xfrm>
          <a:prstGeom prst="wedgeRoundRectCallout">
            <a:avLst>
              <a:gd name="adj1" fmla="val 30656"/>
              <a:gd name="adj2" fmla="val -147743"/>
              <a:gd name="adj3" fmla="val 16667"/>
            </a:avLst>
          </a:prstGeom>
          <a:solidFill>
            <a:srgbClr val="66CCFF">
              <a:alpha val="31000"/>
            </a:srgbClr>
          </a:solidFill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周长的比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半径的比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1835696" y="1779662"/>
            <a:ext cx="1622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云形标注 18"/>
          <p:cNvSpPr/>
          <p:nvPr/>
        </p:nvSpPr>
        <p:spPr>
          <a:xfrm>
            <a:off x="4449666" y="536505"/>
            <a:ext cx="3752006" cy="564068"/>
          </a:xfrm>
          <a:prstGeom prst="cloudCallout">
            <a:avLst>
              <a:gd name="adj1" fmla="val 24388"/>
              <a:gd name="adj2" fmla="val 86190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注意书写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的顺序哦！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4334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文本框 18"/>
          <p:cNvSpPr txBox="1"/>
          <p:nvPr/>
        </p:nvSpPr>
        <p:spPr>
          <a:xfrm>
            <a:off x="579621" y="622123"/>
            <a:ext cx="21939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填空。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2" grpId="0" animBg="1"/>
      <p:bldP spid="16" grpId="0" animBg="1"/>
      <p:bldP spid="18" grpId="0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725312" y="1059582"/>
            <a:ext cx="8913813" cy="630521"/>
          </a:xfrm>
          <a:prstGeom prst="rect">
            <a:avLst/>
          </a:prstGeom>
        </p:spPr>
        <p:txBody>
          <a:bodyPr/>
          <a:lstStyle>
            <a:lvl1pPr marL="257175" indent="-257175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530" indent="-21463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Tx/>
              <a:buNone/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甲、乙两数的比是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5∶3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，乙数是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，甲数是（        ）。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7617495" y="1174787"/>
            <a:ext cx="77092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en-US" altLang="zh-CN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AutoShape 27"/>
          <p:cNvSpPr>
            <a:spLocks noChangeArrowheads="1"/>
          </p:cNvSpPr>
          <p:nvPr/>
        </p:nvSpPr>
        <p:spPr bwMode="auto">
          <a:xfrm>
            <a:off x="2002205" y="1912304"/>
            <a:ext cx="2518527" cy="491265"/>
          </a:xfrm>
          <a:prstGeom prst="wedgeRoundRectCallout">
            <a:avLst>
              <a:gd name="adj1" fmla="val 37567"/>
              <a:gd name="adj2" fmla="val -114195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</a:rPr>
              <a:t>甲占</a:t>
            </a:r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</a:rPr>
              <a:t>份，乙占</a:t>
            </a:r>
            <a:r>
              <a:rPr lang="en-US" altLang="zh-CN" sz="21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100" b="1">
                <a:latin typeface="楷体" panose="02010609060101010101" pitchFamily="49" charset="-122"/>
                <a:ea typeface="楷体" panose="02010609060101010101" pitchFamily="49" charset="-122"/>
              </a:rPr>
              <a:t>份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75127" y1="4915" x2="63198" y2="19658"/>
                        <a14:foregroundMark x1="67259" y1="4487" x2="61675" y2="11752"/>
                        <a14:foregroundMark x1="54315" y1="39744" x2="38832" y2="57265"/>
                        <a14:foregroundMark x1="25381" y1="38034" x2="37310" y2="57265"/>
                        <a14:foregroundMark x1="33756" y1="39744" x2="25888" y2="44658"/>
                        <a14:foregroundMark x1="54315" y1="44658" x2="29949" y2="45085"/>
                        <a14:foregroundMark x1="48731" y1="40171" x2="57614" y2="45940"/>
                        <a14:foregroundMark x1="50761" y1="38034" x2="44924" y2="41026"/>
                        <a14:foregroundMark x1="35787" y1="41026" x2="29442" y2="37607"/>
                        <a14:foregroundMark x1="49239" y1="54274" x2="43909" y2="54701"/>
                        <a14:foregroundMark x1="29949" y1="52564" x2="26396" y2="55556"/>
                        <a14:foregroundMark x1="35787" y1="63889" x2="36294" y2="74359"/>
                        <a14:foregroundMark x1="52284" y1="66880" x2="52284" y2="70299"/>
                        <a14:foregroundMark x1="65736" y1="94444" x2="58629" y2="91239"/>
                        <a14:foregroundMark x1="17005" y1="91667" x2="8122" y2="93590"/>
                        <a14:foregroundMark x1="66751" y1="92521" x2="61675" y2="89957"/>
                        <a14:foregroundMark x1="54822" y1="47222" x2="51269" y2="497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23528" y="1881747"/>
            <a:ext cx="1217228" cy="1445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2" name="组合 21"/>
          <p:cNvGrpSpPr/>
          <p:nvPr/>
        </p:nvGrpSpPr>
        <p:grpSpPr>
          <a:xfrm>
            <a:off x="2070085" y="2943050"/>
            <a:ext cx="1918398" cy="1080610"/>
            <a:chOff x="7495132" y="2455546"/>
            <a:chExt cx="2509644" cy="1530190"/>
          </a:xfrm>
        </p:grpSpPr>
        <p:sp>
          <p:nvSpPr>
            <p:cNvPr id="23" name="MH_Other_2"/>
            <p:cNvSpPr/>
            <p:nvPr/>
          </p:nvSpPr>
          <p:spPr>
            <a:xfrm flipV="1">
              <a:off x="7495132" y="2480204"/>
              <a:ext cx="1587862" cy="1505532"/>
            </a:xfrm>
            <a:custGeom>
              <a:avLst/>
              <a:gdLst>
                <a:gd name="connsiteX0" fmla="*/ 0 w 2462212"/>
                <a:gd name="connsiteY0" fmla="*/ 942975 h 942975"/>
                <a:gd name="connsiteX1" fmla="*/ 0 w 2462212"/>
                <a:gd name="connsiteY1" fmla="*/ 145256 h 942975"/>
                <a:gd name="connsiteX2" fmla="*/ 145256 w 2462212"/>
                <a:gd name="connsiteY2" fmla="*/ 0 h 942975"/>
                <a:gd name="connsiteX3" fmla="*/ 2462212 w 2462212"/>
                <a:gd name="connsiteY3" fmla="*/ 0 h 942975"/>
                <a:gd name="connsiteX0-1" fmla="*/ 0 w 2462212"/>
                <a:gd name="connsiteY0-2" fmla="*/ 942975 h 942975"/>
                <a:gd name="connsiteX1-3" fmla="*/ 0 w 2462212"/>
                <a:gd name="connsiteY1-4" fmla="*/ 145256 h 942975"/>
                <a:gd name="connsiteX2-5" fmla="*/ 145256 w 2462212"/>
                <a:gd name="connsiteY2-6" fmla="*/ 0 h 942975"/>
                <a:gd name="connsiteX3-7" fmla="*/ 2462212 w 2462212"/>
                <a:gd name="connsiteY3-8" fmla="*/ 0 h 942975"/>
                <a:gd name="connsiteX0-9" fmla="*/ 0 w 2462212"/>
                <a:gd name="connsiteY0-10" fmla="*/ 942975 h 942975"/>
                <a:gd name="connsiteX1-11" fmla="*/ 0 w 2462212"/>
                <a:gd name="connsiteY1-12" fmla="*/ 145256 h 942975"/>
                <a:gd name="connsiteX2-13" fmla="*/ 145256 w 2462212"/>
                <a:gd name="connsiteY2-14" fmla="*/ 0 h 942975"/>
                <a:gd name="connsiteX3-15" fmla="*/ 2462212 w 2462212"/>
                <a:gd name="connsiteY3-16" fmla="*/ 0 h 94297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462212" h="942975">
                  <a:moveTo>
                    <a:pt x="0" y="942975"/>
                  </a:moveTo>
                  <a:lnTo>
                    <a:pt x="0" y="145256"/>
                  </a:lnTo>
                  <a:cubicBezTo>
                    <a:pt x="31751" y="46830"/>
                    <a:pt x="87312" y="12700"/>
                    <a:pt x="145256" y="0"/>
                  </a:cubicBezTo>
                  <a:lnTo>
                    <a:pt x="2462212" y="0"/>
                  </a:lnTo>
                </a:path>
              </a:pathLst>
            </a:custGeom>
            <a:noFill/>
            <a:ln w="15875" cmpd="sng">
              <a:solidFill>
                <a:srgbClr val="00B050"/>
              </a:solidFill>
              <a:prstDash val="solid"/>
              <a:headEnd type="oval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6000" tIns="72000" rIns="72000" bIns="0"/>
            <a:lstStyle/>
            <a:p>
              <a:pPr algn="just" eaLnBrk="1" fontAlgn="auto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24" name="MH_Other_2"/>
            <p:cNvSpPr/>
            <p:nvPr/>
          </p:nvSpPr>
          <p:spPr>
            <a:xfrm flipH="1" flipV="1">
              <a:off x="8797916" y="2455546"/>
              <a:ext cx="1206860" cy="1524672"/>
            </a:xfrm>
            <a:custGeom>
              <a:avLst/>
              <a:gdLst>
                <a:gd name="connsiteX0" fmla="*/ 0 w 2462212"/>
                <a:gd name="connsiteY0" fmla="*/ 942975 h 942975"/>
                <a:gd name="connsiteX1" fmla="*/ 0 w 2462212"/>
                <a:gd name="connsiteY1" fmla="*/ 145256 h 942975"/>
                <a:gd name="connsiteX2" fmla="*/ 145256 w 2462212"/>
                <a:gd name="connsiteY2" fmla="*/ 0 h 942975"/>
                <a:gd name="connsiteX3" fmla="*/ 2462212 w 2462212"/>
                <a:gd name="connsiteY3" fmla="*/ 0 h 942975"/>
                <a:gd name="connsiteX0-1" fmla="*/ 0 w 2462212"/>
                <a:gd name="connsiteY0-2" fmla="*/ 942975 h 942975"/>
                <a:gd name="connsiteX1-3" fmla="*/ 0 w 2462212"/>
                <a:gd name="connsiteY1-4" fmla="*/ 145256 h 942975"/>
                <a:gd name="connsiteX2-5" fmla="*/ 145256 w 2462212"/>
                <a:gd name="connsiteY2-6" fmla="*/ 0 h 942975"/>
                <a:gd name="connsiteX3-7" fmla="*/ 2462212 w 2462212"/>
                <a:gd name="connsiteY3-8" fmla="*/ 0 h 942975"/>
                <a:gd name="connsiteX0-9" fmla="*/ 0 w 2462212"/>
                <a:gd name="connsiteY0-10" fmla="*/ 942975 h 942975"/>
                <a:gd name="connsiteX1-11" fmla="*/ 0 w 2462212"/>
                <a:gd name="connsiteY1-12" fmla="*/ 145256 h 942975"/>
                <a:gd name="connsiteX2-13" fmla="*/ 145256 w 2462212"/>
                <a:gd name="connsiteY2-14" fmla="*/ 0 h 942975"/>
                <a:gd name="connsiteX3-15" fmla="*/ 2462212 w 2462212"/>
                <a:gd name="connsiteY3-16" fmla="*/ 0 h 94297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2462212" h="942975">
                  <a:moveTo>
                    <a:pt x="0" y="942975"/>
                  </a:moveTo>
                  <a:lnTo>
                    <a:pt x="0" y="145256"/>
                  </a:lnTo>
                  <a:cubicBezTo>
                    <a:pt x="31751" y="46830"/>
                    <a:pt x="87312" y="12700"/>
                    <a:pt x="145256" y="0"/>
                  </a:cubicBezTo>
                  <a:lnTo>
                    <a:pt x="2462212" y="0"/>
                  </a:lnTo>
                </a:path>
              </a:pathLst>
            </a:custGeom>
            <a:noFill/>
            <a:ln w="15875" cmpd="sng">
              <a:solidFill>
                <a:srgbClr val="00B050"/>
              </a:solidFill>
              <a:prstDash val="solid"/>
              <a:headEnd type="oval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6000" tIns="72000" rIns="72000" bIns="0"/>
            <a:lstStyle/>
            <a:p>
              <a:pPr algn="just" eaLnBrk="1" fontAlgn="auto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333333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25" name="TextBox 51"/>
          <p:cNvSpPr txBox="1"/>
          <p:nvPr/>
        </p:nvSpPr>
        <p:spPr>
          <a:xfrm>
            <a:off x="2070085" y="2753658"/>
            <a:ext cx="9822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数量</a:t>
            </a:r>
            <a:endParaRPr lang="zh-CN" altLang="en-US" sz="2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52"/>
          <p:cNvSpPr txBox="1"/>
          <p:nvPr/>
        </p:nvSpPr>
        <p:spPr>
          <a:xfrm>
            <a:off x="3262130" y="2732435"/>
            <a:ext cx="9822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份数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5"/>
          <p:cNvSpPr txBox="1">
            <a:spLocks noChangeArrowheads="1"/>
          </p:cNvSpPr>
          <p:nvPr/>
        </p:nvSpPr>
        <p:spPr bwMode="auto">
          <a:xfrm>
            <a:off x="2123728" y="3562117"/>
            <a:ext cx="2592288" cy="4766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  </a:t>
            </a:r>
            <a:r>
              <a:rPr lang="en-US" altLang="zh-CN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5"/>
          <p:cNvSpPr txBox="1">
            <a:spLocks noChangeArrowheads="1"/>
          </p:cNvSpPr>
          <p:nvPr/>
        </p:nvSpPr>
        <p:spPr bwMode="auto">
          <a:xfrm>
            <a:off x="2051720" y="3160060"/>
            <a:ext cx="2592288" cy="5355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60  ——  </a:t>
            </a:r>
            <a:r>
              <a:rPr lang="en-US" altLang="zh-CN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51"/>
          <p:cNvSpPr txBox="1"/>
          <p:nvPr/>
        </p:nvSpPr>
        <p:spPr>
          <a:xfrm>
            <a:off x="2623339" y="2427734"/>
            <a:ext cx="9822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乙数</a:t>
            </a:r>
            <a:endParaRPr lang="zh-CN" altLang="en-US" sz="24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圆角矩形标注 29"/>
          <p:cNvSpPr/>
          <p:nvPr/>
        </p:nvSpPr>
        <p:spPr>
          <a:xfrm>
            <a:off x="5868144" y="2265428"/>
            <a:ext cx="2304256" cy="362362"/>
          </a:xfrm>
          <a:prstGeom prst="wedgeRoundRectCallout">
            <a:avLst>
              <a:gd name="adj1" fmla="val 38237"/>
              <a:gd name="adj2" fmla="val -242888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CC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r>
              <a:rPr lang="en-US" altLang="zh-CN" sz="2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60÷3ⅹ5=100</a:t>
            </a:r>
            <a:endParaRPr lang="en-US" altLang="zh-CN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4334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文本框 18"/>
          <p:cNvSpPr txBox="1"/>
          <p:nvPr/>
        </p:nvSpPr>
        <p:spPr>
          <a:xfrm>
            <a:off x="579621" y="622123"/>
            <a:ext cx="21939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填空。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0" grpId="0" animBg="1"/>
      <p:bldP spid="25" grpId="0"/>
      <p:bldP spid="26" grpId="0"/>
      <p:bldP spid="27" grpId="0"/>
      <p:bldP spid="28" grpId="0"/>
      <p:bldP spid="29" grpId="0"/>
      <p:bldP spid="3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323528" y="987574"/>
            <a:ext cx="8856983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把正方形的边长按1︰2缩小后，周长缩小为原来的（    ），面积缩小为原来的（    ）。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 Box 14"/>
              <p:cNvSpPr txBox="1">
                <a:spLocks noChangeArrowheads="1"/>
              </p:cNvSpPr>
              <p:nvPr/>
            </p:nvSpPr>
            <p:spPr bwMode="auto">
              <a:xfrm>
                <a:off x="7905742" y="901916"/>
                <a:ext cx="444352" cy="6759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6" name="Text 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905742" y="901916"/>
                <a:ext cx="444352" cy="675954"/>
              </a:xfrm>
              <a:prstGeom prst="rect">
                <a:avLst/>
              </a:prstGeom>
              <a:blipFill rotWithShape="1">
                <a:blip r:embed="rId1"/>
                <a:stretch>
                  <a:fillRect l="-141" t="-32" r="108" b="7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 Box 17"/>
              <p:cNvSpPr txBox="1">
                <a:spLocks noChangeArrowheads="1"/>
              </p:cNvSpPr>
              <p:nvPr/>
            </p:nvSpPr>
            <p:spPr bwMode="auto">
              <a:xfrm>
                <a:off x="3263552" y="1319732"/>
                <a:ext cx="444352" cy="6759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9" name="Text 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263552" y="1319732"/>
                <a:ext cx="444352" cy="675954"/>
              </a:xfrm>
              <a:prstGeom prst="rect">
                <a:avLst/>
              </a:prstGeom>
              <a:blipFill rotWithShape="1">
                <a:blip r:embed="rId2"/>
                <a:stretch>
                  <a:fillRect l="-65" t="-30" r="31" b="7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" name="组合 1"/>
          <p:cNvGrpSpPr/>
          <p:nvPr/>
        </p:nvGrpSpPr>
        <p:grpSpPr>
          <a:xfrm>
            <a:off x="611560" y="1934131"/>
            <a:ext cx="8135938" cy="461665"/>
            <a:chOff x="611560" y="1934131"/>
            <a:chExt cx="8135938" cy="461665"/>
          </a:xfrm>
        </p:grpSpPr>
        <p:sp>
          <p:nvSpPr>
            <p:cNvPr id="17" name="Text Box 3"/>
            <p:cNvSpPr txBox="1">
              <a:spLocks noChangeArrowheads="1"/>
            </p:cNvSpPr>
            <p:nvPr/>
          </p:nvSpPr>
          <p:spPr bwMode="auto">
            <a:xfrm>
              <a:off x="611560" y="1995686"/>
              <a:ext cx="813593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zh-CN" altLang="zh-CN" sz="2000" b="1" dirty="0">
                  <a:latin typeface="+mn-lt"/>
                  <a:ea typeface="楷体" panose="02010609060101010101" pitchFamily="49" charset="-122"/>
                </a:rPr>
                <a:t>把一个图形按</a:t>
              </a:r>
              <a:r>
                <a:rPr lang="zh-CN" altLang="zh-CN" sz="20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r>
                <a:rPr lang="zh-CN" altLang="zh-CN" sz="2000" b="1" dirty="0">
                  <a:latin typeface="+mn-lt"/>
                  <a:ea typeface="楷体" panose="02010609060101010101" pitchFamily="49" charset="-122"/>
                </a:rPr>
                <a:t>︰</a:t>
              </a:r>
              <a:r>
                <a:rPr lang="zh-CN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zh-CN" sz="2000" b="1" dirty="0">
                  <a:latin typeface="+mn-lt"/>
                  <a:ea typeface="楷体" panose="02010609060101010101" pitchFamily="49" charset="-122"/>
                </a:rPr>
                <a:t>放大，就是将这个图形的各条边放大</a:t>
              </a:r>
              <a:r>
                <a:rPr lang="en-US" altLang="zh-CN" sz="2000" b="1" dirty="0">
                  <a:latin typeface="+mn-lt"/>
                  <a:ea typeface="楷体" panose="02010609060101010101" pitchFamily="49" charset="-122"/>
                </a:rPr>
                <a:t>  </a:t>
              </a:r>
              <a:r>
                <a:rPr lang="en-US" altLang="zh-CN" sz="2000" b="1" dirty="0" smtClean="0">
                  <a:latin typeface="+mn-lt"/>
                  <a:ea typeface="楷体" panose="02010609060101010101" pitchFamily="49" charset="-122"/>
                </a:rPr>
                <a:t> </a:t>
              </a:r>
              <a:r>
                <a:rPr lang="zh-CN" altLang="zh-CN" sz="2000" b="1" dirty="0" smtClean="0">
                  <a:latin typeface="+mn-lt"/>
                  <a:ea typeface="楷体" panose="02010609060101010101" pitchFamily="49" charset="-122"/>
                </a:rPr>
                <a:t>倍</a:t>
              </a:r>
              <a:r>
                <a:rPr lang="zh-CN" altLang="zh-CN" sz="2000" b="1" dirty="0">
                  <a:latin typeface="+mn-lt"/>
                  <a:ea typeface="楷体" panose="02010609060101010101" pitchFamily="49" charset="-122"/>
                </a:rPr>
                <a:t>。</a:t>
              </a:r>
              <a:endParaRPr lang="zh-CN" altLang="zh-CN" sz="2000" b="1" dirty="0">
                <a:latin typeface="+mn-lt"/>
                <a:ea typeface="楷体" panose="02010609060101010101" pitchFamily="49" charset="-122"/>
              </a:endParaRPr>
            </a:p>
          </p:txBody>
        </p:sp>
        <p:sp>
          <p:nvSpPr>
            <p:cNvPr id="19" name="Text Box 4"/>
            <p:cNvSpPr txBox="1">
              <a:spLocks noChangeArrowheads="1"/>
            </p:cNvSpPr>
            <p:nvPr/>
          </p:nvSpPr>
          <p:spPr bwMode="auto">
            <a:xfrm>
              <a:off x="6744508" y="1934131"/>
              <a:ext cx="3385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endParaRPr lang="zh-CN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08668" y="2321493"/>
            <a:ext cx="8135938" cy="784187"/>
            <a:chOff x="680676" y="2348481"/>
            <a:chExt cx="8135938" cy="784187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8" name="Text Box 5"/>
                <p:cNvSpPr txBox="1">
                  <a:spLocks noChangeArrowheads="1"/>
                </p:cNvSpPr>
                <p:nvPr/>
              </p:nvSpPr>
              <p:spPr bwMode="auto">
                <a:xfrm>
                  <a:off x="680676" y="2400160"/>
                  <a:ext cx="8135938" cy="7325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lnSpc>
                      <a:spcPct val="120000"/>
                    </a:lnSpc>
                    <a:spcBef>
                      <a:spcPct val="50000"/>
                    </a:spcBef>
                    <a:buFontTx/>
                    <a:buNone/>
                  </a:pPr>
                  <a:r>
                    <a:rPr lang="zh-CN" altLang="zh-CN" sz="2000" b="1" dirty="0">
                      <a:latin typeface="+mn-lt"/>
                      <a:ea typeface="楷体" panose="02010609060101010101" pitchFamily="49" charset="-122"/>
                    </a:rPr>
                    <a:t>把一个图形按</a:t>
                  </a:r>
                  <a:r>
                    <a:rPr lang="zh-CN" altLang="zh-CN" sz="20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</a:t>
                  </a:r>
                  <a:r>
                    <a:rPr lang="zh-CN" altLang="zh-CN" sz="2000" b="1" dirty="0">
                      <a:latin typeface="+mn-lt"/>
                      <a:ea typeface="楷体" panose="02010609060101010101" pitchFamily="49" charset="-122"/>
                    </a:rPr>
                    <a:t>︰</a:t>
                  </a:r>
                  <a:r>
                    <a:rPr lang="zh-CN" altLang="zh-CN" sz="2000" b="1" i="1" dirty="0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x</a:t>
                  </a:r>
                  <a:r>
                    <a:rPr lang="zh-CN" altLang="zh-CN" sz="2000" b="1" dirty="0">
                      <a:latin typeface="+mn-lt"/>
                      <a:ea typeface="楷体" panose="02010609060101010101" pitchFamily="49" charset="-122"/>
                    </a:rPr>
                    <a:t>缩小，就是将这个图形的各条边缩小到原来的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  <m:t>𝒙</m:t>
                          </m:r>
                        </m:den>
                      </m:f>
                    </m:oMath>
                  </a14:m>
                  <a:r>
                    <a:rPr lang="en-US" altLang="zh-CN" sz="2000" b="1" dirty="0">
                      <a:latin typeface="+mn-lt"/>
                      <a:ea typeface="楷体" panose="02010609060101010101" pitchFamily="49" charset="-122"/>
                    </a:rPr>
                    <a:t> </a:t>
                  </a:r>
                  <a:r>
                    <a:rPr lang="zh-CN" altLang="zh-CN" sz="2000" b="1" dirty="0">
                      <a:latin typeface="+mn-lt"/>
                      <a:ea typeface="楷体" panose="02010609060101010101" pitchFamily="49" charset="-122"/>
                    </a:rPr>
                    <a:t>。</a:t>
                  </a:r>
                  <a:endParaRPr lang="zh-CN" altLang="zh-CN" sz="2000" b="1" dirty="0">
                    <a:latin typeface="+mn-lt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18" name="Text Box 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680676" y="2400160"/>
                  <a:ext cx="8135938" cy="732508"/>
                </a:xfrm>
                <a:prstGeom prst="rect">
                  <a:avLst/>
                </a:prstGeom>
                <a:blipFill rotWithShape="1">
                  <a:blip r:embed="rId3"/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2" name="Text Box 8"/>
            <p:cNvSpPr txBox="1">
              <a:spLocks noChangeArrowheads="1"/>
            </p:cNvSpPr>
            <p:nvPr/>
          </p:nvSpPr>
          <p:spPr bwMode="auto">
            <a:xfrm>
              <a:off x="7885385" y="2348481"/>
              <a:ext cx="18473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 sz="20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endParaRPr>
            </a:p>
          </p:txBody>
        </p:sp>
      </p:grpSp>
      <p:sp>
        <p:nvSpPr>
          <p:cNvPr id="25" name="流程图: 可选过程 24"/>
          <p:cNvSpPr/>
          <p:nvPr/>
        </p:nvSpPr>
        <p:spPr>
          <a:xfrm>
            <a:off x="1332832" y="3075806"/>
            <a:ext cx="2592288" cy="504208"/>
          </a:xfrm>
          <a:prstGeom prst="flowChartAlternateProcess">
            <a:avLst/>
          </a:prstGeom>
          <a:solidFill>
            <a:srgbClr val="33CC33">
              <a:alpha val="4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  <a:defRPr/>
            </a:pPr>
            <a:r>
              <a: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正方形周长</a:t>
            </a:r>
            <a:r>
              <a:rPr lang="en-US" altLang="zh-CN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边长</a:t>
            </a:r>
            <a:r>
              <a:rPr lang="en-US" altLang="zh-CN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ⅹ4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流程图: 可选过程 25"/>
          <p:cNvSpPr/>
          <p:nvPr/>
        </p:nvSpPr>
        <p:spPr>
          <a:xfrm>
            <a:off x="4574022" y="3085222"/>
            <a:ext cx="3043956" cy="504208"/>
          </a:xfrm>
          <a:prstGeom prst="flowChartAlternateProcess">
            <a:avLst/>
          </a:prstGeom>
          <a:solidFill>
            <a:srgbClr val="33CC33">
              <a:alpha val="4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  <a:defRPr/>
            </a:pPr>
            <a:r>
              <a: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正方形面积</a:t>
            </a:r>
            <a:r>
              <a:rPr lang="en-US" altLang="zh-CN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边长</a:t>
            </a:r>
            <a:r>
              <a:rPr lang="en-US" altLang="zh-CN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ⅹ</a:t>
            </a:r>
            <a:r>
              <a: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边长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圆角矩形标注 27"/>
          <p:cNvSpPr/>
          <p:nvPr/>
        </p:nvSpPr>
        <p:spPr>
          <a:xfrm>
            <a:off x="5240910" y="3914870"/>
            <a:ext cx="2823862" cy="385072"/>
          </a:xfrm>
          <a:prstGeom prst="wedgeRoundRectCallout">
            <a:avLst>
              <a:gd name="adj1" fmla="val -33296"/>
              <a:gd name="adj2" fmla="val -110822"/>
              <a:gd name="adj3" fmla="val 16667"/>
            </a:avLst>
          </a:prstGeom>
          <a:solidFill>
            <a:schemeClr val="accent2">
              <a:lumMod val="60000"/>
              <a:lumOff val="40000"/>
              <a:alpha val="31000"/>
            </a:schemeClr>
          </a:solidFill>
          <a:ln w="1905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面积与边长的平方有关。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AutoShape 27"/>
          <p:cNvSpPr>
            <a:spLocks noChangeArrowheads="1"/>
          </p:cNvSpPr>
          <p:nvPr/>
        </p:nvSpPr>
        <p:spPr bwMode="auto">
          <a:xfrm>
            <a:off x="1453862" y="3979846"/>
            <a:ext cx="2089424" cy="392104"/>
          </a:xfrm>
          <a:prstGeom prst="wedgeRoundRectCallout">
            <a:avLst>
              <a:gd name="adj1" fmla="val -46874"/>
              <a:gd name="adj2" fmla="val -1306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周长与边长有关。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Line 16"/>
          <p:cNvSpPr>
            <a:spLocks noChangeShapeType="1"/>
          </p:cNvSpPr>
          <p:nvPr/>
        </p:nvSpPr>
        <p:spPr bwMode="auto">
          <a:xfrm rot="5400000">
            <a:off x="2278089" y="3796037"/>
            <a:ext cx="432046" cy="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>
            <a:spAutoFit/>
          </a:bodyPr>
          <a:lstStyle/>
          <a:p>
            <a:endParaRPr lang="zh-CN" altLang="en-US"/>
          </a:p>
        </p:txBody>
      </p:sp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4334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文本框 18"/>
          <p:cNvSpPr txBox="1"/>
          <p:nvPr/>
        </p:nvSpPr>
        <p:spPr>
          <a:xfrm>
            <a:off x="579621" y="622123"/>
            <a:ext cx="21939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填空。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8" grpId="0" animBg="1"/>
      <p:bldP spid="29" grpId="0" animBg="1"/>
      <p:bldP spid="3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674504" y="588625"/>
            <a:ext cx="79299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下面每个表中的两个量，哪些成比例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关系？成正比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例关系还是反比例关系？哪些不成比例关系？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3557" y="1308704"/>
            <a:ext cx="7560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）从甲地到乙地的路程是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240km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，汽车行驶的速度与时间如下表。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115617" y="2141443"/>
          <a:ext cx="6207859" cy="79248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007600"/>
                <a:gridCol w="815883"/>
                <a:gridCol w="792088"/>
                <a:gridCol w="864096"/>
                <a:gridCol w="849752"/>
                <a:gridCol w="87844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速度</a:t>
                      </a:r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（千米</a:t>
                      </a:r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时）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kern="1200">
                          <a:solidFill>
                            <a:schemeClr val="lt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40</a:t>
                      </a:r>
                      <a:endParaRPr lang="zh-CN" altLang="en-US" sz="2000" b="1" kern="1200">
                        <a:solidFill>
                          <a:schemeClr val="lt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50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60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80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100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时间</a:t>
                      </a:r>
                      <a:r>
                        <a:rPr lang="en-US" altLang="zh-CN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zh-CN" altLang="en-US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时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4.8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2.4</a:t>
                      </a:r>
                      <a:endParaRPr lang="en-US" altLang="zh-CN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>
            <a:off x="2901535" y="4124976"/>
            <a:ext cx="35809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速度与时间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成反比例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656939" y="3487936"/>
            <a:ext cx="3844996" cy="686167"/>
            <a:chOff x="2383188" y="3374870"/>
            <a:chExt cx="4205036" cy="686167"/>
          </a:xfrm>
        </p:grpSpPr>
        <p:sp>
          <p:nvSpPr>
            <p:cNvPr id="10" name="AutoShape 37"/>
            <p:cNvSpPr>
              <a:spLocks noChangeArrowheads="1"/>
            </p:cNvSpPr>
            <p:nvPr/>
          </p:nvSpPr>
          <p:spPr bwMode="auto">
            <a:xfrm>
              <a:off x="2383188" y="3374870"/>
              <a:ext cx="3981876" cy="686167"/>
            </a:xfrm>
            <a:prstGeom prst="roundRect">
              <a:avLst>
                <a:gd name="adj" fmla="val 16667"/>
              </a:avLst>
            </a:prstGeom>
            <a:noFill/>
            <a:ln w="76200" algn="ctr">
              <a:pattFill prst="sphere">
                <a:fgClr>
                  <a:srgbClr val="009999"/>
                </a:fgClr>
                <a:bgClr>
                  <a:srgbClr val="FFFFFF"/>
                </a:bgClr>
              </a:patt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>
                      <a:alpha val="89999"/>
                    </a:scheme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pPr>
                <a:lnSpc>
                  <a:spcPct val="150000"/>
                </a:lnSpc>
              </a:pP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412497" y="3374871"/>
              <a:ext cx="417572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速度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ⅹ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时间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路程（一定）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1115615" y="2949516"/>
          <a:ext cx="6192689" cy="3962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016225"/>
                <a:gridCol w="792088"/>
                <a:gridCol w="792088"/>
                <a:gridCol w="864096"/>
                <a:gridCol w="874790"/>
                <a:gridCol w="853402"/>
              </a:tblGrid>
              <a:tr h="370840">
                <a:tc>
                  <a:txBody>
                    <a:bodyPr/>
                    <a:lstStyle/>
                    <a:p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1831432" y="2951298"/>
            <a:ext cx="10275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路程</a:t>
            </a:r>
            <a:endParaRPr lang="zh-CN" altLang="en-US" sz="20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186721" y="2933864"/>
            <a:ext cx="6383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240</a:t>
            </a:r>
            <a:endParaRPr lang="zh-CN" altLang="en-US" sz="20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939772" y="2933864"/>
            <a:ext cx="6689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240</a:t>
            </a:r>
            <a:endParaRPr lang="zh-CN" altLang="en-US" sz="2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852568" y="2933864"/>
            <a:ext cx="6555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240</a:t>
            </a:r>
            <a:endParaRPr lang="zh-CN" altLang="en-US" sz="20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742865" y="2931790"/>
            <a:ext cx="6293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240</a:t>
            </a:r>
            <a:endParaRPr lang="zh-CN" altLang="en-US" sz="2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546577" y="2940214"/>
            <a:ext cx="6675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240</a:t>
            </a:r>
            <a:endParaRPr lang="zh-CN" altLang="en-US" sz="20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4334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539552" y="1354564"/>
            <a:ext cx="7056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）圆锥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高是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30cm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，它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底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面积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体积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如下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表。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277856" y="1862312"/>
          <a:ext cx="5958440" cy="79248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758181"/>
                <a:gridCol w="815883"/>
                <a:gridCol w="792088"/>
                <a:gridCol w="864096"/>
                <a:gridCol w="849752"/>
                <a:gridCol w="87844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底面积</a:t>
                      </a: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/cm</a:t>
                      </a:r>
                      <a:r>
                        <a:rPr lang="en-US" altLang="zh-CN" sz="2000" b="1" baseline="300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kern="1200">
                          <a:solidFill>
                            <a:schemeClr val="lt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5</a:t>
                      </a:r>
                      <a:endParaRPr lang="zh-CN" altLang="en-US" sz="2000" b="1" kern="1200">
                        <a:solidFill>
                          <a:schemeClr val="lt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16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体积</a:t>
                      </a: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/cm</a:t>
                      </a:r>
                      <a:r>
                        <a:rPr lang="en-US" altLang="zh-CN" sz="2000" b="1" baseline="300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50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80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100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160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200</a:t>
                      </a:r>
                      <a:endParaRPr lang="en-US" altLang="zh-CN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>
            <a:off x="2418379" y="4124265"/>
            <a:ext cx="59057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圆锥的体积与底面积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1277856" y="2668490"/>
          <a:ext cx="5958440" cy="3962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781976"/>
                <a:gridCol w="792088"/>
                <a:gridCol w="792088"/>
                <a:gridCol w="864096"/>
                <a:gridCol w="849752"/>
                <a:gridCol w="878440"/>
              </a:tblGrid>
              <a:tr h="370840">
                <a:tc>
                  <a:txBody>
                    <a:bodyPr/>
                    <a:lstStyle/>
                    <a:p>
                      <a:endParaRPr lang="zh-CN" altLang="en-US" sz="20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0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1504052" y="2664620"/>
            <a:ext cx="1307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圆锥的高</a:t>
            </a:r>
            <a:endParaRPr lang="zh-CN" altLang="en-US" sz="20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203848" y="2654792"/>
            <a:ext cx="10275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zh-CN" altLang="en-US" sz="20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036237" y="2635081"/>
            <a:ext cx="10275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zh-CN" altLang="en-US" sz="20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852568" y="2620181"/>
            <a:ext cx="10275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zh-CN" altLang="en-US" sz="20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750205" y="2627306"/>
            <a:ext cx="10275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zh-CN" altLang="en-US" sz="20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529083" y="2654792"/>
            <a:ext cx="5137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zh-CN" altLang="en-US" sz="20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2404535" y="3213597"/>
            <a:ext cx="5016689" cy="970651"/>
            <a:chOff x="2404535" y="3130947"/>
            <a:chExt cx="5016689" cy="970651"/>
          </a:xfrm>
        </p:grpSpPr>
        <p:grpSp>
          <p:nvGrpSpPr>
            <p:cNvPr id="26" name="组合 25"/>
            <p:cNvGrpSpPr/>
            <p:nvPr/>
          </p:nvGrpSpPr>
          <p:grpSpPr>
            <a:xfrm>
              <a:off x="2404535" y="3130947"/>
              <a:ext cx="3978466" cy="962689"/>
              <a:chOff x="2389467" y="3248471"/>
              <a:chExt cx="3978466" cy="962689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2389467" y="3248471"/>
                <a:ext cx="3978466" cy="900559"/>
                <a:chOff x="2450929" y="3185206"/>
                <a:chExt cx="3978466" cy="900559"/>
              </a:xfrm>
            </p:grpSpPr>
            <p:sp>
              <p:nvSpPr>
                <p:cNvPr id="10" name="AutoShape 37"/>
                <p:cNvSpPr>
                  <a:spLocks noChangeArrowheads="1"/>
                </p:cNvSpPr>
                <p:nvPr/>
              </p:nvSpPr>
              <p:spPr bwMode="auto">
                <a:xfrm>
                  <a:off x="2450929" y="3236114"/>
                  <a:ext cx="3978466" cy="849651"/>
                </a:xfrm>
                <a:prstGeom prst="roundRect">
                  <a:avLst>
                    <a:gd name="adj" fmla="val 16667"/>
                  </a:avLst>
                </a:prstGeom>
                <a:noFill/>
                <a:ln w="76200" algn="ctr">
                  <a:pattFill prst="sphere">
                    <a:fgClr>
                      <a:srgbClr val="009999"/>
                    </a:fgClr>
                    <a:bgClr>
                      <a:srgbClr val="FFFFFF"/>
                    </a:bgClr>
                  </a:patt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bg1">
                          <a:alpha val="89999"/>
                        </a:schemeClr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90000" tIns="46800" rIns="90000" bIns="46800" anchor="ctr"/>
                <a:lstStyle/>
                <a:p>
                  <a:pPr>
                    <a:lnSpc>
                      <a:spcPct val="150000"/>
                    </a:lnSpc>
                  </a:pPr>
                  <a:endPara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2" name="矩形 11"/>
                <p:cNvSpPr/>
                <p:nvPr/>
              </p:nvSpPr>
              <p:spPr>
                <a:xfrm>
                  <a:off x="2647219" y="3185206"/>
                  <a:ext cx="3077269" cy="553998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ct val="150000"/>
                    </a:lnSpc>
                  </a:pPr>
                  <a:r>
                    <a:rPr lang="zh-CN" altLang="en-US" sz="2000" b="1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圆锥的体积</a:t>
                  </a:r>
                  <a:endParaRPr lang="zh-CN" altLang="en-US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21" name="矩形 20"/>
              <p:cNvSpPr/>
              <p:nvPr/>
            </p:nvSpPr>
            <p:spPr>
              <a:xfrm>
                <a:off x="2883950" y="3657162"/>
                <a:ext cx="1271356" cy="553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底面积</a:t>
                </a:r>
                <a:endPara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5305274" y="3462205"/>
                <a:ext cx="1008780" cy="4818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（一定）</a:t>
                </a:r>
                <a:endPara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4" name="直接连接符 23"/>
              <p:cNvCxnSpPr/>
              <p:nvPr/>
            </p:nvCxnSpPr>
            <p:spPr>
              <a:xfrm flipV="1">
                <a:off x="2635570" y="3734120"/>
                <a:ext cx="1474068" cy="6649"/>
              </a:xfrm>
              <a:prstGeom prst="line">
                <a:avLst/>
              </a:prstGeom>
              <a:ln w="2222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" name="矩形 24"/>
            <p:cNvSpPr/>
            <p:nvPr/>
          </p:nvSpPr>
          <p:spPr>
            <a:xfrm>
              <a:off x="4343955" y="3147814"/>
              <a:ext cx="3077269" cy="4818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圆锥的高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4885040" y="3547600"/>
              <a:ext cx="334457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 flipV="1">
              <a:off x="4393768" y="3640112"/>
              <a:ext cx="1156272" cy="1"/>
            </a:xfrm>
            <a:prstGeom prst="line">
              <a:avLst/>
            </a:prstGeom>
            <a:ln w="222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矩形 28"/>
            <p:cNvSpPr/>
            <p:nvPr/>
          </p:nvSpPr>
          <p:spPr>
            <a:xfrm>
              <a:off x="4084331" y="3334736"/>
              <a:ext cx="330600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2" name="文本框 6"/>
          <p:cNvSpPr txBox="1"/>
          <p:nvPr/>
        </p:nvSpPr>
        <p:spPr>
          <a:xfrm>
            <a:off x="674504" y="588625"/>
            <a:ext cx="79299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下面每个表中的两个量，哪些成比例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关系？成正比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例关系还是反比例关系？哪些不成比例关系？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3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4334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539552" y="1449223"/>
            <a:ext cx="4248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）圆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的半径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与面积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如下表。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277856" y="1993034"/>
          <a:ext cx="5958440" cy="79248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758181"/>
                <a:gridCol w="815883"/>
                <a:gridCol w="792088"/>
                <a:gridCol w="864096"/>
                <a:gridCol w="849752"/>
                <a:gridCol w="87844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半径</a:t>
                      </a: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/cm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kern="1200">
                          <a:solidFill>
                            <a:schemeClr val="lt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1</a:t>
                      </a:r>
                      <a:endParaRPr lang="zh-CN" altLang="en-US" sz="2000" b="1" kern="1200">
                        <a:solidFill>
                          <a:schemeClr val="lt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面积</a:t>
                      </a:r>
                      <a:r>
                        <a:rPr lang="en-US" altLang="zh-CN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/cm</a:t>
                      </a:r>
                      <a:r>
                        <a:rPr lang="en-US" altLang="zh-CN" sz="2000" b="1" baseline="300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2000" b="1" baseline="300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π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r>
                        <a:rPr lang="el-GR" altLang="zh-CN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π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</a:t>
                      </a:r>
                      <a:r>
                        <a:rPr lang="el-GR" altLang="zh-CN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π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16</a:t>
                      </a:r>
                      <a:r>
                        <a:rPr lang="el-GR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π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25</a:t>
                      </a:r>
                      <a:r>
                        <a:rPr lang="el-GR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π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>
            <a:off x="2411760" y="4172221"/>
            <a:ext cx="3864431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圆的半径与面积不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成比例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771800" y="2804069"/>
            <a:ext cx="40324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圆的面积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l-GR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πⅹ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半径</a:t>
            </a:r>
            <a:r>
              <a:rPr lang="en-US" altLang="zh-CN" sz="2400" b="1" baseline="3000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 baseline="30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390497" y="3246654"/>
            <a:ext cx="4682544" cy="956923"/>
            <a:chOff x="2390497" y="3158351"/>
            <a:chExt cx="4682544" cy="956923"/>
          </a:xfrm>
        </p:grpSpPr>
        <p:grpSp>
          <p:nvGrpSpPr>
            <p:cNvPr id="23" name="组合 22"/>
            <p:cNvGrpSpPr/>
            <p:nvPr/>
          </p:nvGrpSpPr>
          <p:grpSpPr>
            <a:xfrm>
              <a:off x="2390497" y="3158351"/>
              <a:ext cx="3978466" cy="956923"/>
              <a:chOff x="2451959" y="3095086"/>
              <a:chExt cx="3978466" cy="956923"/>
            </a:xfrm>
          </p:grpSpPr>
          <p:sp>
            <p:nvSpPr>
              <p:cNvPr id="27" name="AutoShape 37"/>
              <p:cNvSpPr>
                <a:spLocks noChangeArrowheads="1"/>
              </p:cNvSpPr>
              <p:nvPr/>
            </p:nvSpPr>
            <p:spPr bwMode="auto">
              <a:xfrm>
                <a:off x="2451959" y="3202358"/>
                <a:ext cx="3978466" cy="849651"/>
              </a:xfrm>
              <a:prstGeom prst="roundRect">
                <a:avLst>
                  <a:gd name="adj" fmla="val 16667"/>
                </a:avLst>
              </a:prstGeom>
              <a:noFill/>
              <a:ln w="76200" algn="ctr">
                <a:pattFill prst="sphere">
                  <a:fgClr>
                    <a:srgbClr val="009999"/>
                  </a:fgClr>
                  <a:bgClr>
                    <a:srgbClr val="FFFFFF"/>
                  </a:bgClr>
                </a:patt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>
                        <a:alpha val="89999"/>
                      </a:schemeClr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/>
              <a:lstStyle/>
              <a:p>
                <a:pPr>
                  <a:lnSpc>
                    <a:spcPct val="150000"/>
                  </a:lnSpc>
                </a:pP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2547532" y="3095086"/>
                <a:ext cx="3077269" cy="4818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圆的面积</a:t>
                </a:r>
                <a:endPara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4" name="矩形 23"/>
            <p:cNvSpPr/>
            <p:nvPr/>
          </p:nvSpPr>
          <p:spPr>
            <a:xfrm>
              <a:off x="2623060" y="3571881"/>
              <a:ext cx="1271356" cy="4818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l-GR" altLang="zh-CN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πⅹ</a:t>
              </a:r>
              <a:r>
                <a: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半径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995772" y="3378073"/>
              <a:ext cx="3077269" cy="4818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半径（比值不一定）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 flipV="1">
              <a:off x="2521704" y="3643998"/>
              <a:ext cx="1474068" cy="6649"/>
            </a:xfrm>
            <a:prstGeom prst="line">
              <a:avLst/>
            </a:prstGeom>
            <a:ln w="222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文本框 6"/>
          <p:cNvSpPr txBox="1"/>
          <p:nvPr/>
        </p:nvSpPr>
        <p:spPr>
          <a:xfrm>
            <a:off x="674504" y="588625"/>
            <a:ext cx="79299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下面每个表中的两个量，哪些成比例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关系？成正比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例关系还是反比例关系？哪些不成比例关系？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4334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6"/>
          <p:cNvSpPr>
            <a:spLocks noChangeArrowheads="1"/>
          </p:cNvSpPr>
          <p:nvPr/>
        </p:nvSpPr>
        <p:spPr bwMode="auto">
          <a:xfrm>
            <a:off x="611560" y="555526"/>
            <a:ext cx="820891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李叔叔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开车从甲地到乙地，前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小时行了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100km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。照这样的速度，从甲地到乙地一共要用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小时，甲乙两地相距多远？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755576" y="1604381"/>
            <a:ext cx="59769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解：设甲、乙两地相距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千米。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2267744" y="2876514"/>
            <a:ext cx="2795588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=3×100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8"/>
          <p:cNvSpPr>
            <a:spLocks noChangeArrowheads="1"/>
          </p:cNvSpPr>
          <p:nvPr/>
        </p:nvSpPr>
        <p:spPr bwMode="auto">
          <a:xfrm>
            <a:off x="2411760" y="3374738"/>
            <a:ext cx="9589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=150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827584" y="3970528"/>
            <a:ext cx="69294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答：甲、乙两地相距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150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千米。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9" name="矩形 4"/>
          <p:cNvSpPr>
            <a:spLocks noChangeArrowheads="1"/>
          </p:cNvSpPr>
          <p:nvPr/>
        </p:nvSpPr>
        <p:spPr bwMode="auto">
          <a:xfrm>
            <a:off x="5995932" y="2633342"/>
            <a:ext cx="1217000" cy="40011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速度一定</a:t>
            </a:r>
            <a:endParaRPr lang="zh-CN" altLang="en-US" sz="20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1" name="圆角矩形标注 20"/>
          <p:cNvSpPr/>
          <p:nvPr/>
        </p:nvSpPr>
        <p:spPr>
          <a:xfrm>
            <a:off x="5802268" y="1604381"/>
            <a:ext cx="1814113" cy="792088"/>
          </a:xfrm>
          <a:prstGeom prst="wedgeRoundRectCallout">
            <a:avLst>
              <a:gd name="adj1" fmla="val 27129"/>
              <a:gd name="adj2" fmla="val 43481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路程与时间成正比例关系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5593929" y="3309878"/>
            <a:ext cx="4162647" cy="990064"/>
            <a:chOff x="5621370" y="3559529"/>
            <a:chExt cx="4162647" cy="990064"/>
          </a:xfrm>
        </p:grpSpPr>
        <p:sp>
          <p:nvSpPr>
            <p:cNvPr id="20" name="圆角矩形标注 19"/>
            <p:cNvSpPr/>
            <p:nvPr/>
          </p:nvSpPr>
          <p:spPr>
            <a:xfrm>
              <a:off x="5621370" y="3559529"/>
              <a:ext cx="2527039" cy="936104"/>
            </a:xfrm>
            <a:prstGeom prst="wedgeRoundRectCallout">
              <a:avLst>
                <a:gd name="adj1" fmla="val 21008"/>
                <a:gd name="adj2" fmla="val 48214"/>
                <a:gd name="adj3" fmla="val 16667"/>
              </a:avLst>
            </a:prstGeom>
            <a:solidFill>
              <a:schemeClr val="bg2">
                <a:lumMod val="9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5696687" y="3578223"/>
              <a:ext cx="4087330" cy="971370"/>
              <a:chOff x="4229086" y="3305823"/>
              <a:chExt cx="3844997" cy="971370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4270854" y="3723195"/>
                <a:ext cx="699279" cy="553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时间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4996814" y="3483227"/>
                <a:ext cx="3077269" cy="553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r>
                  <a:rPr lang="zh-CN" altLang="en-US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速度（一定）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4" name="直接连接符 23"/>
              <p:cNvCxnSpPr/>
              <p:nvPr/>
            </p:nvCxnSpPr>
            <p:spPr>
              <a:xfrm flipV="1">
                <a:off x="4229086" y="3762664"/>
                <a:ext cx="782816" cy="9647"/>
              </a:xfrm>
              <a:prstGeom prst="line">
                <a:avLst/>
              </a:prstGeom>
              <a:ln w="222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矩形 24"/>
              <p:cNvSpPr/>
              <p:nvPr/>
            </p:nvSpPr>
            <p:spPr>
              <a:xfrm>
                <a:off x="4238025" y="3305823"/>
                <a:ext cx="1271356" cy="553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路程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4334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9" name="矩形 28"/>
              <p:cNvSpPr/>
              <p:nvPr/>
            </p:nvSpPr>
            <p:spPr>
              <a:xfrm>
                <a:off x="1956899" y="2159092"/>
                <a:ext cx="958917" cy="6951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dirty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100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=</a:t>
                </a:r>
                <a:endPara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9" name="矩形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56899" y="2159092"/>
                <a:ext cx="958917" cy="695127"/>
              </a:xfrm>
              <a:prstGeom prst="rect">
                <a:avLst/>
              </a:prstGeom>
              <a:blipFill rotWithShape="1">
                <a:blip r:embed="rId2"/>
                <a:stretch>
                  <a:fillRect l="-48" t="-13" r="-5242" b="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0" name="矩形 29"/>
              <p:cNvSpPr/>
              <p:nvPr/>
            </p:nvSpPr>
            <p:spPr>
              <a:xfrm>
                <a:off x="2968163" y="2160933"/>
                <a:ext cx="494045" cy="715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1" dirty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x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0" name="矩形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68163" y="2160933"/>
                <a:ext cx="494045" cy="715581"/>
              </a:xfrm>
              <a:prstGeom prst="rect">
                <a:avLst/>
              </a:prstGeom>
              <a:blipFill rotWithShape="1">
                <a:blip r:embed="rId3"/>
                <a:stretch>
                  <a:fillRect l="-35" t="-4" r="38" b="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/>
      <p:bldP spid="17" grpId="0"/>
      <p:bldP spid="18" grpId="0"/>
      <p:bldP spid="19" grpId="0" animBg="1"/>
      <p:bldP spid="21" grpId="0" animBg="1"/>
      <p:bldP spid="29" grpId="0"/>
      <p:bldP spid="3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6"/>
          <p:cNvSpPr>
            <a:spLocks noChangeArrowheads="1"/>
          </p:cNvSpPr>
          <p:nvPr/>
        </p:nvSpPr>
        <p:spPr bwMode="auto">
          <a:xfrm>
            <a:off x="611560" y="555526"/>
            <a:ext cx="806489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李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叔叔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开车从甲地到乙地一共用了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小时，每小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时行驶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50km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。原路返回时每小时行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60km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，返回时用了多长时间？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143499" y="1668021"/>
            <a:ext cx="59769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解：设返回时用了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小时。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7" name="矩形 18"/>
          <p:cNvSpPr>
            <a:spLocks noChangeArrowheads="1"/>
          </p:cNvSpPr>
          <p:nvPr/>
        </p:nvSpPr>
        <p:spPr bwMode="auto">
          <a:xfrm>
            <a:off x="3655941" y="3325790"/>
            <a:ext cx="9589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=2.5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1563641" y="3910285"/>
            <a:ext cx="69294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答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：返回时用了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2.5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小时。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9" name="矩形 4"/>
          <p:cNvSpPr>
            <a:spLocks noChangeArrowheads="1"/>
          </p:cNvSpPr>
          <p:nvPr/>
        </p:nvSpPr>
        <p:spPr bwMode="auto">
          <a:xfrm>
            <a:off x="6143323" y="2688291"/>
            <a:ext cx="1217000" cy="40011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+mn-lt"/>
                <a:ea typeface="楷体" panose="02010609060101010101" pitchFamily="49" charset="-122"/>
              </a:rPr>
              <a:t>路程一定</a:t>
            </a:r>
            <a:endParaRPr lang="zh-CN" altLang="en-US" sz="2000" b="1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1" name="圆角矩形标注 20"/>
          <p:cNvSpPr/>
          <p:nvPr/>
        </p:nvSpPr>
        <p:spPr>
          <a:xfrm>
            <a:off x="5945370" y="1675903"/>
            <a:ext cx="1814113" cy="792088"/>
          </a:xfrm>
          <a:prstGeom prst="wedgeRoundRectCallout">
            <a:avLst>
              <a:gd name="adj1" fmla="val 27129"/>
              <a:gd name="adj2" fmla="val 43481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速度与时间成反比例关系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313172" y="3385499"/>
            <a:ext cx="3181654" cy="936104"/>
            <a:chOff x="5494802" y="3385453"/>
            <a:chExt cx="3181654" cy="936104"/>
          </a:xfrm>
        </p:grpSpPr>
        <p:sp>
          <p:nvSpPr>
            <p:cNvPr id="20" name="圆角矩形标注 19"/>
            <p:cNvSpPr/>
            <p:nvPr/>
          </p:nvSpPr>
          <p:spPr>
            <a:xfrm>
              <a:off x="5582765" y="3385453"/>
              <a:ext cx="3093691" cy="936104"/>
            </a:xfrm>
            <a:prstGeom prst="wedgeRoundRectCallout">
              <a:avLst>
                <a:gd name="adj1" fmla="val 21008"/>
                <a:gd name="adj2" fmla="val 48214"/>
                <a:gd name="adj3" fmla="val 16667"/>
              </a:avLst>
            </a:prstGeom>
            <a:solidFill>
              <a:schemeClr val="bg2">
                <a:lumMod val="9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5494802" y="3524484"/>
              <a:ext cx="3037639" cy="492622"/>
              <a:chOff x="4110508" y="3492995"/>
              <a:chExt cx="2857540" cy="492622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4791810" y="3503754"/>
                <a:ext cx="699279" cy="4818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时间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5332150" y="3502369"/>
                <a:ext cx="1635898" cy="4818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路程（一定）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4110508" y="3492995"/>
                <a:ext cx="1271356" cy="4818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速度</a:t>
                </a:r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ⅹ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31" name="矩形标注 30"/>
          <p:cNvSpPr/>
          <p:nvPr/>
        </p:nvSpPr>
        <p:spPr>
          <a:xfrm>
            <a:off x="651195" y="990968"/>
            <a:ext cx="1256234" cy="395555"/>
          </a:xfrm>
          <a:prstGeom prst="wedgeRectCallout">
            <a:avLst>
              <a:gd name="adj1" fmla="val -2967"/>
              <a:gd name="adj2" fmla="val 49327"/>
            </a:avLst>
          </a:prstGeom>
          <a:solidFill>
            <a:schemeClr val="accent3">
              <a:lumMod val="40000"/>
              <a:lumOff val="60000"/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云形标注 33"/>
          <p:cNvSpPr/>
          <p:nvPr/>
        </p:nvSpPr>
        <p:spPr>
          <a:xfrm>
            <a:off x="196892" y="1789375"/>
            <a:ext cx="1608463" cy="495564"/>
          </a:xfrm>
          <a:prstGeom prst="cloudCallout">
            <a:avLst>
              <a:gd name="adj1" fmla="val 19687"/>
              <a:gd name="adj2" fmla="val -135771"/>
            </a:avLst>
          </a:prstGeom>
          <a:noFill/>
          <a:ln>
            <a:solidFill>
              <a:srgbClr val="CC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/>
            <a:r>
              <a:rPr lang="zh-CN" altLang="en-US" sz="1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路程不变。</a:t>
            </a:r>
            <a:endParaRPr lang="en-US" altLang="zh-CN" sz="1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194038" y="2101656"/>
            <a:ext cx="2335817" cy="519012"/>
            <a:chOff x="2766586" y="2436329"/>
            <a:chExt cx="2335817" cy="519012"/>
          </a:xfrm>
        </p:grpSpPr>
        <p:grpSp>
          <p:nvGrpSpPr>
            <p:cNvPr id="8" name="组合 8"/>
            <p:cNvGrpSpPr/>
            <p:nvPr/>
          </p:nvGrpSpPr>
          <p:grpSpPr bwMode="auto">
            <a:xfrm>
              <a:off x="2766586" y="2436329"/>
              <a:ext cx="2335817" cy="500667"/>
              <a:chOff x="1915445" y="1896743"/>
              <a:chExt cx="2335817" cy="500521"/>
            </a:xfrm>
          </p:grpSpPr>
          <p:sp>
            <p:nvSpPr>
              <p:cNvPr id="9" name="TextBox 9"/>
              <p:cNvSpPr txBox="1">
                <a:spLocks noChangeArrowheads="1"/>
              </p:cNvSpPr>
              <p:nvPr/>
            </p:nvSpPr>
            <p:spPr bwMode="auto">
              <a:xfrm>
                <a:off x="2711541" y="1914253"/>
                <a:ext cx="1038226" cy="4765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:r>
                  <a:rPr lang="en-US" altLang="zh-CN" sz="24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50</a:t>
                </a:r>
                <a:endParaRPr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" name="TextBox 11"/>
              <p:cNvSpPr txBox="1">
                <a:spLocks noChangeArrowheads="1"/>
              </p:cNvSpPr>
              <p:nvPr/>
            </p:nvSpPr>
            <p:spPr bwMode="auto">
              <a:xfrm>
                <a:off x="3213036" y="1920734"/>
                <a:ext cx="1038226" cy="4765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2" name="TextBox 12"/>
              <p:cNvSpPr txBox="1">
                <a:spLocks noChangeArrowheads="1"/>
              </p:cNvSpPr>
              <p:nvPr/>
            </p:nvSpPr>
            <p:spPr bwMode="auto">
              <a:xfrm>
                <a:off x="2517699" y="1912355"/>
                <a:ext cx="600075" cy="4765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4" name="TextBox 14"/>
              <p:cNvSpPr txBox="1">
                <a:spLocks noChangeArrowheads="1"/>
              </p:cNvSpPr>
              <p:nvPr/>
            </p:nvSpPr>
            <p:spPr bwMode="auto">
              <a:xfrm>
                <a:off x="2340033" y="1896744"/>
                <a:ext cx="305245" cy="496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:r>
                  <a:rPr lang="en-US" altLang="zh-CN" sz="24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endParaRPr lang="zh-CN" altLang="en-US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TextBox 15"/>
              <p:cNvSpPr txBox="1">
                <a:spLocks noChangeArrowheads="1"/>
              </p:cNvSpPr>
              <p:nvPr/>
            </p:nvSpPr>
            <p:spPr bwMode="auto">
              <a:xfrm>
                <a:off x="1915445" y="1896743"/>
                <a:ext cx="589821" cy="4765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60</a:t>
                </a:r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3804553" y="2493676"/>
              <a:ext cx="49404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endPara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3660504" y="2745092"/>
            <a:ext cx="643509" cy="493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4334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3979908" y="2590410"/>
                <a:ext cx="1269899" cy="79508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  <m:r>
                            <m:rPr>
                              <m:nor/>
                            </m:rPr>
                            <a:rPr lang="en-US" altLang="zh-CN" sz="2400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×</m:t>
                          </m:r>
                          <m:r>
                            <m:rPr>
                              <m:nor/>
                            </m:rPr>
                            <a:rPr lang="en-US" altLang="zh-CN" sz="2400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50</m:t>
                          </m:r>
                          <m:r>
                            <m:rPr>
                              <m:nor/>
                            </m:rPr>
                            <a:rPr lang="zh-CN" altLang="en-US" sz="2400" b="1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 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60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79908" y="2590410"/>
                <a:ext cx="1269899" cy="795089"/>
              </a:xfrm>
              <a:prstGeom prst="rect">
                <a:avLst/>
              </a:prstGeom>
              <a:blipFill rotWithShape="1">
                <a:blip r:embed="rId2"/>
                <a:stretch>
                  <a:fillRect l="-29" t="-31" r="21" b="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7" grpId="0"/>
      <p:bldP spid="18" grpId="0"/>
      <p:bldP spid="19" grpId="0" animBg="1"/>
      <p:bldP spid="21" grpId="0" animBg="1"/>
      <p:bldP spid="31" grpId="0" animBg="1"/>
      <p:bldP spid="34" grpId="0" animBg="1"/>
      <p:bldP spid="16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4000932" y="585252"/>
            <a:ext cx="738108" cy="442674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比例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 rot="5400000">
            <a:off x="4283968" y="-1547605"/>
            <a:ext cx="288033" cy="5760642"/>
          </a:xfrm>
          <a:prstGeom prst="leftBrace">
            <a:avLst>
              <a:gd name="adj1" fmla="val 71227"/>
              <a:gd name="adj2" fmla="val 49683"/>
            </a:avLst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736196" y="1581566"/>
            <a:ext cx="2792246" cy="442674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比例的意义和基本性质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6273734" y="1621360"/>
            <a:ext cx="1509633" cy="442674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比例的应用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圆角矩形 21">
            <a:hlinkClick r:id="rId1" action="ppaction://hlinksldjump"/>
          </p:cNvPr>
          <p:cNvSpPr/>
          <p:nvPr/>
        </p:nvSpPr>
        <p:spPr>
          <a:xfrm>
            <a:off x="1005441" y="2598968"/>
            <a:ext cx="544830" cy="1411266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vert="eaVert" wrap="none">
            <a:spAutoFit/>
          </a:bodyPr>
          <a:lstStyle/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比例的意义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圆角矩形 22">
            <a:hlinkClick r:id="rId2" action="ppaction://hlinksldjump"/>
          </p:cNvPr>
          <p:cNvSpPr/>
          <p:nvPr/>
        </p:nvSpPr>
        <p:spPr>
          <a:xfrm>
            <a:off x="1967124" y="2563176"/>
            <a:ext cx="544830" cy="1901333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vert="eaVert" wrap="none">
            <a:spAutoFit/>
          </a:bodyPr>
          <a:lstStyle/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比例的基本性质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圆角矩形 23">
            <a:hlinkClick r:id="rId3" action="ppaction://hlinksldjump"/>
          </p:cNvPr>
          <p:cNvSpPr/>
          <p:nvPr/>
        </p:nvSpPr>
        <p:spPr>
          <a:xfrm>
            <a:off x="2893863" y="2579108"/>
            <a:ext cx="544830" cy="901605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vert="eaVert" wrap="none">
            <a:spAutoFit/>
          </a:bodyPr>
          <a:lstStyle/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解比例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左大括号 26"/>
          <p:cNvSpPr/>
          <p:nvPr/>
        </p:nvSpPr>
        <p:spPr>
          <a:xfrm rot="5400000">
            <a:off x="2095522" y="1010903"/>
            <a:ext cx="288033" cy="2367357"/>
          </a:xfrm>
          <a:prstGeom prst="leftBrace">
            <a:avLst>
              <a:gd name="adj1" fmla="val 71227"/>
              <a:gd name="adj2" fmla="val 49683"/>
            </a:avLst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左大括号 27"/>
          <p:cNvSpPr/>
          <p:nvPr/>
        </p:nvSpPr>
        <p:spPr>
          <a:xfrm rot="5400000">
            <a:off x="6810948" y="1397532"/>
            <a:ext cx="288033" cy="1800200"/>
          </a:xfrm>
          <a:prstGeom prst="leftBrace">
            <a:avLst>
              <a:gd name="adj1" fmla="val 71227"/>
              <a:gd name="adj2" fmla="val 49683"/>
            </a:avLst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圆角矩形 28">
            <a:hlinkClick r:id="rId4" action="ppaction://hlinksldjump"/>
          </p:cNvPr>
          <p:cNvSpPr/>
          <p:nvPr/>
        </p:nvSpPr>
        <p:spPr>
          <a:xfrm>
            <a:off x="5902159" y="2586541"/>
            <a:ext cx="544830" cy="901605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vert="eaVert" wrap="none">
            <a:spAutoFit/>
          </a:bodyPr>
          <a:lstStyle/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比例尺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圆角矩形 29">
            <a:hlinkClick r:id="rId5" action="ppaction://hlinksldjump"/>
          </p:cNvPr>
          <p:cNvSpPr/>
          <p:nvPr/>
        </p:nvSpPr>
        <p:spPr>
          <a:xfrm>
            <a:off x="6784843" y="2531230"/>
            <a:ext cx="544830" cy="2159506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vert="eaVert" wrap="none">
            <a:spAutoFit/>
          </a:bodyPr>
          <a:lstStyle/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图形的放大与缩小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3883831" y="1598556"/>
            <a:ext cx="2018328" cy="442674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正比例和反比例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左大括号 25"/>
          <p:cNvSpPr/>
          <p:nvPr/>
        </p:nvSpPr>
        <p:spPr>
          <a:xfrm rot="5400000">
            <a:off x="4595024" y="1761860"/>
            <a:ext cx="288033" cy="1250707"/>
          </a:xfrm>
          <a:prstGeom prst="leftBrace">
            <a:avLst>
              <a:gd name="adj1" fmla="val 71227"/>
              <a:gd name="adj2" fmla="val 49683"/>
            </a:avLst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圆角矩形 30">
            <a:hlinkClick r:id="rId3" action="ppaction://hlinksldjump"/>
          </p:cNvPr>
          <p:cNvSpPr/>
          <p:nvPr/>
        </p:nvSpPr>
        <p:spPr>
          <a:xfrm>
            <a:off x="4006332" y="2570163"/>
            <a:ext cx="544830" cy="901605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vert="eaVert" wrap="none">
            <a:spAutoFit/>
          </a:bodyPr>
          <a:lstStyle/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正比例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圆角矩形 31">
            <a:hlinkClick r:id="rId3" action="ppaction://hlinksldjump"/>
          </p:cNvPr>
          <p:cNvSpPr/>
          <p:nvPr/>
        </p:nvSpPr>
        <p:spPr>
          <a:xfrm>
            <a:off x="5028401" y="2531230"/>
            <a:ext cx="544830" cy="901605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vert="eaVert" wrap="none">
            <a:spAutoFit/>
          </a:bodyPr>
          <a:lstStyle/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反比例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圆角矩形 32">
            <a:hlinkClick r:id="rId4" action="ppaction://hlinksldjump"/>
          </p:cNvPr>
          <p:cNvSpPr/>
          <p:nvPr/>
        </p:nvSpPr>
        <p:spPr>
          <a:xfrm>
            <a:off x="7730396" y="2512852"/>
            <a:ext cx="544830" cy="1901333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vert="eaVert" wrap="none">
            <a:spAutoFit/>
          </a:bodyPr>
          <a:lstStyle/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用比例解决问题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" grpId="0" animBg="1"/>
      <p:bldP spid="19" grpId="0" animBg="1"/>
      <p:bldP spid="20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30" grpId="0" animBg="1"/>
      <p:bldP spid="25" grpId="0" animBg="1"/>
      <p:bldP spid="26" grpId="0" animBg="1"/>
      <p:bldP spid="31" grpId="0" animBg="1"/>
      <p:bldP spid="32" grpId="0" animBg="1"/>
      <p:bldP spid="3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5"/>
          <p:cNvSpPr txBox="1">
            <a:spLocks noChangeArrowheads="1"/>
          </p:cNvSpPr>
          <p:nvPr/>
        </p:nvSpPr>
        <p:spPr bwMode="auto">
          <a:xfrm>
            <a:off x="611560" y="555526"/>
            <a:ext cx="8208912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两地之间的实际距离约为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240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千米，在一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幅图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上，两地之间的距离为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厘米，这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幅图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的比例尺是多少？用线段比例尺怎么表示？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29537" y="2013701"/>
            <a:ext cx="3369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240千米=24000000厘米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849832" y="2615046"/>
            <a:ext cx="34912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80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24000000=1:300000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212927" y="3660891"/>
            <a:ext cx="5453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答：这幅宣传图的比例尺为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1:300000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4334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7" name="组合 16"/>
          <p:cNvGrpSpPr/>
          <p:nvPr/>
        </p:nvGrpSpPr>
        <p:grpSpPr>
          <a:xfrm>
            <a:off x="3446097" y="3444991"/>
            <a:ext cx="2225040" cy="215900"/>
            <a:chOff x="2097" y="6205"/>
            <a:chExt cx="3504" cy="34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rcRect l="8349" t="-16242" r="12110" b="7962"/>
            <a:stretch>
              <a:fillRect/>
            </a:stretch>
          </p:blipFill>
          <p:spPr>
            <a:xfrm>
              <a:off x="2097" y="6205"/>
              <a:ext cx="1248" cy="34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rcRect l="8349" t="-16242" r="12110" b="7962"/>
            <a:stretch>
              <a:fillRect/>
            </a:stretch>
          </p:blipFill>
          <p:spPr>
            <a:xfrm>
              <a:off x="3240" y="6205"/>
              <a:ext cx="1248" cy="340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/>
            <a:srcRect l="8349" t="-16242" r="12110" b="7962"/>
            <a:stretch>
              <a:fillRect/>
            </a:stretch>
          </p:blipFill>
          <p:spPr>
            <a:xfrm>
              <a:off x="4353" y="6205"/>
              <a:ext cx="1248" cy="340"/>
            </a:xfrm>
            <a:prstGeom prst="rect">
              <a:avLst/>
            </a:prstGeom>
          </p:spPr>
        </p:pic>
      </p:grpSp>
      <p:sp>
        <p:nvSpPr>
          <p:cNvPr id="18" name="文本框 17"/>
          <p:cNvSpPr txBox="1"/>
          <p:nvPr/>
        </p:nvSpPr>
        <p:spPr>
          <a:xfrm>
            <a:off x="3286077" y="3105901"/>
            <a:ext cx="315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007437" y="3105901"/>
            <a:ext cx="315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756737" y="3105901"/>
            <a:ext cx="315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499052" y="3105901"/>
            <a:ext cx="740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9km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5" grpId="0"/>
      <p:bldP spid="18" grpId="0"/>
      <p:bldP spid="19" grpId="0"/>
      <p:bldP spid="20" grpId="0"/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688715" y="502943"/>
            <a:ext cx="8038544" cy="1363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甲、乙两人进行百米赛跑，当甲到达终点时，乙在甲后面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米，如果两人各自的速度不变，要使甲、乙同时到达终点，甲的起跑线应该比原来后移多少米？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AutoShape 27"/>
          <p:cNvSpPr>
            <a:spLocks noChangeArrowheads="1"/>
          </p:cNvSpPr>
          <p:nvPr/>
        </p:nvSpPr>
        <p:spPr bwMode="auto">
          <a:xfrm>
            <a:off x="5020742" y="1846965"/>
            <a:ext cx="2716004" cy="491265"/>
          </a:xfrm>
          <a:prstGeom prst="wedgeRoundRectCallout">
            <a:avLst>
              <a:gd name="adj1" fmla="val 57021"/>
              <a:gd name="adj2" fmla="val -22523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画线段图分析一下吧！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7975964" y="1739073"/>
            <a:ext cx="853176" cy="1050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049" name="组合 2048"/>
          <p:cNvGrpSpPr/>
          <p:nvPr/>
        </p:nvGrpSpPr>
        <p:grpSpPr>
          <a:xfrm>
            <a:off x="994476" y="1866008"/>
            <a:ext cx="2324391" cy="1365973"/>
            <a:chOff x="1465843" y="1603783"/>
            <a:chExt cx="2324391" cy="1365973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465844" y="2337467"/>
              <a:ext cx="201622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1465844" y="2193451"/>
              <a:ext cx="0" cy="14401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3482068" y="2197454"/>
              <a:ext cx="0" cy="14401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24"/>
            <p:cNvSpPr txBox="1"/>
            <p:nvPr/>
          </p:nvSpPr>
          <p:spPr>
            <a:xfrm>
              <a:off x="1919649" y="1603783"/>
              <a:ext cx="2269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rPr>
                <a:t>甲</a:t>
              </a: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858191" y="2600424"/>
              <a:ext cx="2269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rPr>
                <a:t>乙</a:t>
              </a: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弧形 27"/>
            <p:cNvSpPr/>
            <p:nvPr/>
          </p:nvSpPr>
          <p:spPr>
            <a:xfrm>
              <a:off x="1465843" y="2008185"/>
              <a:ext cx="1989948" cy="356101"/>
            </a:xfrm>
            <a:prstGeom prst="arc">
              <a:avLst>
                <a:gd name="adj1" fmla="val 10779733"/>
                <a:gd name="adj2" fmla="val 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247031" y="1608031"/>
              <a:ext cx="10109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100</a:t>
              </a: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米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3266044" y="2193451"/>
              <a:ext cx="0" cy="14401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弧形 32"/>
            <p:cNvSpPr/>
            <p:nvPr/>
          </p:nvSpPr>
          <p:spPr>
            <a:xfrm flipV="1">
              <a:off x="1501933" y="2301306"/>
              <a:ext cx="1792147" cy="321889"/>
            </a:xfrm>
            <a:prstGeom prst="arc">
              <a:avLst>
                <a:gd name="adj1" fmla="val 10779733"/>
                <a:gd name="adj2" fmla="val 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2120574" y="2598009"/>
              <a:ext cx="16696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b="1">
                  <a:latin typeface="楷体" panose="02010609060101010101" pitchFamily="49" charset="-122"/>
                  <a:ea typeface="楷体" panose="02010609060101010101" pitchFamily="49" charset="-122"/>
                </a:rPr>
                <a:t>100-20=80</a:t>
              </a:r>
              <a:r>
                <a: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rPr>
                <a:t>米</a:t>
              </a: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51" name="组合 2050"/>
          <p:cNvGrpSpPr/>
          <p:nvPr/>
        </p:nvGrpSpPr>
        <p:grpSpPr>
          <a:xfrm>
            <a:off x="672450" y="3316828"/>
            <a:ext cx="2392225" cy="1365304"/>
            <a:chOff x="1143817" y="3054603"/>
            <a:chExt cx="2392225" cy="1365304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1474391" y="3819409"/>
              <a:ext cx="201622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474391" y="3675393"/>
              <a:ext cx="0" cy="14401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3490615" y="3679396"/>
              <a:ext cx="0" cy="14401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弧形 37"/>
            <p:cNvSpPr/>
            <p:nvPr/>
          </p:nvSpPr>
          <p:spPr>
            <a:xfrm>
              <a:off x="1147007" y="3490127"/>
              <a:ext cx="2291054" cy="336497"/>
            </a:xfrm>
            <a:prstGeom prst="arc">
              <a:avLst>
                <a:gd name="adj1" fmla="val 10940530"/>
                <a:gd name="adj2" fmla="val 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3274591" y="3675393"/>
              <a:ext cx="0" cy="14401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弧形 39"/>
            <p:cNvSpPr/>
            <p:nvPr/>
          </p:nvSpPr>
          <p:spPr>
            <a:xfrm flipV="1">
              <a:off x="1510480" y="3783247"/>
              <a:ext cx="1980135" cy="300995"/>
            </a:xfrm>
            <a:prstGeom prst="arc">
              <a:avLst>
                <a:gd name="adj1" fmla="val 10779733"/>
                <a:gd name="adj2" fmla="val 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1160082" y="3706647"/>
              <a:ext cx="0" cy="14401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1147008" y="3819699"/>
              <a:ext cx="363472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文本框 44"/>
            <p:cNvSpPr txBox="1"/>
            <p:nvPr/>
          </p:nvSpPr>
          <p:spPr>
            <a:xfrm>
              <a:off x="1858191" y="3054603"/>
              <a:ext cx="2269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rPr>
                <a:t>甲</a:t>
              </a: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143817" y="3526861"/>
              <a:ext cx="2269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endPara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2067385" y="3101538"/>
              <a:ext cx="14686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(100+</a:t>
              </a:r>
              <a:r>
                <a:rPr lang="en-US" altLang="zh-CN" sz="18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r>
                <a: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米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840461" y="4050575"/>
              <a:ext cx="2269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rPr>
                <a:t>乙</a:t>
              </a: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2146663" y="4043126"/>
              <a:ext cx="10109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b="1">
                  <a:latin typeface="楷体" panose="02010609060101010101" pitchFamily="49" charset="-122"/>
                  <a:ea typeface="楷体" panose="02010609060101010101" pitchFamily="49" charset="-122"/>
                </a:rPr>
                <a:t>100</a:t>
              </a:r>
              <a:r>
                <a: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rPr>
                <a:t>米</a:t>
              </a: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562160" y="2427734"/>
            <a:ext cx="3827427" cy="478343"/>
            <a:chOff x="3560468" y="2426335"/>
            <a:chExt cx="3355578" cy="478343"/>
          </a:xfrm>
        </p:grpSpPr>
        <p:sp>
          <p:nvSpPr>
            <p:cNvPr id="2052" name="文本框 2051"/>
            <p:cNvSpPr txBox="1"/>
            <p:nvPr/>
          </p:nvSpPr>
          <p:spPr>
            <a:xfrm>
              <a:off x="3606226" y="2493171"/>
              <a:ext cx="33098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时间一定，速度与路程成正比例。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53" name="矩形 2052"/>
            <p:cNvSpPr/>
            <p:nvPr/>
          </p:nvSpPr>
          <p:spPr>
            <a:xfrm>
              <a:off x="3560468" y="2426335"/>
              <a:ext cx="3096629" cy="478343"/>
            </a:xfrm>
            <a:prstGeom prst="rect">
              <a:avLst/>
            </a:prstGeom>
            <a:noFill/>
            <a:ln>
              <a:solidFill>
                <a:srgbClr val="00B05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510024" y="3029644"/>
            <a:ext cx="5117780" cy="478343"/>
            <a:chOff x="3510024" y="3028245"/>
            <a:chExt cx="4489957" cy="478343"/>
          </a:xfrm>
        </p:grpSpPr>
        <p:sp>
          <p:nvSpPr>
            <p:cNvPr id="53" name="文本框 52"/>
            <p:cNvSpPr txBox="1"/>
            <p:nvPr/>
          </p:nvSpPr>
          <p:spPr>
            <a:xfrm>
              <a:off x="3510024" y="3028245"/>
              <a:ext cx="44899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甲跑的路程：甲的速度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乙跑的路程：乙的速度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3547526" y="3028245"/>
              <a:ext cx="4311134" cy="478343"/>
            </a:xfrm>
            <a:prstGeom prst="rect">
              <a:avLst/>
            </a:prstGeom>
            <a:noFill/>
            <a:ln>
              <a:solidFill>
                <a:srgbClr val="00B05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535485" y="3560283"/>
            <a:ext cx="4996955" cy="659081"/>
            <a:chOff x="3535485" y="3558884"/>
            <a:chExt cx="4489957" cy="659081"/>
          </a:xfrm>
        </p:grpSpPr>
        <p:sp>
          <p:nvSpPr>
            <p:cNvPr id="54" name="文本框 53"/>
            <p:cNvSpPr txBox="1"/>
            <p:nvPr/>
          </p:nvSpPr>
          <p:spPr>
            <a:xfrm>
              <a:off x="3535485" y="3571634"/>
              <a:ext cx="44899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甲跑的路程：乙跑的路程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甲的速度：乙的速度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3547526" y="3558884"/>
              <a:ext cx="4311134" cy="408589"/>
            </a:xfrm>
            <a:prstGeom prst="rect">
              <a:avLst/>
            </a:prstGeom>
            <a:noFill/>
            <a:ln>
              <a:solidFill>
                <a:srgbClr val="00B05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/>
            </a:p>
          </p:txBody>
        </p:sp>
      </p:grpSp>
      <p:sp>
        <p:nvSpPr>
          <p:cNvPr id="64" name="左弧形箭头 63"/>
          <p:cNvSpPr/>
          <p:nvPr/>
        </p:nvSpPr>
        <p:spPr>
          <a:xfrm>
            <a:off x="3237439" y="3193604"/>
            <a:ext cx="310087" cy="728291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solidFill>
                <a:schemeClr val="tx1"/>
              </a:solidFill>
            </a:endParaRPr>
          </a:p>
        </p:txBody>
      </p:sp>
      <p:pic>
        <p:nvPicPr>
          <p:cNvPr id="50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576" y="69954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6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619672" y="1879252"/>
            <a:ext cx="55020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解：设甲的起跑线应该比原来后移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米。</a:t>
            </a:r>
            <a:endParaRPr lang="zh-CN" altLang="en-US" sz="24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20566" y="2465183"/>
            <a:ext cx="54291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100+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）：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100 = 100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100-20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05322" y="2905762"/>
            <a:ext cx="3125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80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= 2000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449338" y="3319412"/>
            <a:ext cx="31258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= 25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835696" y="3805236"/>
            <a:ext cx="63295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答：甲的起跑线应该比原来后移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88715" y="502943"/>
            <a:ext cx="8038544" cy="1363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甲、乙两人进行百米赛跑，当甲到达终点时，乙在甲后面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米，如果两人各自的速度不变，要使甲、乙同时到达终点，甲的起跑线应该比原来后移多少米？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576" y="69954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圆角矩形 58"/>
          <p:cNvSpPr/>
          <p:nvPr/>
        </p:nvSpPr>
        <p:spPr bwMode="auto">
          <a:xfrm>
            <a:off x="2103289" y="2897525"/>
            <a:ext cx="1524006" cy="5040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0" tIns="0" rIns="0" bIns="0" numCol="1" rtlCol="0" anchor="ctr" anchorCtr="0" compatLnSpc="1"/>
          <a:lstStyle/>
          <a:p>
            <a:pPr algn="ctr" eaLnBrk="1" hangingPunct="1"/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个数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圆角矩形 67"/>
          <p:cNvSpPr/>
          <p:nvPr/>
        </p:nvSpPr>
        <p:spPr bwMode="auto">
          <a:xfrm>
            <a:off x="2343213" y="2203398"/>
            <a:ext cx="1288105" cy="51153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两个比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圆角矩形 26"/>
          <p:cNvSpPr/>
          <p:nvPr/>
        </p:nvSpPr>
        <p:spPr bwMode="auto">
          <a:xfrm>
            <a:off x="2087386" y="1089478"/>
            <a:ext cx="3888431" cy="46426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表示两个比相等的式子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叫作比例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圆角矩形 27"/>
          <p:cNvSpPr/>
          <p:nvPr/>
        </p:nvSpPr>
        <p:spPr bwMode="auto">
          <a:xfrm>
            <a:off x="4385838" y="2952204"/>
            <a:ext cx="2089793" cy="46426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比例的项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圆角矩形 28"/>
          <p:cNvSpPr/>
          <p:nvPr/>
        </p:nvSpPr>
        <p:spPr bwMode="auto">
          <a:xfrm>
            <a:off x="3894774" y="2203398"/>
            <a:ext cx="1980017" cy="51153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等于号连接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4" name="组合 4"/>
          <p:cNvGrpSpPr/>
          <p:nvPr/>
        </p:nvGrpSpPr>
        <p:grpSpPr bwMode="auto">
          <a:xfrm>
            <a:off x="2139631" y="3677460"/>
            <a:ext cx="3147947" cy="955357"/>
            <a:chOff x="2366021" y="1091503"/>
            <a:chExt cx="2965708" cy="791560"/>
          </a:xfrm>
        </p:grpSpPr>
        <p:sp>
          <p:nvSpPr>
            <p:cNvPr id="35" name="云形标注 82"/>
            <p:cNvSpPr>
              <a:spLocks noChangeArrowheads="1"/>
            </p:cNvSpPr>
            <p:nvPr/>
          </p:nvSpPr>
          <p:spPr bwMode="auto">
            <a:xfrm>
              <a:off x="2366021" y="1091503"/>
              <a:ext cx="2965708" cy="791560"/>
            </a:xfrm>
            <a:prstGeom prst="cloudCallout">
              <a:avLst>
                <a:gd name="adj1" fmla="val 88091"/>
                <a:gd name="adj2" fmla="val -28080"/>
              </a:avLst>
            </a:prstGeom>
            <a:no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矩形 4"/>
            <p:cNvSpPr>
              <a:spLocks noChangeArrowheads="1"/>
            </p:cNvSpPr>
            <p:nvPr/>
          </p:nvSpPr>
          <p:spPr bwMode="auto">
            <a:xfrm>
              <a:off x="2554557" y="1262893"/>
              <a:ext cx="2654330" cy="48961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spcBef>
                  <a:spcPts val="1800"/>
                </a:spcBef>
                <a:buNone/>
              </a:pP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根据比例的意义可以判断两个比是否能组成比例。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" name="左箭头 3"/>
          <p:cNvSpPr/>
          <p:nvPr/>
        </p:nvSpPr>
        <p:spPr>
          <a:xfrm rot="16200000">
            <a:off x="2677012" y="1723579"/>
            <a:ext cx="576064" cy="31597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7" name="左箭头 36"/>
          <p:cNvSpPr/>
          <p:nvPr/>
        </p:nvSpPr>
        <p:spPr>
          <a:xfrm flipH="1">
            <a:off x="3743570" y="3005751"/>
            <a:ext cx="576064" cy="31597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8" name="圆角矩形 37">
            <a:hlinkClick r:id="rId1" action="ppaction://hlinkfile"/>
          </p:cNvPr>
          <p:cNvSpPr/>
          <p:nvPr/>
        </p:nvSpPr>
        <p:spPr>
          <a:xfrm>
            <a:off x="3349645" y="320373"/>
            <a:ext cx="2026498" cy="57888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比例的意义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左箭头 38"/>
          <p:cNvSpPr/>
          <p:nvPr/>
        </p:nvSpPr>
        <p:spPr>
          <a:xfrm rot="16200000">
            <a:off x="4385673" y="1723579"/>
            <a:ext cx="576064" cy="31597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535770" y="3393056"/>
            <a:ext cx="988557" cy="12652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8" grpId="0" animBg="1"/>
      <p:bldP spid="27" grpId="0" animBg="1"/>
      <p:bldP spid="28" grpId="0" animBg="1"/>
      <p:bldP spid="29" grpId="0" animBg="1"/>
      <p:bldP spid="4" grpId="0" animBg="1"/>
      <p:bldP spid="37" grpId="0" animBg="1"/>
      <p:bldP spid="38" grpId="0" animBg="1"/>
      <p:bldP spid="3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>
            <a:hlinkClick r:id="rId1" action="ppaction://hlinkfile"/>
          </p:cNvPr>
          <p:cNvSpPr/>
          <p:nvPr/>
        </p:nvSpPr>
        <p:spPr>
          <a:xfrm>
            <a:off x="1320800" y="671830"/>
            <a:ext cx="6567170" cy="582554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小组讨论：比和比例的区别，举手回答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 bwMode="auto">
          <a:xfrm>
            <a:off x="539552" y="2629087"/>
            <a:ext cx="486780" cy="504056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0" tIns="0" rIns="0" bIns="0" numCol="1" rtlCol="0" anchor="ctr" anchorCtr="0" compatLnSpc="1"/>
          <a:lstStyle/>
          <a:p>
            <a:pPr algn="ctr" eaLnBrk="1" hangingPunct="1"/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 7"/>
          <p:cNvSpPr/>
          <p:nvPr/>
        </p:nvSpPr>
        <p:spPr bwMode="auto">
          <a:xfrm>
            <a:off x="1287359" y="1711129"/>
            <a:ext cx="1440160" cy="504056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0" tIns="0" rIns="0" bIns="0" numCol="1" rtlCol="0" anchor="ctr" anchorCtr="0" compatLnSpc="1"/>
          <a:lstStyle/>
          <a:p>
            <a:pPr algn="ctr" eaLnBrk="1" hangingPunct="1"/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两个量相除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圆角矩形 8"/>
          <p:cNvSpPr/>
          <p:nvPr/>
        </p:nvSpPr>
        <p:spPr bwMode="auto">
          <a:xfrm>
            <a:off x="1259632" y="2426664"/>
            <a:ext cx="2501933" cy="504056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0" tIns="0" rIns="0" bIns="0" numCol="1" rtlCol="0" anchor="ctr" anchorCtr="0" compatLnSpc="1"/>
          <a:lstStyle/>
          <a:p>
            <a:pPr algn="ctr" eaLnBrk="1" hangingPunct="1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有两项（前项、后项）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圆角矩形 9"/>
          <p:cNvSpPr/>
          <p:nvPr/>
        </p:nvSpPr>
        <p:spPr bwMode="auto">
          <a:xfrm>
            <a:off x="1323018" y="3339806"/>
            <a:ext cx="2283874" cy="74411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0" tIns="0" rIns="0" bIns="0" numCol="1" rtlCol="0" anchor="ctr" anchorCtr="0" compatLnSpc="1"/>
          <a:lstStyle/>
          <a:p>
            <a:pPr algn="ctr" eaLnBrk="1" hangingPunct="1"/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比有基本性质，它是化简比的依据。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圆角矩形 10"/>
          <p:cNvSpPr/>
          <p:nvPr/>
        </p:nvSpPr>
        <p:spPr bwMode="auto">
          <a:xfrm>
            <a:off x="4283968" y="2446776"/>
            <a:ext cx="641329" cy="511537"/>
          </a:xfrm>
          <a:prstGeom prst="round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比例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圆角矩形 11"/>
          <p:cNvSpPr/>
          <p:nvPr/>
        </p:nvSpPr>
        <p:spPr bwMode="auto">
          <a:xfrm>
            <a:off x="6765886" y="1547002"/>
            <a:ext cx="720080" cy="511537"/>
          </a:xfrm>
          <a:prstGeom prst="round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等式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圆角矩形 12"/>
          <p:cNvSpPr/>
          <p:nvPr/>
        </p:nvSpPr>
        <p:spPr bwMode="auto">
          <a:xfrm>
            <a:off x="5148064" y="1547002"/>
            <a:ext cx="1408052" cy="511537"/>
          </a:xfrm>
          <a:prstGeom prst="round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两个比相等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 13"/>
          <p:cNvSpPr/>
          <p:nvPr/>
        </p:nvSpPr>
        <p:spPr bwMode="auto">
          <a:xfrm>
            <a:off x="2872030" y="1673998"/>
            <a:ext cx="665772" cy="504056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0" tIns="0" rIns="0" bIns="0" numCol="1" rtlCol="0" anchor="ctr" anchorCtr="0" compatLnSpc="1"/>
          <a:lstStyle/>
          <a:p>
            <a:pPr algn="ctr" eaLnBrk="1" hangingPunct="1"/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式子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圆角矩形 14"/>
          <p:cNvSpPr/>
          <p:nvPr/>
        </p:nvSpPr>
        <p:spPr bwMode="auto">
          <a:xfrm>
            <a:off x="5148064" y="2366267"/>
            <a:ext cx="3528392" cy="511537"/>
          </a:xfrm>
          <a:prstGeom prst="round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有四项（两个内项、两个外项）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圆角矩形 15"/>
          <p:cNvSpPr/>
          <p:nvPr/>
        </p:nvSpPr>
        <p:spPr bwMode="auto">
          <a:xfrm>
            <a:off x="5220072" y="3259384"/>
            <a:ext cx="2448272" cy="824534"/>
          </a:xfrm>
          <a:prstGeom prst="round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0" tIns="0" rIns="0" bIns="0" numCol="1" rtlCol="0" anchor="ctr" anchorCtr="0" compatLnSpc="1"/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比例有基本性质，它是解比例的依据。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左中括号 16"/>
          <p:cNvSpPr/>
          <p:nvPr/>
        </p:nvSpPr>
        <p:spPr>
          <a:xfrm>
            <a:off x="1064592" y="1926026"/>
            <a:ext cx="157316" cy="1895887"/>
          </a:xfrm>
          <a:prstGeom prst="leftBracket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8" name="左中括号 17"/>
          <p:cNvSpPr/>
          <p:nvPr/>
        </p:nvSpPr>
        <p:spPr>
          <a:xfrm>
            <a:off x="4994528" y="1849301"/>
            <a:ext cx="157316" cy="1895887"/>
          </a:xfrm>
          <a:prstGeom prst="leftBracket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圆角矩形 63"/>
          <p:cNvSpPr/>
          <p:nvPr/>
        </p:nvSpPr>
        <p:spPr bwMode="auto">
          <a:xfrm>
            <a:off x="395536" y="1397837"/>
            <a:ext cx="7992888" cy="590959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0" tIns="0" rIns="0" bIns="0" numCol="1" rtlCol="0" anchor="ctr" anchorCtr="0" compatLnSpc="1"/>
          <a:lstStyle/>
          <a:p>
            <a:pPr algn="ctr" eaLnBrk="1" hangingPunct="1">
              <a:lnSpc>
                <a:spcPct val="150000"/>
              </a:lnSpc>
            </a:pP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圆角矩形 50"/>
          <p:cNvSpPr/>
          <p:nvPr/>
        </p:nvSpPr>
        <p:spPr>
          <a:xfrm>
            <a:off x="3096895" y="532130"/>
            <a:ext cx="2950210" cy="582954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比例的基本性质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矩形 3"/>
          <p:cNvSpPr>
            <a:spLocks noChangeArrowheads="1"/>
          </p:cNvSpPr>
          <p:nvPr/>
        </p:nvSpPr>
        <p:spPr bwMode="auto">
          <a:xfrm>
            <a:off x="395605" y="1501775"/>
            <a:ext cx="799274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在比例里，两个外项的积等于两个内向的积。这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叫作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27420" y="2693981"/>
            <a:ext cx="2038692" cy="590959"/>
            <a:chOff x="2128411" y="2420171"/>
            <a:chExt cx="2038692" cy="590959"/>
          </a:xfrm>
        </p:grpSpPr>
        <p:sp>
          <p:nvSpPr>
            <p:cNvPr id="65" name="圆角矩形 64"/>
            <p:cNvSpPr/>
            <p:nvPr/>
          </p:nvSpPr>
          <p:spPr bwMode="auto">
            <a:xfrm>
              <a:off x="2139630" y="2420171"/>
              <a:ext cx="2027473" cy="590959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vert="horz" wrap="square" lIns="0" tIns="0" rIns="0" bIns="0" numCol="1" rtlCol="0" anchor="ctr" anchorCtr="0" compatLnSpc="1"/>
            <a:lstStyle/>
            <a:p>
              <a:pPr algn="ctr" eaLnBrk="1" hangingPunct="1">
                <a:lnSpc>
                  <a:spcPct val="150000"/>
                </a:lnSpc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" name="矩形 7"/>
            <p:cNvSpPr>
              <a:spLocks noChangeArrowheads="1"/>
            </p:cNvSpPr>
            <p:nvPr/>
          </p:nvSpPr>
          <p:spPr bwMode="auto">
            <a:xfrm>
              <a:off x="2128411" y="2526863"/>
              <a:ext cx="186781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000" b="1" i="1" dirty="0">
                  <a:solidFill>
                    <a:srgbClr val="E96678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∶ </a:t>
              </a:r>
              <a:r>
                <a:rPr lang="en-US" altLang="zh-CN" sz="2000" b="1" i="1" dirty="0">
                  <a:solidFill>
                    <a:srgbClr val="0070C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b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r>
                <a:rPr lang="en-US" altLang="zh-CN" sz="2000" b="1" i="1" dirty="0">
                  <a:solidFill>
                    <a:srgbClr val="0070C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c</a:t>
              </a:r>
              <a:r>
                <a:rPr lang="en-US" altLang="zh-CN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∶</a:t>
              </a:r>
              <a:r>
                <a:rPr lang="en-US" altLang="zh-CN" sz="2000" b="1" i="1" dirty="0">
                  <a:solidFill>
                    <a:srgbClr val="E96678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d</a:t>
              </a:r>
              <a:endParaRPr lang="zh-CN" altLang="en-US" sz="2000" i="1" dirty="0">
                <a:solidFill>
                  <a:srgbClr val="E96678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61" name="下箭头 60"/>
          <p:cNvSpPr>
            <a:spLocks noChangeArrowheads="1"/>
          </p:cNvSpPr>
          <p:nvPr/>
        </p:nvSpPr>
        <p:spPr bwMode="auto">
          <a:xfrm>
            <a:off x="3281038" y="3274931"/>
            <a:ext cx="224993" cy="487363"/>
          </a:xfrm>
          <a:prstGeom prst="downArrow">
            <a:avLst>
              <a:gd name="adj1" fmla="val 50000"/>
              <a:gd name="adj2" fmla="val 50002"/>
            </a:avLst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452946" y="3758482"/>
            <a:ext cx="1656184" cy="590959"/>
            <a:chOff x="3453937" y="3484672"/>
            <a:chExt cx="1656184" cy="590959"/>
          </a:xfrm>
        </p:grpSpPr>
        <p:sp>
          <p:nvSpPr>
            <p:cNvPr id="66" name="圆角矩形 65"/>
            <p:cNvSpPr/>
            <p:nvPr/>
          </p:nvSpPr>
          <p:spPr bwMode="auto">
            <a:xfrm>
              <a:off x="3453937" y="3484672"/>
              <a:ext cx="1656184" cy="590959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vert="horz" wrap="square" lIns="0" tIns="0" rIns="0" bIns="0" numCol="1" rtlCol="0" anchor="ctr" anchorCtr="0" compatLnSpc="1"/>
            <a:lstStyle/>
            <a:p>
              <a:pPr algn="ctr" eaLnBrk="1" hangingPunct="1">
                <a:lnSpc>
                  <a:spcPct val="150000"/>
                </a:lnSpc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2" name="矩形 9"/>
            <p:cNvSpPr>
              <a:spLocks noChangeArrowheads="1"/>
            </p:cNvSpPr>
            <p:nvPr/>
          </p:nvSpPr>
          <p:spPr bwMode="auto">
            <a:xfrm>
              <a:off x="3736046" y="3547359"/>
              <a:ext cx="110318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000" b="1" i="1" dirty="0">
                  <a:solidFill>
                    <a:srgbClr val="E96678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ad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r>
                <a:rPr lang="en-US" altLang="zh-CN" sz="2000" b="1" i="1" dirty="0" err="1">
                  <a:solidFill>
                    <a:srgbClr val="0070C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bc</a:t>
              </a:r>
              <a:endParaRPr lang="zh-CN" altLang="en-US" sz="2000" i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63" name="云形标注 62"/>
          <p:cNvSpPr/>
          <p:nvPr/>
        </p:nvSpPr>
        <p:spPr>
          <a:xfrm>
            <a:off x="5591916" y="2100839"/>
            <a:ext cx="3067451" cy="715645"/>
          </a:xfrm>
          <a:prstGeom prst="cloudCallout">
            <a:avLst>
              <a:gd name="adj1" fmla="val 21674"/>
              <a:gd name="adj2" fmla="val 104497"/>
            </a:avLst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想一想，怎么用字母来表示呢？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矩形 3"/>
          <p:cNvSpPr>
            <a:spLocks noChangeArrowheads="1"/>
          </p:cNvSpPr>
          <p:nvPr/>
        </p:nvSpPr>
        <p:spPr bwMode="auto">
          <a:xfrm>
            <a:off x="407340" y="2117917"/>
            <a:ext cx="433147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分数形式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的比是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交叉相乘的积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相等。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764001" y="2739666"/>
            <a:ext cx="2042349" cy="590959"/>
            <a:chOff x="4764992" y="2401411"/>
            <a:chExt cx="2042349" cy="590959"/>
          </a:xfrm>
        </p:grpSpPr>
        <p:sp>
          <p:nvSpPr>
            <p:cNvPr id="18" name="圆角矩形 17"/>
            <p:cNvSpPr/>
            <p:nvPr/>
          </p:nvSpPr>
          <p:spPr bwMode="auto">
            <a:xfrm>
              <a:off x="4764992" y="2401411"/>
              <a:ext cx="2042349" cy="590959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vert="horz" wrap="square" lIns="0" tIns="0" rIns="0" bIns="0" numCol="1" rtlCol="0" anchor="ctr" anchorCtr="0" compatLnSpc="1"/>
            <a:lstStyle/>
            <a:p>
              <a:pPr algn="ctr" eaLnBrk="1" hangingPunct="1">
                <a:lnSpc>
                  <a:spcPct val="150000"/>
                </a:lnSpc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6" name="文本框 5"/>
                <p:cNvSpPr txBox="1"/>
                <p:nvPr/>
              </p:nvSpPr>
              <p:spPr>
                <a:xfrm>
                  <a:off x="5392971" y="2407813"/>
                  <a:ext cx="1023566" cy="52886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>
                              <a:solidFill>
                                <a:srgbClr val="0070C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1" smtClean="0">
                              <a:solidFill>
                                <a:srgbClr val="FF66FF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a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1">
                              <a:solidFill>
                                <a:srgbClr val="0070C0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b</m:t>
                          </m:r>
                        </m:den>
                      </m:f>
                    </m:oMath>
                  </a14:m>
                  <a:r>
                    <a:rPr lang="en-US" altLang="zh-CN" sz="2000" b="1" dirty="0" smtClean="0"/>
                    <a:t> </a:t>
                  </a:r>
                  <a:r>
                    <a:rPr lang="en-US" altLang="zh-CN" sz="20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=</a:t>
                  </a:r>
                  <a:r>
                    <a:rPr lang="en-US" altLang="zh-CN" sz="2000" b="1" dirty="0" smtClean="0"/>
                    <a:t>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1" smtClean="0">
                              <a:solidFill>
                                <a:srgbClr val="00B0F0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c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1" smtClean="0">
                              <a:solidFill>
                                <a:srgbClr val="FF66FF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d</m:t>
                          </m:r>
                        </m:den>
                      </m:f>
                    </m:oMath>
                  </a14:m>
                  <a:endParaRPr lang="zh-CN" altLang="en-US" sz="2000" b="1" dirty="0"/>
                </a:p>
              </p:txBody>
            </p:sp>
          </mc:Choice>
          <mc:Fallback>
            <p:sp>
              <p:nvSpPr>
                <p:cNvPr id="6" name="文本框 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392971" y="2407813"/>
                  <a:ext cx="1023566" cy="528863"/>
                </a:xfrm>
                <a:prstGeom prst="rect">
                  <a:avLst/>
                </a:prstGeom>
                <a:blipFill rotWithShape="1">
                  <a:blip r:embed="rId1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8" name="文本框 7"/>
          <p:cNvSpPr txBox="1"/>
          <p:nvPr/>
        </p:nvSpPr>
        <p:spPr>
          <a:xfrm>
            <a:off x="3224957" y="2703484"/>
            <a:ext cx="4250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63920" y1="36889" x2="58352" y2="45778"/>
                        <a14:foregroundMark x1="42094" y1="33111" x2="34744" y2="34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6416" y="3284940"/>
            <a:ext cx="1267251" cy="1217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4" name="组合 13"/>
          <p:cNvGrpSpPr/>
          <p:nvPr/>
        </p:nvGrpSpPr>
        <p:grpSpPr>
          <a:xfrm>
            <a:off x="7131685" y="607695"/>
            <a:ext cx="1656715" cy="648335"/>
            <a:chOff x="623" y="5822"/>
            <a:chExt cx="2609" cy="1021"/>
          </a:xfrm>
        </p:grpSpPr>
        <p:sp>
          <p:nvSpPr>
            <p:cNvPr id="11" name="文本框 10"/>
            <p:cNvSpPr txBox="1"/>
            <p:nvPr/>
          </p:nvSpPr>
          <p:spPr>
            <a:xfrm>
              <a:off x="641" y="5919"/>
              <a:ext cx="259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举手回答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矩形标注 12"/>
            <p:cNvSpPr/>
            <p:nvPr/>
          </p:nvSpPr>
          <p:spPr>
            <a:xfrm>
              <a:off x="623" y="5822"/>
              <a:ext cx="2609" cy="1021"/>
            </a:xfrm>
            <a:prstGeom prst="wedgeRectCallout">
              <a:avLst>
                <a:gd name="adj1" fmla="val -40988"/>
                <a:gd name="adj2" fmla="val 44489"/>
              </a:avLst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6289675" y="1501775"/>
            <a:ext cx="209867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比例的基本性质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51" grpId="0" bldLvl="0" animBg="1"/>
      <p:bldP spid="52" grpId="0"/>
      <p:bldP spid="61" grpId="0" animBg="1"/>
      <p:bldP spid="63" grpId="0" animBg="1"/>
      <p:bldP spid="67" grpId="0"/>
      <p:bldP spid="8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 bwMode="auto">
          <a:xfrm>
            <a:off x="2928752" y="3908336"/>
            <a:ext cx="2464303" cy="590959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0" tIns="0" rIns="0" bIns="0" numCol="1" rtlCol="0" anchor="ctr" anchorCtr="0" compatLnSpc="1"/>
          <a:lstStyle/>
          <a:p>
            <a:pPr algn="ctr" eaLnBrk="1" hangingPunct="1">
              <a:lnSpc>
                <a:spcPct val="150000"/>
              </a:lnSpc>
            </a:pP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圆角矩形 29"/>
          <p:cNvSpPr/>
          <p:nvPr/>
        </p:nvSpPr>
        <p:spPr bwMode="auto">
          <a:xfrm>
            <a:off x="1888726" y="1474353"/>
            <a:ext cx="5081796" cy="124524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square" lIns="0" tIns="0" rIns="0" bIns="0" numCol="1" rtlCol="0" anchor="t" anchorCtr="0" compatLnSpc="1"/>
          <a:lstStyle/>
          <a:p>
            <a:pPr eaLnBrk="1" hangingPunct="1">
              <a:lnSpc>
                <a:spcPct val="150000"/>
              </a:lnSpc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400" baseline="30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928752" y="3867894"/>
            <a:ext cx="2350323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比例的基本性质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2843808" y="501731"/>
            <a:ext cx="2520280" cy="578882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解比例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72260" y="2995930"/>
            <a:ext cx="5506720" cy="647700"/>
            <a:chOff x="655875" y="2752920"/>
            <a:chExt cx="4348157" cy="546735"/>
          </a:xfrm>
        </p:grpSpPr>
        <p:sp>
          <p:nvSpPr>
            <p:cNvPr id="41" name="流程图: 过程 40"/>
            <p:cNvSpPr/>
            <p:nvPr/>
          </p:nvSpPr>
          <p:spPr>
            <a:xfrm>
              <a:off x="655875" y="2752920"/>
              <a:ext cx="4348157" cy="546735"/>
            </a:xfrm>
            <a:prstGeom prst="flowChartProcess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CC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59394" y="2826580"/>
              <a:ext cx="4258773" cy="4406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举手回答：解比例依据的是什么？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3" name="矩形 1"/>
          <p:cNvSpPr>
            <a:spLocks noChangeArrowheads="1"/>
          </p:cNvSpPr>
          <p:nvPr/>
        </p:nvSpPr>
        <p:spPr bwMode="auto">
          <a:xfrm>
            <a:off x="2007143" y="1589548"/>
            <a:ext cx="484419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如果已知比例中的任何三项，就可以求出这个比例的另外一个未知项。求比例中的未知项，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叫作解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比例。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30" grpId="0" bldLvl="0" animBg="1"/>
      <p:bldP spid="36" grpId="0"/>
      <p:bldP spid="36" grpId="1"/>
      <p:bldP spid="4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圆角矩形 50">
            <a:hlinkClick r:id="rId1" action="ppaction://hlinkfile"/>
          </p:cNvPr>
          <p:cNvSpPr/>
          <p:nvPr/>
        </p:nvSpPr>
        <p:spPr>
          <a:xfrm>
            <a:off x="2738640" y="416906"/>
            <a:ext cx="3849583" cy="578882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738641" y="420972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正比例和反比例的意义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81737" y="1155670"/>
            <a:ext cx="17635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成正比例的量</a:t>
            </a:r>
            <a:endParaRPr lang="zh-CN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838871" y="1575944"/>
            <a:ext cx="3903630" cy="1346023"/>
            <a:chOff x="4556802" y="1513759"/>
            <a:chExt cx="3903630" cy="1346023"/>
          </a:xfrm>
        </p:grpSpPr>
        <p:sp>
          <p:nvSpPr>
            <p:cNvPr id="4" name="矩形 3"/>
            <p:cNvSpPr/>
            <p:nvPr/>
          </p:nvSpPr>
          <p:spPr>
            <a:xfrm>
              <a:off x="4572992" y="1593698"/>
              <a:ext cx="3887440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800"/>
                </a:lnSpc>
                <a:spcBef>
                  <a:spcPct val="50000"/>
                </a:spcBef>
              </a:pPr>
              <a:r>
                <a:rPr lang="zh-CN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①两种相关联的量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；</a:t>
              </a:r>
              <a:r>
                <a:rPr lang="zh-CN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②一种量变化，另一种量也随着变化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；</a:t>
              </a:r>
              <a:r>
                <a:rPr lang="zh-CN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③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乘</a:t>
              </a:r>
              <a:r>
                <a:rPr lang="zh-CN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积</a:t>
              </a:r>
              <a:r>
                <a:rPr lang="zh-CN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一定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r>
                <a:rPr lang="zh-CN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关系式:</a:t>
              </a:r>
              <a:endPara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6300192" y="2331201"/>
              <a:ext cx="1906824" cy="432048"/>
              <a:chOff x="4590785" y="3297989"/>
              <a:chExt cx="1906824" cy="432048"/>
            </a:xfrm>
          </p:grpSpPr>
          <p:sp>
            <p:nvSpPr>
              <p:cNvPr id="17" name="Text Box 6"/>
              <p:cNvSpPr txBox="1">
                <a:spLocks noChangeArrowheads="1"/>
              </p:cNvSpPr>
              <p:nvPr/>
            </p:nvSpPr>
            <p:spPr bwMode="auto">
              <a:xfrm>
                <a:off x="4734801" y="3297989"/>
                <a:ext cx="256544" cy="37866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67500" tIns="35100" rIns="67500" bIns="35100">
                <a:spAutoFit/>
              </a:bodyPr>
              <a:lstStyle/>
              <a:p>
                <a:r>
                  <a:rPr lang="en-US" altLang="zh-CN" sz="2000" b="1" i="1" dirty="0">
                    <a:solidFill>
                      <a:srgbClr val="ED0075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y</a:t>
                </a:r>
                <a:endParaRPr lang="en-US" altLang="zh-CN" sz="2000" b="1" i="1" dirty="0">
                  <a:solidFill>
                    <a:srgbClr val="ED0075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Text Box 7"/>
              <p:cNvSpPr txBox="1">
                <a:spLocks noChangeArrowheads="1"/>
              </p:cNvSpPr>
              <p:nvPr/>
            </p:nvSpPr>
            <p:spPr bwMode="auto">
              <a:xfrm>
                <a:off x="4590785" y="3314658"/>
                <a:ext cx="264559" cy="37866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67500" tIns="35100" rIns="67500" bIns="35100">
                <a:spAutoFit/>
              </a:bodyPr>
              <a:lstStyle/>
              <a:p>
                <a:r>
                  <a:rPr lang="en-US" altLang="zh-CN" sz="2000" b="1" i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endParaRPr lang="en-US" altLang="zh-CN" sz="2000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" name="Text Box 9"/>
              <p:cNvSpPr txBox="1">
                <a:spLocks noChangeArrowheads="1"/>
              </p:cNvSpPr>
              <p:nvPr/>
            </p:nvSpPr>
            <p:spPr bwMode="auto">
              <a:xfrm>
                <a:off x="4881840" y="3351375"/>
                <a:ext cx="517833" cy="37866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67500" tIns="35100" rIns="67500" bIns="3510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r>
                  <a:rPr lang="en-US" altLang="zh-CN" sz="2000" b="1" i="1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k</a:t>
                </a:r>
                <a:endParaRPr lang="en-US" altLang="zh-CN" sz="2000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" name="Text Box 10"/>
              <p:cNvSpPr txBox="1">
                <a:spLocks noChangeArrowheads="1"/>
              </p:cNvSpPr>
              <p:nvPr/>
            </p:nvSpPr>
            <p:spPr bwMode="auto">
              <a:xfrm>
                <a:off x="5328957" y="3297989"/>
                <a:ext cx="1168652" cy="37866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67500" tIns="35100" rIns="67500" bIns="3510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（一定）</a:t>
                </a:r>
                <a:endParaRPr lang="zh-CN" altLang="en-US" sz="2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4" name="圆角矩形标注 23"/>
            <p:cNvSpPr/>
            <p:nvPr/>
          </p:nvSpPr>
          <p:spPr>
            <a:xfrm>
              <a:off x="4556802" y="1513759"/>
              <a:ext cx="3887440" cy="1346023"/>
            </a:xfrm>
            <a:prstGeom prst="wedgeRoundRectCallout">
              <a:avLst>
                <a:gd name="adj1" fmla="val -47958"/>
                <a:gd name="adj2" fmla="val 1544"/>
                <a:gd name="adj3" fmla="val 16667"/>
              </a:avLst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1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4295681" y="3207280"/>
            <a:ext cx="4572000" cy="1015663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关键是看这两种相关联的量对应的两个数的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商一定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还是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积一定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，如果</a:t>
            </a:r>
            <a:r>
              <a:rPr lang="zh-CN" altLang="zh-CN" sz="20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商一定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就成</a:t>
            </a:r>
            <a:r>
              <a:rPr lang="zh-CN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正比例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如果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</a:t>
            </a:r>
            <a:r>
              <a:rPr lang="zh-CN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一定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就成</a:t>
            </a:r>
            <a:r>
              <a:rPr lang="zh-CN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反比例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281165" y="2993976"/>
            <a:ext cx="2780816" cy="1440290"/>
            <a:chOff x="999095" y="2931790"/>
            <a:chExt cx="2852825" cy="1521341"/>
          </a:xfrm>
        </p:grpSpPr>
        <p:sp>
          <p:nvSpPr>
            <p:cNvPr id="30" name="云形标注 29"/>
            <p:cNvSpPr/>
            <p:nvPr/>
          </p:nvSpPr>
          <p:spPr>
            <a:xfrm>
              <a:off x="999095" y="2931790"/>
              <a:ext cx="2852825" cy="1521341"/>
            </a:xfrm>
            <a:prstGeom prst="cloudCallout">
              <a:avLst>
                <a:gd name="adj1" fmla="val -49448"/>
                <a:gd name="adj2" fmla="val 27822"/>
              </a:avLst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251848" y="3147814"/>
              <a:ext cx="2456056" cy="10718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举手回答：怎么</a:t>
              </a:r>
              <a:r>
                <a:rPr lang="zh-CN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判断两种量成正比例还是成反比例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呢？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5827337" y="1121322"/>
            <a:ext cx="17635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</a:t>
            </a:r>
            <a:r>
              <a:rPr lang="zh-CN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比例的量</a:t>
            </a:r>
            <a:endParaRPr lang="zh-CN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78101" y="1620343"/>
            <a:ext cx="4160770" cy="1370005"/>
            <a:chOff x="396032" y="1558158"/>
            <a:chExt cx="4160770" cy="1370005"/>
          </a:xfrm>
        </p:grpSpPr>
        <p:sp>
          <p:nvSpPr>
            <p:cNvPr id="49" name="圆角矩形标注 48"/>
            <p:cNvSpPr/>
            <p:nvPr/>
          </p:nvSpPr>
          <p:spPr>
            <a:xfrm>
              <a:off x="396032" y="1558158"/>
              <a:ext cx="4031952" cy="1346023"/>
            </a:xfrm>
            <a:prstGeom prst="wedgeRoundRectCallout">
              <a:avLst>
                <a:gd name="adj1" fmla="val -47958"/>
                <a:gd name="adj2" fmla="val 1544"/>
                <a:gd name="adj3" fmla="val 16667"/>
              </a:avLst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1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396032" y="1604724"/>
              <a:ext cx="4160770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800"/>
                </a:lnSpc>
                <a:spcBef>
                  <a:spcPct val="50000"/>
                </a:spcBef>
              </a:pPr>
              <a:r>
                <a:rPr lang="zh-CN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①两种相关联的量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；</a:t>
              </a:r>
              <a:r>
                <a:rPr lang="zh-CN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②一种量变化，另一种量也随着变化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；</a:t>
              </a:r>
              <a:r>
                <a:rPr lang="zh-CN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③比值一定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ts val="2800"/>
                </a:lnSpc>
                <a:spcBef>
                  <a:spcPct val="50000"/>
                </a:spcBef>
              </a:pPr>
              <a:r>
                <a:rPr lang="zh-CN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关系式：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           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1619671" y="2293832"/>
              <a:ext cx="1665985" cy="598594"/>
              <a:chOff x="3831873" y="3246607"/>
              <a:chExt cx="1665985" cy="598594"/>
            </a:xfrm>
          </p:grpSpPr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35" name="Text Box 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831873" y="3246607"/>
                    <a:ext cx="743857" cy="59859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 wrap="none" lIns="67500" tIns="35100" rIns="67500" bIns="35100">
                    <a:spAutoFit/>
                  </a:bodyPr>
                  <a:lstStyle/>
                  <a:p>
                    <a14:m>
                      <m:oMath xmlns:m="http://schemas.openxmlformats.org/officeDocument/2006/math">
                        <m:f>
                          <m:fPr>
                            <m:ctrlPr>
                              <a:rPr lang="en-US" altLang="zh-CN" sz="2400" b="1" i="1" smtClean="0">
                                <a:solidFill>
                                  <a:srgbClr val="0000FF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400" b="1" i="1" smtClean="0">
                                <a:solidFill>
                                  <a:srgbClr val="0000FF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  <m:t>y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400" b="1" i="1" smtClean="0">
                                <a:solidFill>
                                  <a:srgbClr val="0000FF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  <m:t>x</m:t>
                            </m:r>
                          </m:den>
                        </m:f>
                        <m:r>
                          <a:rPr lang="en-US" altLang="zh-CN" sz="2400" b="1" i="1">
                            <a:solidFill>
                              <a:srgbClr val="0000FF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 </m:t>
                        </m:r>
                      </m:oMath>
                    </a14:m>
                    <a:r>
                      <a:rPr lang="zh-CN" altLang="en-US" sz="2000" b="1" dirty="0">
                        <a:solidFill>
                          <a:srgbClr val="0000FF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＝</a:t>
                    </a:r>
                    <a:r>
                      <a:rPr lang="en-US" altLang="zh-CN" sz="2000" b="1" i="1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k</a:t>
                    </a:r>
                    <a:endParaRPr lang="en-US" altLang="zh-CN" sz="2000" b="1" i="1" dirty="0">
                      <a:solidFill>
                        <a:srgbClr val="0000FF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</mc:Choice>
            <mc:Fallback>
              <p:sp>
                <p:nvSpPr>
                  <p:cNvPr id="35" name="Text Box 9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 bwMode="auto">
                  <a:xfrm>
                    <a:off x="3831873" y="3246607"/>
                    <a:ext cx="743857" cy="598594"/>
                  </a:xfrm>
                  <a:prstGeom prst="rect">
                    <a:avLst/>
                  </a:prstGeom>
                  <a:blipFill rotWithShape="1">
                    <a:blip r:embed="rId2"/>
                  </a:blipFill>
                  <a:ln w="9525">
                    <a:noFill/>
                    <a:miter lim="800000"/>
                  </a:ln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36" name="Text Box 10"/>
              <p:cNvSpPr txBox="1">
                <a:spLocks noChangeArrowheads="1"/>
              </p:cNvSpPr>
              <p:nvPr/>
            </p:nvSpPr>
            <p:spPr bwMode="auto">
              <a:xfrm>
                <a:off x="4329206" y="3396099"/>
                <a:ext cx="1168652" cy="37866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67500" tIns="35100" rIns="67500" bIns="3510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（一定）</a:t>
                </a:r>
                <a:endParaRPr lang="zh-CN" altLang="en-US" sz="2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pic>
        <p:nvPicPr>
          <p:cNvPr id="3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63920" y1="36889" x2="58352" y2="45778"/>
                        <a14:foregroundMark x1="42094" y1="33111" x2="34744" y2="34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00818" y="3715112"/>
            <a:ext cx="980347" cy="982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16" grpId="0"/>
      <p:bldP spid="5" grpId="0" animBg="1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735031" y="1379731"/>
            <a:ext cx="71287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一幅图的图上距离和实际距离的比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圆角矩形 2">
            <a:hlinkClick r:id="rId1" action="ppaction://hlinkfile"/>
          </p:cNvPr>
          <p:cNvSpPr/>
          <p:nvPr/>
        </p:nvSpPr>
        <p:spPr>
          <a:xfrm>
            <a:off x="3563888" y="336684"/>
            <a:ext cx="1584176" cy="578882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比例尺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3"/>
          <p:cNvGrpSpPr/>
          <p:nvPr/>
        </p:nvGrpSpPr>
        <p:grpSpPr>
          <a:xfrm>
            <a:off x="735031" y="885726"/>
            <a:ext cx="753611" cy="498530"/>
            <a:chOff x="1638548" y="1124744"/>
            <a:chExt cx="1859495" cy="1000048"/>
          </a:xfrm>
        </p:grpSpPr>
        <p:sp>
          <p:nvSpPr>
            <p:cNvPr id="18" name="椭圆 17"/>
            <p:cNvSpPr/>
            <p:nvPr/>
          </p:nvSpPr>
          <p:spPr>
            <a:xfrm>
              <a:off x="2201899" y="1124744"/>
              <a:ext cx="1296144" cy="979064"/>
            </a:xfrm>
            <a:prstGeom prst="ellipse">
              <a:avLst/>
            </a:prstGeom>
            <a:noFill/>
            <a:ln w="25400" cap="flat" cmpd="sng" algn="ctr">
              <a:solidFill>
                <a:schemeClr val="bg1">
                  <a:lumMod val="50000"/>
                </a:scheme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357376" y="1318028"/>
              <a:ext cx="108000" cy="1080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0" name="Picture 3" descr="C:\Documents and Settings\Administrator\桌面\2.0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38548" y="1145952"/>
              <a:ext cx="1425600" cy="978840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2" name="组合 3"/>
          <p:cNvGrpSpPr/>
          <p:nvPr/>
        </p:nvGrpSpPr>
        <p:grpSpPr>
          <a:xfrm>
            <a:off x="734395" y="1837971"/>
            <a:ext cx="753611" cy="498530"/>
            <a:chOff x="1638548" y="1124744"/>
            <a:chExt cx="1859495" cy="1000048"/>
          </a:xfrm>
        </p:grpSpPr>
        <p:sp>
          <p:nvSpPr>
            <p:cNvPr id="23" name="椭圆 22"/>
            <p:cNvSpPr/>
            <p:nvPr/>
          </p:nvSpPr>
          <p:spPr>
            <a:xfrm>
              <a:off x="2201899" y="1124744"/>
              <a:ext cx="1296144" cy="979064"/>
            </a:xfrm>
            <a:prstGeom prst="ellipse">
              <a:avLst/>
            </a:prstGeom>
            <a:noFill/>
            <a:ln w="25400" cap="flat" cmpd="sng" algn="ctr">
              <a:solidFill>
                <a:schemeClr val="bg1">
                  <a:lumMod val="50000"/>
                </a:scheme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3357376" y="1318028"/>
              <a:ext cx="108000" cy="1080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5" name="Picture 3" descr="C:\Documents and Settings\Administrator\桌面\2.0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38548" y="1145952"/>
              <a:ext cx="1425600" cy="978840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1606845" y="1893358"/>
            <a:ext cx="2951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比例尺的分类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467544" y="2404144"/>
            <a:ext cx="8453175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（1）按表现形式，可以分为数值比例尺和线段比例尺</a:t>
            </a:r>
            <a:endParaRPr lang="zh-CN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（2）按将实际距离放大还是缩小，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分为缩小比例尺和放大比例尺。</a:t>
            </a:r>
            <a:endParaRPr lang="zh-CN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3"/>
          <p:cNvGrpSpPr/>
          <p:nvPr/>
        </p:nvGrpSpPr>
        <p:grpSpPr>
          <a:xfrm>
            <a:off x="646470" y="3234121"/>
            <a:ext cx="753611" cy="498530"/>
            <a:chOff x="1638548" y="1124744"/>
            <a:chExt cx="1859495" cy="1000048"/>
          </a:xfrm>
        </p:grpSpPr>
        <p:sp>
          <p:nvSpPr>
            <p:cNvPr id="29" name="椭圆 28"/>
            <p:cNvSpPr/>
            <p:nvPr/>
          </p:nvSpPr>
          <p:spPr>
            <a:xfrm>
              <a:off x="2201899" y="1124744"/>
              <a:ext cx="1296144" cy="979064"/>
            </a:xfrm>
            <a:prstGeom prst="ellipse">
              <a:avLst/>
            </a:prstGeom>
            <a:noFill/>
            <a:ln w="25400" cap="flat" cmpd="sng" algn="ctr">
              <a:solidFill>
                <a:schemeClr val="bg1">
                  <a:lumMod val="50000"/>
                </a:scheme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357376" y="1318028"/>
              <a:ext cx="108000" cy="1080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31" name="Picture 3" descr="C:\Documents and Settings\Administrator\桌面\2.0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38548" y="1145952"/>
              <a:ext cx="1425600" cy="978840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2" name="Text Box 5"/>
          <p:cNvSpPr txBox="1">
            <a:spLocks noChangeArrowheads="1"/>
          </p:cNvSpPr>
          <p:nvPr/>
        </p:nvSpPr>
        <p:spPr bwMode="auto">
          <a:xfrm>
            <a:off x="1529846" y="3234121"/>
            <a:ext cx="26642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应用比例尺画图 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5"/>
          <p:cNvSpPr txBox="1">
            <a:spLocks noChangeArrowheads="1"/>
          </p:cNvSpPr>
          <p:nvPr/>
        </p:nvSpPr>
        <p:spPr bwMode="auto">
          <a:xfrm>
            <a:off x="4302583" y="3726200"/>
            <a:ext cx="3400388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（3）画图</a:t>
            </a:r>
            <a:endParaRPr lang="zh-CN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（4）标出实际距离和比例尺</a:t>
            </a:r>
            <a:endParaRPr lang="zh-CN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5"/>
          <p:cNvSpPr txBox="1">
            <a:spLocks noChangeArrowheads="1"/>
          </p:cNvSpPr>
          <p:nvPr/>
        </p:nvSpPr>
        <p:spPr bwMode="auto">
          <a:xfrm>
            <a:off x="805247" y="3698026"/>
            <a:ext cx="3753020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（1）确定比例尺</a:t>
            </a:r>
            <a:endParaRPr lang="zh-CN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（2）根据比例尺求出图上距离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5"/>
          <p:cNvSpPr txBox="1">
            <a:spLocks noChangeArrowheads="1"/>
          </p:cNvSpPr>
          <p:nvPr/>
        </p:nvSpPr>
        <p:spPr bwMode="auto">
          <a:xfrm>
            <a:off x="1023063" y="942087"/>
            <a:ext cx="32341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比例尺的意义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26" grpId="0"/>
      <p:bldP spid="27" grpId="0"/>
      <p:bldP spid="32" grpId="0"/>
      <p:bldP spid="33" grpId="0"/>
      <p:bldP spid="34" grpId="0"/>
      <p:bldP spid="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云形标注 7"/>
          <p:cNvSpPr/>
          <p:nvPr/>
        </p:nvSpPr>
        <p:spPr>
          <a:xfrm>
            <a:off x="4716016" y="3147814"/>
            <a:ext cx="4176464" cy="1008112"/>
          </a:xfrm>
          <a:prstGeom prst="cloudCallout">
            <a:avLst>
              <a:gd name="adj1" fmla="val -6387"/>
              <a:gd name="adj2" fmla="val -111447"/>
            </a:avLst>
          </a:prstGeom>
          <a:noFill/>
          <a:ln>
            <a:solidFill>
              <a:srgbClr val="CC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一看、二算、三画。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467544" y="1563638"/>
            <a:ext cx="3816424" cy="757383"/>
          </a:xfrm>
          <a:prstGeom prst="wedgeRoundRectCallout">
            <a:avLst>
              <a:gd name="adj1" fmla="val -14140"/>
              <a:gd name="adj2" fmla="val -50405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图形的放大与缩小的特点</a:t>
            </a:r>
            <a:endParaRPr lang="zh-CN" altLang="en-US" sz="2400" b="1" dirty="0"/>
          </a:p>
        </p:txBody>
      </p:sp>
      <p:sp>
        <p:nvSpPr>
          <p:cNvPr id="12" name="横卷形 11"/>
          <p:cNvSpPr/>
          <p:nvPr/>
        </p:nvSpPr>
        <p:spPr>
          <a:xfrm>
            <a:off x="743418" y="3033404"/>
            <a:ext cx="3324526" cy="864096"/>
          </a:xfrm>
          <a:prstGeom prst="horizontalScroll">
            <a:avLst/>
          </a:prstGeom>
          <a:solidFill>
            <a:srgbClr val="FF9933">
              <a:alpha val="63000"/>
            </a:srgb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形状相同，大小不同。</a:t>
            </a:r>
            <a:endParaRPr lang="zh-CN" altLang="en-US" sz="2400" b="1" dirty="0">
              <a:solidFill>
                <a:prstClr val="white"/>
              </a:solidFill>
            </a:endParaRPr>
          </a:p>
        </p:txBody>
      </p:sp>
      <p:sp>
        <p:nvSpPr>
          <p:cNvPr id="16" name="圆角矩形 15">
            <a:hlinkClick r:id="rId1" action="ppaction://hlinkfile"/>
          </p:cNvPr>
          <p:cNvSpPr/>
          <p:nvPr/>
        </p:nvSpPr>
        <p:spPr>
          <a:xfrm>
            <a:off x="2915816" y="627534"/>
            <a:ext cx="3099762" cy="578882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图形的放大与缩小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圆角矩形标注 21"/>
          <p:cNvSpPr/>
          <p:nvPr/>
        </p:nvSpPr>
        <p:spPr>
          <a:xfrm>
            <a:off x="4487764" y="1585342"/>
            <a:ext cx="3672408" cy="753393"/>
          </a:xfrm>
          <a:prstGeom prst="wedgeRoundRectCallout">
            <a:avLst>
              <a:gd name="adj1" fmla="val -14140"/>
              <a:gd name="adj2" fmla="val -50405"/>
              <a:gd name="adj3" fmla="val 16667"/>
            </a:avLst>
          </a:prstGeom>
          <a:solidFill>
            <a:schemeClr val="bg1">
              <a:lumMod val="85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图形的放大与缩小的方法</a:t>
            </a:r>
            <a:endParaRPr lang="zh-CN" altLang="en-US" sz="24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  <p:bldP spid="12" grpId="0" animBg="1"/>
      <p:bldP spid="16" grpId="0" animBg="1"/>
      <p:bldP spid="22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2409</Words>
  <Application>WPS 演示</Application>
  <PresentationFormat>全屏显示(16:9)</PresentationFormat>
  <Paragraphs>493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8" baseType="lpstr">
      <vt:lpstr>Arial</vt:lpstr>
      <vt:lpstr>宋体</vt:lpstr>
      <vt:lpstr>Wingdings</vt:lpstr>
      <vt:lpstr>黑体</vt:lpstr>
      <vt:lpstr>等线</vt:lpstr>
      <vt:lpstr>楷体</vt:lpstr>
      <vt:lpstr>Times New Roman</vt:lpstr>
      <vt:lpstr>Cambria Math</vt:lpstr>
      <vt:lpstr>Comic Sans MS</vt:lpstr>
      <vt:lpstr>Calibri</vt:lpstr>
      <vt:lpstr>微软雅黑</vt:lpstr>
      <vt:lpstr>Arial Unicode MS</vt:lpstr>
      <vt:lpstr>楷体_GB2312</vt:lpstr>
      <vt:lpstr>幼圆</vt:lpstr>
      <vt:lpstr>Cambria Math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74</cp:revision>
  <dcterms:created xsi:type="dcterms:W3CDTF">2018-09-11T05:46:00Z</dcterms:created>
  <dcterms:modified xsi:type="dcterms:W3CDTF">2023-10-10T01:47:09Z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2052-12.1.0.15398</vt:lpwstr>
  </property>
  <property fmtid="{D5CDD505-2E9C-101B-9397-08002B2CF9AE}" pid="3" name="ICV">
    <vt:lpwstr>17BB22E847464C918792C68B907228E6_12</vt:lpwstr>
  </property>
</Properties>
</file>