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wdp" ContentType="image/vnd.ms-photo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93" r:id="rId3"/>
    <p:sldId id="278" r:id="rId4"/>
    <p:sldId id="279" r:id="rId5"/>
    <p:sldId id="280" r:id="rId6"/>
    <p:sldId id="295" r:id="rId8"/>
    <p:sldId id="296" r:id="rId9"/>
    <p:sldId id="282" r:id="rId10"/>
    <p:sldId id="284" r:id="rId11"/>
    <p:sldId id="283" r:id="rId12"/>
    <p:sldId id="285" r:id="rId13"/>
    <p:sldId id="286" r:id="rId14"/>
    <p:sldId id="292" r:id="rId15"/>
    <p:sldId id="287" r:id="rId16"/>
    <p:sldId id="288" r:id="rId17"/>
    <p:sldId id="289" r:id="rId18"/>
    <p:sldId id="290" r:id="rId19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59" d="100"/>
          <a:sy n="59" d="100"/>
        </p:scale>
        <p:origin x="-78" y="-90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6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BA7FB2-EF99-4685-8A6E-955CA8E4E4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592466-C309-4F2C-B97D-95C453D35B0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121FF60-ED6E-4F3C-9B04-344531E0EDF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121FF60-ED6E-4F3C-9B04-344531E0EDF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121FF60-ED6E-4F3C-9B04-344531E0EDF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2"/>
          <p:cNvSpPr txBox="1"/>
          <p:nvPr userDrawn="1"/>
        </p:nvSpPr>
        <p:spPr>
          <a:xfrm>
            <a:off x="311304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线连接符 4"/>
          <p:cNvCxnSpPr/>
          <p:nvPr userDrawn="1"/>
        </p:nvCxnSpPr>
        <p:spPr>
          <a:xfrm flipV="1">
            <a:off x="231783" y="383361"/>
            <a:ext cx="2396001" cy="0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sp>
          <p:nvSpPr>
            <p:cNvPr id="7" name="文本框 14"/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情境导入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8" name="图片 7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sp>
          <p:nvSpPr>
            <p:cNvPr id="11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探究新知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sp>
          <p:nvSpPr>
            <p:cNvPr id="9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课堂练习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1" name="图片 10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sp>
        <p:nvSpPr>
          <p:cNvPr id="7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 descr="未标题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showMasterSp="0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7.png"/><Relationship Id="rId11" Type="http://schemas.openxmlformats.org/officeDocument/2006/relationships/image" Target="../media/image1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24" name="TextBox 9"/>
          <p:cNvSpPr txBox="1"/>
          <p:nvPr userDrawn="1"/>
        </p:nvSpPr>
        <p:spPr>
          <a:xfrm>
            <a:off x="6300192" y="83408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百分数（二）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4.png"/><Relationship Id="rId2" Type="http://schemas.openxmlformats.org/officeDocument/2006/relationships/image" Target="../media/image26.tiff"/><Relationship Id="rId1" Type="http://schemas.openxmlformats.org/officeDocument/2006/relationships/image" Target="../media/image25.tiff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4.png"/><Relationship Id="rId1" Type="http://schemas.openxmlformats.org/officeDocument/2006/relationships/image" Target="../media/image27.tiff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4.png"/><Relationship Id="rId2" Type="http://schemas.openxmlformats.org/officeDocument/2006/relationships/image" Target="../media/image28.tiff"/><Relationship Id="rId1" Type="http://schemas.openxmlformats.org/officeDocument/2006/relationships/image" Target="../media/image25.tif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4.png"/><Relationship Id="rId2" Type="http://schemas.microsoft.com/office/2007/relationships/hdphoto" Target="../media/image30.wdp"/><Relationship Id="rId1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4.xml"/><Relationship Id="rId2" Type="http://schemas.openxmlformats.org/officeDocument/2006/relationships/audio" Target="../media/audio1.wav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png"/><Relationship Id="rId8" Type="http://schemas.microsoft.com/office/2007/relationships/hdphoto" Target="../media/image19.wdp"/><Relationship Id="rId7" Type="http://schemas.openxmlformats.org/officeDocument/2006/relationships/image" Target="../media/image18.png"/><Relationship Id="rId6" Type="http://schemas.microsoft.com/office/2007/relationships/hdphoto" Target="../media/image17.wdp"/><Relationship Id="rId5" Type="http://schemas.openxmlformats.org/officeDocument/2006/relationships/image" Target="../media/image16.png"/><Relationship Id="rId4" Type="http://schemas.microsoft.com/office/2007/relationships/hdphoto" Target="../media/image15.wdp"/><Relationship Id="rId3" Type="http://schemas.openxmlformats.org/officeDocument/2006/relationships/image" Target="../media/image14.png"/><Relationship Id="rId2" Type="http://schemas.openxmlformats.org/officeDocument/2006/relationships/tags" Target="../tags/tag2.xml"/><Relationship Id="rId11" Type="http://schemas.openxmlformats.org/officeDocument/2006/relationships/slideLayout" Target="../slideLayouts/slideLayout2.xml"/><Relationship Id="rId10" Type="http://schemas.microsoft.com/office/2007/relationships/hdphoto" Target="../media/image21.wdp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67944" y="563637"/>
            <a:ext cx="3491880" cy="424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4235" y="1923678"/>
            <a:ext cx="2459649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457200"/>
            <a:r>
              <a:rPr lang="zh-CN" altLang="en-US" sz="6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税  率</a:t>
            </a:r>
            <a:endParaRPr lang="zh-CN" altLang="en-US" sz="6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2693" y="519703"/>
            <a:ext cx="3225883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457200"/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百分数（二）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26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7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/>
              <a:r>
                <a:rPr kumimoji="1" lang="en-US" altLang="zh-CN" sz="3500" b="1" dirty="0">
                  <a:solidFill>
                    <a:srgbClr val="0050AA"/>
                  </a:solidFill>
                  <a:latin typeface="等线 Light" panose="02010600030101010101" charset="-122"/>
                  <a:ea typeface="+mj-ea"/>
                </a:rPr>
                <a:t>2</a:t>
              </a:r>
              <a:endParaRPr kumimoji="1" lang="zh-CN" altLang="en-US" sz="3500" b="1" dirty="0">
                <a:solidFill>
                  <a:srgbClr val="0050AA"/>
                </a:solidFill>
                <a:latin typeface="等线 Light" panose="02010600030101010101" charset="-122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Box 17"/>
          <p:cNvSpPr txBox="1">
            <a:spLocks noChangeArrowheads="1"/>
          </p:cNvSpPr>
          <p:nvPr/>
        </p:nvSpPr>
        <p:spPr bwMode="auto">
          <a:xfrm>
            <a:off x="683568" y="699542"/>
            <a:ext cx="7632848" cy="14219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李阿姨某月工资中应纳税的部分为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2500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元，需要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3%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的税率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缴纳工资薪金个人所得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税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。该月她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应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缴工资薪金个人所得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税多少元？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19"/>
          <p:cNvSpPr txBox="1">
            <a:spLocks noChangeArrowheads="1"/>
          </p:cNvSpPr>
          <p:nvPr/>
        </p:nvSpPr>
        <p:spPr bwMode="auto">
          <a:xfrm>
            <a:off x="1619672" y="3291830"/>
            <a:ext cx="5981784" cy="5355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：该月她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缴工资薪金个人所得税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25"/>
          <p:cNvSpPr txBox="1">
            <a:spLocks noChangeArrowheads="1"/>
          </p:cNvSpPr>
          <p:nvPr/>
        </p:nvSpPr>
        <p:spPr bwMode="auto">
          <a:xfrm>
            <a:off x="2987824" y="2355725"/>
            <a:ext cx="1512168" cy="5355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2500×3%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54" y="859505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25"/>
          <p:cNvSpPr txBox="1">
            <a:spLocks noChangeArrowheads="1"/>
          </p:cNvSpPr>
          <p:nvPr/>
        </p:nvSpPr>
        <p:spPr bwMode="auto">
          <a:xfrm>
            <a:off x="4355976" y="2355725"/>
            <a:ext cx="1584176" cy="5355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=75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元）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1" grpId="0" build="p"/>
      <p:bldP spid="1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75192" y="2541998"/>
            <a:ext cx="1098831" cy="124301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07" y="1489356"/>
            <a:ext cx="1120978" cy="155637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55576" y="699542"/>
            <a:ext cx="79976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某饭店，九月份按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3%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的税率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缴纳增值税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16500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元，这个月的营业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收入中应纳税部分是多少元？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2784124"/>
            <a:ext cx="71697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解：设这个月的营业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收入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中应纳税部分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3998" y="4123818"/>
            <a:ext cx="7992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答：这个月的营业收入中应纳税部分是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550000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16009" y="880660"/>
            <a:ext cx="360040" cy="288032"/>
          </a:xfrm>
          <a:prstGeom prst="rect">
            <a:avLst/>
          </a:prstGeom>
          <a:solidFill>
            <a:schemeClr val="accent6">
              <a:lumMod val="7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979355" y="869838"/>
            <a:ext cx="1224136" cy="288032"/>
          </a:xfrm>
          <a:prstGeom prst="rect">
            <a:avLst/>
          </a:prstGeom>
          <a:solidFill>
            <a:schemeClr val="accent6">
              <a:lumMod val="7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1074699" y="1607930"/>
            <a:ext cx="5672272" cy="45719"/>
          </a:xfrm>
          <a:custGeom>
            <a:avLst/>
            <a:gdLst>
              <a:gd name="connsiteX0" fmla="*/ 0 w 3155675"/>
              <a:gd name="connsiteY0" fmla="*/ 7495 h 14990"/>
              <a:gd name="connsiteX1" fmla="*/ 3155429 w 3155675"/>
              <a:gd name="connsiteY1" fmla="*/ 0 h 14990"/>
              <a:gd name="connsiteX2" fmla="*/ 134911 w 3155675"/>
              <a:gd name="connsiteY2" fmla="*/ 14990 h 14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55675" h="14990">
                <a:moveTo>
                  <a:pt x="0" y="7495"/>
                </a:moveTo>
                <a:lnTo>
                  <a:pt x="3155429" y="0"/>
                </a:lnTo>
                <a:cubicBezTo>
                  <a:pt x="3177914" y="1249"/>
                  <a:pt x="1656412" y="8119"/>
                  <a:pt x="134911" y="14990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标注 12"/>
          <p:cNvSpPr/>
          <p:nvPr/>
        </p:nvSpPr>
        <p:spPr>
          <a:xfrm>
            <a:off x="3611112" y="1899219"/>
            <a:ext cx="5225494" cy="588363"/>
          </a:xfrm>
          <a:prstGeom prst="wedgeRoundRectCallout">
            <a:avLst>
              <a:gd name="adj1" fmla="val 33957"/>
              <a:gd name="adj2" fmla="val 84664"/>
              <a:gd name="adj3" fmla="val 16667"/>
            </a:avLst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收入中应纳税部分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税率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应纳税额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AutoShape 27"/>
          <p:cNvSpPr>
            <a:spLocks noChangeArrowheads="1"/>
          </p:cNvSpPr>
          <p:nvPr/>
        </p:nvSpPr>
        <p:spPr bwMode="auto">
          <a:xfrm>
            <a:off x="1397221" y="1908763"/>
            <a:ext cx="1812995" cy="446963"/>
          </a:xfrm>
          <a:prstGeom prst="wedgeRoundRectCallout">
            <a:avLst>
              <a:gd name="adj1" fmla="val -66759"/>
              <a:gd name="adj2" fmla="val -829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设收入为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5"/>
          <p:cNvSpPr txBox="1"/>
          <p:nvPr/>
        </p:nvSpPr>
        <p:spPr>
          <a:xfrm>
            <a:off x="2742164" y="3172535"/>
            <a:ext cx="4536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· 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3%=16500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5"/>
          <p:cNvSpPr txBox="1"/>
          <p:nvPr/>
        </p:nvSpPr>
        <p:spPr>
          <a:xfrm>
            <a:off x="3316822" y="3612263"/>
            <a:ext cx="19032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=550000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246" y="88066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7" grpId="0" animBg="1"/>
      <p:bldP spid="15" grpId="0" animBg="1"/>
      <p:bldP spid="21" grpId="0" animBg="1"/>
      <p:bldP spid="13" grpId="0" animBg="1"/>
      <p:bldP spid="28" grpId="0" animBg="1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5576" y="2728669"/>
            <a:ext cx="1257849" cy="150894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670443" y="3632706"/>
            <a:ext cx="4536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16500÷3%=550000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65463" y="4229606"/>
            <a:ext cx="7946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这个月的营业收入中应纳税部分是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550000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1025551" y="1896693"/>
            <a:ext cx="5130625" cy="757247"/>
          </a:xfrm>
          <a:prstGeom prst="wedgeRoundRectCallout">
            <a:avLst>
              <a:gd name="adj1" fmla="val -35998"/>
              <a:gd name="adj2" fmla="val 87470"/>
              <a:gd name="adj3" fmla="val 16667"/>
            </a:avLst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收入中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应纳税部分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税率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应纳税额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求收入中应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纳税的部分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要用除法。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AutoShape 27"/>
          <p:cNvSpPr>
            <a:spLocks noChangeArrowheads="1"/>
          </p:cNvSpPr>
          <p:nvPr/>
        </p:nvSpPr>
        <p:spPr bwMode="auto">
          <a:xfrm>
            <a:off x="2940439" y="2888506"/>
            <a:ext cx="5256583" cy="475332"/>
          </a:xfrm>
          <a:prstGeom prst="wedgeRoundRectCallout">
            <a:avLst>
              <a:gd name="adj1" fmla="val 35466"/>
              <a:gd name="adj2" fmla="val 41109"/>
              <a:gd name="adj3" fmla="val 16667"/>
            </a:avLst>
          </a:prstGeom>
          <a:solidFill>
            <a:srgbClr val="FFFF00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收入中应纳税的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部分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纳税额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税率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55576" y="699542"/>
            <a:ext cx="79976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某饭店，九月份按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3%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的税率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缴纳增值税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16500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元，这个月的营业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收入中应纳税部分是多少元？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716009" y="880660"/>
            <a:ext cx="360040" cy="288032"/>
          </a:xfrm>
          <a:prstGeom prst="rect">
            <a:avLst/>
          </a:prstGeom>
          <a:solidFill>
            <a:schemeClr val="accent6">
              <a:lumMod val="7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979355" y="869838"/>
            <a:ext cx="1224136" cy="288032"/>
          </a:xfrm>
          <a:prstGeom prst="rect">
            <a:avLst/>
          </a:prstGeom>
          <a:solidFill>
            <a:schemeClr val="accent6">
              <a:lumMod val="7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1074699" y="1607930"/>
            <a:ext cx="5672272" cy="45719"/>
          </a:xfrm>
          <a:custGeom>
            <a:avLst/>
            <a:gdLst>
              <a:gd name="connsiteX0" fmla="*/ 0 w 3155675"/>
              <a:gd name="connsiteY0" fmla="*/ 7495 h 14990"/>
              <a:gd name="connsiteX1" fmla="*/ 3155429 w 3155675"/>
              <a:gd name="connsiteY1" fmla="*/ 0 h 14990"/>
              <a:gd name="connsiteX2" fmla="*/ 134911 w 3155675"/>
              <a:gd name="connsiteY2" fmla="*/ 14990 h 14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55675" h="14990">
                <a:moveTo>
                  <a:pt x="0" y="7495"/>
                </a:moveTo>
                <a:lnTo>
                  <a:pt x="3155429" y="0"/>
                </a:lnTo>
                <a:cubicBezTo>
                  <a:pt x="3177914" y="1249"/>
                  <a:pt x="1656412" y="8119"/>
                  <a:pt x="134911" y="14990"/>
                </a:cubicBezTo>
              </a:path>
            </a:pathLst>
          </a:cu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246" y="88066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38743" y="1931324"/>
            <a:ext cx="1305131" cy="147638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9215" y="1924653"/>
            <a:ext cx="1260140" cy="1544146"/>
          </a:xfrm>
          <a:prstGeom prst="rect">
            <a:avLst/>
          </a:prstGeom>
        </p:spPr>
      </p:pic>
      <p:sp>
        <p:nvSpPr>
          <p:cNvPr id="48" name="TextBox 47"/>
          <p:cNvSpPr txBox="1"/>
          <p:nvPr/>
        </p:nvSpPr>
        <p:spPr>
          <a:xfrm>
            <a:off x="539552" y="699542"/>
            <a:ext cx="80648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小明爸爸购买福利彩票，中了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万元，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根据当时国家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规定，要缴纳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20%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的个人所得税，小明爸爸实际可以领到多少元钱？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339752" y="3452689"/>
            <a:ext cx="4536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80-80×20%=64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（万元）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691680" y="4028753"/>
            <a:ext cx="5544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答：小明爸爸实际可以领到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万元。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" name="组合 4"/>
          <p:cNvGrpSpPr/>
          <p:nvPr/>
        </p:nvGrpSpPr>
        <p:grpSpPr bwMode="auto">
          <a:xfrm>
            <a:off x="4904553" y="1730801"/>
            <a:ext cx="2592288" cy="1114883"/>
            <a:chOff x="2918290" y="1104380"/>
            <a:chExt cx="2579637" cy="667083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53" name="云形标注 82"/>
            <p:cNvSpPr>
              <a:spLocks noChangeArrowheads="1"/>
            </p:cNvSpPr>
            <p:nvPr/>
          </p:nvSpPr>
          <p:spPr bwMode="auto">
            <a:xfrm>
              <a:off x="2918290" y="1104380"/>
              <a:ext cx="2422311" cy="667083"/>
            </a:xfrm>
            <a:prstGeom prst="cloudCallout">
              <a:avLst>
                <a:gd name="adj1" fmla="val 61679"/>
                <a:gd name="adj2" fmla="val 31464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矩形 4"/>
            <p:cNvSpPr>
              <a:spLocks noChangeArrowheads="1"/>
            </p:cNvSpPr>
            <p:nvPr/>
          </p:nvSpPr>
          <p:spPr bwMode="auto">
            <a:xfrm>
              <a:off x="3150212" y="1289630"/>
              <a:ext cx="2347715" cy="29658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先求应纳税额。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6" name="组合 4"/>
          <p:cNvGrpSpPr/>
          <p:nvPr/>
        </p:nvGrpSpPr>
        <p:grpSpPr bwMode="auto">
          <a:xfrm>
            <a:off x="1475655" y="2200313"/>
            <a:ext cx="3799469" cy="1106672"/>
            <a:chOff x="2158513" y="1183870"/>
            <a:chExt cx="4531604" cy="710949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57" name="云形标注 82"/>
            <p:cNvSpPr>
              <a:spLocks noChangeArrowheads="1"/>
            </p:cNvSpPr>
            <p:nvPr/>
          </p:nvSpPr>
          <p:spPr bwMode="auto">
            <a:xfrm>
              <a:off x="2158513" y="1183870"/>
              <a:ext cx="4036525" cy="710949"/>
            </a:xfrm>
            <a:prstGeom prst="cloudCallout">
              <a:avLst>
                <a:gd name="adj1" fmla="val -56506"/>
                <a:gd name="adj2" fmla="val -21903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矩形 4"/>
            <p:cNvSpPr>
              <a:spLocks noChangeArrowheads="1"/>
            </p:cNvSpPr>
            <p:nvPr/>
          </p:nvSpPr>
          <p:spPr bwMode="auto">
            <a:xfrm>
              <a:off x="2330279" y="1358021"/>
              <a:ext cx="4359838" cy="29658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收入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税率＝应纳税额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7153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611560" y="555526"/>
            <a:ext cx="794723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某饭店二月份的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营业额中应纳税的部分是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万元，按规定要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缴纳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3%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的增值税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，还要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按增值税的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%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缴纳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城市维护建设税。该饭店二月份缴纳的税款一共是多少万元？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6542337" y="2268951"/>
            <a:ext cx="2126638" cy="897745"/>
          </a:xfrm>
          <a:prstGeom prst="wedgeRoundRectCallout">
            <a:avLst>
              <a:gd name="adj1" fmla="val 29776"/>
              <a:gd name="adj2" fmla="val 72537"/>
              <a:gd name="adj3" fmla="val 16667"/>
            </a:avLst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先求二月份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增值税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是多少万元。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5914537" y="677783"/>
            <a:ext cx="1555408" cy="43200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463989" y="1261929"/>
            <a:ext cx="1836204" cy="43200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19277" y="2403070"/>
            <a:ext cx="41044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180×3%=5.4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万元）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6300193" y="2241590"/>
            <a:ext cx="2683284" cy="1126562"/>
          </a:xfrm>
          <a:prstGeom prst="wedgeRoundRectCallout">
            <a:avLst>
              <a:gd name="adj1" fmla="val 30002"/>
              <a:gd name="adj2" fmla="val 64395"/>
              <a:gd name="adj3" fmla="val 16667"/>
            </a:avLst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再把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“增值税”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看做单位“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”，它的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7%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就是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城市维护建设税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19569" y="3031105"/>
            <a:ext cx="36099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5.4×7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%=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0.0.378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万元）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7544" y="4146025"/>
            <a:ext cx="65920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答：该饭店二月份缴纳的税款一共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5.778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万元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79021" y="3632707"/>
            <a:ext cx="41044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5.4+0.378=5.778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万元）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63920" y1="36889" x2="58352" y2="45778"/>
                        <a14:foregroundMark x1="42094" y1="33111" x2="34744" y2="3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939995" y="3653845"/>
            <a:ext cx="914335" cy="916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67545" y="2403070"/>
            <a:ext cx="12858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增值税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67545" y="3031105"/>
            <a:ext cx="238397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城市维护建设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467545" y="3632708"/>
            <a:ext cx="14287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总纳税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1627088" y="1246237"/>
            <a:ext cx="714375" cy="43200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31" y="83355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9" grpId="0" animBg="1"/>
      <p:bldP spid="10" grpId="0"/>
      <p:bldP spid="11" grpId="0" animBg="1"/>
      <p:bldP spid="12" grpId="0"/>
      <p:bldP spid="13" grpId="0"/>
      <p:bldP spid="15" grpId="0"/>
      <p:bldP spid="18" grpId="0"/>
      <p:bldP spid="19" grpId="0"/>
      <p:bldP spid="21" grpId="0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412984" y="4208819"/>
            <a:ext cx="38884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纳税的税率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3%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5"/>
          <p:cNvSpPr txBox="1">
            <a:spLocks noChangeArrowheads="1"/>
          </p:cNvSpPr>
          <p:nvPr/>
        </p:nvSpPr>
        <p:spPr bwMode="auto">
          <a:xfrm>
            <a:off x="611560" y="627534"/>
            <a:ext cx="842493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某百货大楼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一月份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营业额中应纳税的部分是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2480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万元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，缴纳增值税后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剩下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2405.6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万元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，求纳税的税率。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圆角矩形标注 25"/>
          <p:cNvSpPr>
            <a:spLocks noChangeArrowheads="1"/>
          </p:cNvSpPr>
          <p:nvPr/>
        </p:nvSpPr>
        <p:spPr bwMode="auto">
          <a:xfrm>
            <a:off x="3755662" y="1759853"/>
            <a:ext cx="4925531" cy="523220"/>
          </a:xfrm>
          <a:prstGeom prst="wedgeRoundRectCallout">
            <a:avLst>
              <a:gd name="adj1" fmla="val -1061"/>
              <a:gd name="adj2" fmla="val 48628"/>
              <a:gd name="adj3" fmla="val 16667"/>
            </a:avLst>
          </a:prstGeom>
          <a:solidFill>
            <a:srgbClr val="F2F2F2"/>
          </a:solidFill>
          <a:ln w="55000" cmpd="thickThin" algn="ctr">
            <a:solidFill>
              <a:srgbClr val="7030A0"/>
            </a:solidFill>
            <a:miter lim="800000"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营业额中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应纳税部分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税率＝应纳税额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966400" y="1394167"/>
            <a:ext cx="504056" cy="242910"/>
          </a:xfrm>
          <a:prstGeom prst="rect">
            <a:avLst/>
          </a:prstGeom>
          <a:solidFill>
            <a:schemeClr val="accent6">
              <a:lumMod val="75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642036" y="2818006"/>
            <a:ext cx="46674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2480-2405.6)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÷2480×100%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79364" y="3294447"/>
            <a:ext cx="3506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=74.4 ÷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2480×100%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79364" y="3728055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=3%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9" name="直接连接符 18"/>
          <p:cNvCxnSpPr/>
          <p:nvPr/>
        </p:nvCxnSpPr>
        <p:spPr bwMode="auto">
          <a:xfrm>
            <a:off x="1917040" y="3230363"/>
            <a:ext cx="1656184" cy="3141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7" name="组合 6"/>
          <p:cNvGrpSpPr/>
          <p:nvPr/>
        </p:nvGrpSpPr>
        <p:grpSpPr>
          <a:xfrm>
            <a:off x="1990894" y="1669469"/>
            <a:ext cx="1462524" cy="847945"/>
            <a:chOff x="611560" y="2102162"/>
            <a:chExt cx="1462524" cy="847945"/>
          </a:xfrm>
        </p:grpSpPr>
        <p:sp>
          <p:nvSpPr>
            <p:cNvPr id="5" name="云形标注 4"/>
            <p:cNvSpPr/>
            <p:nvPr/>
          </p:nvSpPr>
          <p:spPr>
            <a:xfrm>
              <a:off x="611560" y="2102162"/>
              <a:ext cx="1462524" cy="847945"/>
            </a:xfrm>
            <a:prstGeom prst="cloudCallout">
              <a:avLst>
                <a:gd name="adj1" fmla="val -28698"/>
                <a:gd name="adj2" fmla="val 70615"/>
              </a:avLst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FF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55576" y="2315656"/>
              <a:ext cx="12961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应纳税额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圆角矩形标注 25"/>
          <p:cNvSpPr>
            <a:spLocks noChangeArrowheads="1"/>
          </p:cNvSpPr>
          <p:nvPr/>
        </p:nvSpPr>
        <p:spPr bwMode="auto">
          <a:xfrm>
            <a:off x="3726910" y="2404457"/>
            <a:ext cx="5367054" cy="413549"/>
          </a:xfrm>
          <a:prstGeom prst="wedgeRoundRectCallout">
            <a:avLst>
              <a:gd name="adj1" fmla="val 36813"/>
              <a:gd name="adj2" fmla="val 34831"/>
              <a:gd name="adj3" fmla="val 16667"/>
            </a:avLst>
          </a:prstGeom>
          <a:solidFill>
            <a:srgbClr val="F2F2F2"/>
          </a:solidFill>
          <a:ln w="55000" cmpd="thickThin" algn="ctr">
            <a:solidFill>
              <a:srgbClr val="1E768C"/>
            </a:solidFill>
            <a:miter lim="800000"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税率＝应纳税额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营业额中应纳税部分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100%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86" y="910563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6" grpId="0" animBg="1"/>
      <p:bldP spid="14" grpId="0" animBg="1"/>
      <p:bldP spid="2" grpId="0"/>
      <p:bldP spid="3" grpId="0"/>
      <p:bldP spid="18" grpId="0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4"/>
          <p:cNvSpPr>
            <a:spLocks noChangeArrowheads="1"/>
          </p:cNvSpPr>
          <p:nvPr/>
        </p:nvSpPr>
        <p:spPr bwMode="auto">
          <a:xfrm>
            <a:off x="992169" y="1768814"/>
            <a:ext cx="7612279" cy="105259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应纳税额与各种收入（销售额、营业额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）中应纳税部分的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比率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叫作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税率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59987" y="4083918"/>
            <a:ext cx="7712555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税率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应纳税额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各种收入中应纳税部分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×100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%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827584" y="69954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4139952" y="1099637"/>
            <a:ext cx="915535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税率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59987" y="3579862"/>
            <a:ext cx="6651692" cy="438582"/>
          </a:xfrm>
          <a:prstGeom prst="rect">
            <a:avLst/>
          </a:prstGeom>
          <a:solidFill>
            <a:srgbClr val="FFFF00"/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应纳税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额＝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各种收入中应纳税部分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税率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959987" y="2889593"/>
            <a:ext cx="4206601" cy="57246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应缴纳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的税款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叫作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纳税额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 autoUpdateAnimBg="0"/>
      <p:bldP spid="11" grpId="0" animBg="1"/>
      <p:bldP spid="6" grpId="0" autoUpdateAnimBg="0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282150" y="544052"/>
            <a:ext cx="5349945" cy="10577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你知道哪些纳税知识？为什么要纳税？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649744" y="684547"/>
            <a:ext cx="3199059" cy="934641"/>
            <a:chOff x="1743008" y="3435846"/>
            <a:chExt cx="3199059" cy="934641"/>
          </a:xfrm>
        </p:grpSpPr>
        <p:grpSp>
          <p:nvGrpSpPr>
            <p:cNvPr id="24" name="组合 23"/>
            <p:cNvGrpSpPr/>
            <p:nvPr/>
          </p:nvGrpSpPr>
          <p:grpSpPr>
            <a:xfrm>
              <a:off x="1907704" y="3454156"/>
              <a:ext cx="3034363" cy="888206"/>
              <a:chOff x="1907704" y="3454156"/>
              <a:chExt cx="3034363" cy="888206"/>
            </a:xfrm>
          </p:grpSpPr>
          <p:sp>
            <p:nvSpPr>
              <p:cNvPr id="26" name="MH_Text_1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1907704" y="3454156"/>
                <a:ext cx="2787375" cy="888206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3175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62000" anchor="ctr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endParaRPr lang="zh-CN" altLang="en-US" sz="1050" dirty="0">
                  <a:solidFill>
                    <a:srgbClr val="CC0066"/>
                  </a:solidFill>
                  <a:latin typeface="幼圆" panose="02010509060101010101" pitchFamily="49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1959786" y="3544316"/>
                <a:ext cx="2982281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每个公民都有依法纳税的义务哦！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5" name="MH_Other_5"/>
            <p:cNvSpPr/>
            <p:nvPr>
              <p:custDataLst>
                <p:tags r:id="rId2"/>
              </p:custDataLst>
            </p:nvPr>
          </p:nvSpPr>
          <p:spPr>
            <a:xfrm>
              <a:off x="1743008" y="3435846"/>
              <a:ext cx="76200" cy="934641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50" dirty="0">
                <a:solidFill>
                  <a:srgbClr val="FEFFFF"/>
                </a:solidFill>
              </a:endParaRPr>
            </a:p>
          </p:txBody>
        </p:sp>
      </p:grp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" contrast="3000"/>
                    </a14:imgEffect>
                    <a14:imgEffect>
                      <a14:sharpenSoften amount="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80515"/>
            <a:ext cx="4236116" cy="3164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" contrast="3000"/>
                    </a14:imgEffect>
                    <a14:imgEffect>
                      <a14:sharpenSoften amount="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2929" y="1563638"/>
            <a:ext cx="4286747" cy="3181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" contrast="3000"/>
                    </a14:imgEffect>
                    <a14:imgEffect>
                      <a14:sharpenSoften amount="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034" y="1583350"/>
            <a:ext cx="4223072" cy="3147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" contrast="3000"/>
                    </a14:imgEffect>
                    <a14:imgEffect>
                      <a14:sharpenSoften amount="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2929" y="1580515"/>
            <a:ext cx="4284681" cy="3181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标注 23"/>
          <p:cNvSpPr/>
          <p:nvPr/>
        </p:nvSpPr>
        <p:spPr bwMode="auto">
          <a:xfrm>
            <a:off x="873533" y="3003798"/>
            <a:ext cx="7810543" cy="1328023"/>
          </a:xfrm>
          <a:prstGeom prst="wedgeRoundRectCallout">
            <a:avLst>
              <a:gd name="adj1" fmla="val -41927"/>
              <a:gd name="adj2" fmla="val 50094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税收是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国家财政收入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的主要来源之一。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国家税收发展科学、技术、教育、文化、卫生、环境保护、社会保障和国防等事业。每个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公民都有依法纳税的义务。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893577" y="1140301"/>
            <a:ext cx="4824536" cy="1209215"/>
            <a:chOff x="1619672" y="1923678"/>
            <a:chExt cx="4824536" cy="1209215"/>
          </a:xfrm>
        </p:grpSpPr>
        <p:sp>
          <p:nvSpPr>
            <p:cNvPr id="23" name="圆角矩形标注 22"/>
            <p:cNvSpPr/>
            <p:nvPr/>
          </p:nvSpPr>
          <p:spPr bwMode="auto">
            <a:xfrm>
              <a:off x="1619672" y="1923678"/>
              <a:ext cx="4824536" cy="1209215"/>
            </a:xfrm>
            <a:prstGeom prst="wedgeRoundRectCallout">
              <a:avLst>
                <a:gd name="adj1" fmla="val -65511"/>
                <a:gd name="adj2" fmla="val -11088"/>
                <a:gd name="adj3" fmla="val 16667"/>
              </a:avLst>
            </a:prstGeom>
            <a:noFill/>
            <a:ln>
              <a:solidFill>
                <a:srgbClr val="00B050"/>
              </a:solidFill>
              <a:headEnd type="none" w="med" len="med"/>
              <a:tailEnd type="none" w="med" len="med"/>
            </a:ln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endPara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691680" y="1932564"/>
              <a:ext cx="4752528" cy="12003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纳税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是根据国家税法的有关规定，按照一定的比率把集体或个人收入的一部分缴纳给国家。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621" y="1264274"/>
            <a:ext cx="1117122" cy="1508965"/>
          </a:xfrm>
          <a:prstGeom prst="rect">
            <a:avLst/>
          </a:prstGeom>
        </p:spPr>
      </p:pic>
      <p:sp>
        <p:nvSpPr>
          <p:cNvPr id="21" name="矩形 4"/>
          <p:cNvSpPr>
            <a:spLocks noChangeArrowheads="1"/>
          </p:cNvSpPr>
          <p:nvPr/>
        </p:nvSpPr>
        <p:spPr bwMode="auto">
          <a:xfrm>
            <a:off x="539553" y="555526"/>
            <a:ext cx="1224136" cy="58477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纳税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83" name="AutoShape 3"/>
          <p:cNvSpPr>
            <a:spLocks noChangeArrowheads="1"/>
          </p:cNvSpPr>
          <p:nvPr/>
        </p:nvSpPr>
        <p:spPr bwMode="auto">
          <a:xfrm>
            <a:off x="2140894" y="1140555"/>
            <a:ext cx="1577107" cy="667408"/>
          </a:xfrm>
          <a:prstGeom prst="wedgeEllipseCallout">
            <a:avLst>
              <a:gd name="adj1" fmla="val 60338"/>
              <a:gd name="adj2" fmla="val 73958"/>
            </a:avLst>
          </a:prstGeom>
          <a:solidFill>
            <a:schemeClr val="accent6">
              <a:lumMod val="20000"/>
              <a:lumOff val="80000"/>
            </a:schemeClr>
          </a:solidFill>
          <a:ln w="12700" cap="sq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1" lang="zh-CN" altLang="en-US" sz="22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消费税</a:t>
            </a:r>
            <a:endParaRPr kumimoji="1" lang="zh-CN" altLang="en-US" sz="2200" b="1" dirty="0">
              <a:solidFill>
                <a:srgbClr val="CC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7285" name="AutoShape 5"/>
          <p:cNvSpPr>
            <a:spLocks noChangeArrowheads="1"/>
          </p:cNvSpPr>
          <p:nvPr/>
        </p:nvSpPr>
        <p:spPr bwMode="auto">
          <a:xfrm>
            <a:off x="2140894" y="3120027"/>
            <a:ext cx="1455791" cy="643002"/>
          </a:xfrm>
          <a:prstGeom prst="wedgeEllipseCallout">
            <a:avLst>
              <a:gd name="adj1" fmla="val 68201"/>
              <a:gd name="adj2" fmla="val -102334"/>
            </a:avLst>
          </a:prstGeom>
          <a:solidFill>
            <a:schemeClr val="accent6">
              <a:lumMod val="20000"/>
              <a:lumOff val="80000"/>
            </a:schemeClr>
          </a:solidFill>
          <a:ln w="12700" cap="sq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1" lang="zh-CN" altLang="en-US" sz="2200" b="1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增值税</a:t>
            </a:r>
            <a:endParaRPr kumimoji="1" lang="zh-CN" altLang="en-US" sz="2200" b="1">
              <a:solidFill>
                <a:srgbClr val="CC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7288" name="AutoShape 8"/>
          <p:cNvSpPr>
            <a:spLocks noChangeArrowheads="1"/>
          </p:cNvSpPr>
          <p:nvPr/>
        </p:nvSpPr>
        <p:spPr bwMode="auto">
          <a:xfrm>
            <a:off x="5718391" y="2653263"/>
            <a:ext cx="1887979" cy="726867"/>
          </a:xfrm>
          <a:prstGeom prst="wedgeEllipseCallout">
            <a:avLst>
              <a:gd name="adj1" fmla="val -70750"/>
              <a:gd name="adj2" fmla="val -78736"/>
            </a:avLst>
          </a:prstGeom>
          <a:solidFill>
            <a:schemeClr val="accent6">
              <a:lumMod val="20000"/>
              <a:lumOff val="80000"/>
            </a:schemeClr>
          </a:solidFill>
          <a:ln w="12700" cap="sq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1" lang="zh-CN" altLang="en-US" sz="22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个人所得税</a:t>
            </a:r>
            <a:endParaRPr kumimoji="1" lang="zh-CN" altLang="en-US" sz="2200" b="1" dirty="0">
              <a:solidFill>
                <a:srgbClr val="CC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Group 9"/>
          <p:cNvGrpSpPr/>
          <p:nvPr/>
        </p:nvGrpSpPr>
        <p:grpSpPr bwMode="auto">
          <a:xfrm>
            <a:off x="3702060" y="1953176"/>
            <a:ext cx="1637765" cy="828675"/>
            <a:chOff x="2688" y="1488"/>
            <a:chExt cx="1296" cy="1392"/>
          </a:xfrm>
        </p:grpSpPr>
        <p:sp>
          <p:nvSpPr>
            <p:cNvPr id="13321" name="AutoShape 10"/>
            <p:cNvSpPr>
              <a:spLocks noChangeArrowheads="1"/>
            </p:cNvSpPr>
            <p:nvPr/>
          </p:nvSpPr>
          <p:spPr bwMode="auto">
            <a:xfrm>
              <a:off x="2688" y="1488"/>
              <a:ext cx="1296" cy="1392"/>
            </a:xfrm>
            <a:prstGeom prst="flowChartMultidocument">
              <a:avLst/>
            </a:prstGeom>
            <a:solidFill>
              <a:srgbClr val="66CCFF"/>
            </a:solidFill>
            <a:ln w="12700" cap="sq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22" name="Text Box 11"/>
            <p:cNvSpPr txBox="1">
              <a:spLocks noChangeArrowheads="1"/>
            </p:cNvSpPr>
            <p:nvPr/>
          </p:nvSpPr>
          <p:spPr bwMode="auto">
            <a:xfrm>
              <a:off x="2978" y="1806"/>
              <a:ext cx="593" cy="7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kumimoji="1" lang="zh-CN" altLang="en-US" sz="2200" b="1">
                  <a:latin typeface="楷体" panose="02010609060101010101" pitchFamily="49" charset="-122"/>
                  <a:ea typeface="楷体" panose="02010609060101010101" pitchFamily="49" charset="-122"/>
                </a:rPr>
                <a:t>税收</a:t>
              </a:r>
              <a:endParaRPr kumimoji="1" lang="en-US" altLang="zh-CN" sz="2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4575880" y="975254"/>
            <a:ext cx="1516449" cy="667408"/>
          </a:xfrm>
          <a:prstGeom prst="wedgeEllipseCallout">
            <a:avLst>
              <a:gd name="adj1" fmla="val -5828"/>
              <a:gd name="adj2" fmla="val 94119"/>
            </a:avLst>
          </a:prstGeom>
          <a:solidFill>
            <a:schemeClr val="accent6">
              <a:lumMod val="20000"/>
              <a:lumOff val="80000"/>
            </a:schemeClr>
          </a:solidFill>
          <a:ln w="12700" cap="sq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1" lang="en-US" altLang="zh-CN" sz="2200" b="1" dirty="0" smtClean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kumimoji="1" lang="zh-CN" altLang="en-US" sz="2200" b="1" dirty="0">
              <a:solidFill>
                <a:srgbClr val="CC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532537" y="4033781"/>
            <a:ext cx="1856069" cy="52322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应纳税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额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323494" y="4038332"/>
            <a:ext cx="49929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应缴纳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的税款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叫作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纳税额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737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" presetClass="entr" presetSubtype="3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737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4" presetClass="entr" presetSubtype="3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737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283" grpId="0" animBg="1" autoUpdateAnimBg="0"/>
      <p:bldP spid="737285" grpId="0" animBg="1" autoUpdateAnimBg="0"/>
      <p:bldP spid="737288" grpId="0" animBg="1" autoUpdateAnimBg="0"/>
      <p:bldP spid="11" grpId="0" animBg="1" autoUpdateAnimBg="0"/>
      <p:bldP spid="12" grpId="0" animBg="1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769622" y="3770305"/>
            <a:ext cx="782054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应纳税额与各种收入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（销售额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营业额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）中应纳税部分的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比率就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叫作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税率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469476" y="3207588"/>
            <a:ext cx="1063061" cy="52322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税率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140894" y="975254"/>
            <a:ext cx="5465476" cy="2787775"/>
            <a:chOff x="2140894" y="975254"/>
            <a:chExt cx="5465476" cy="2787775"/>
          </a:xfrm>
        </p:grpSpPr>
        <p:sp>
          <p:nvSpPr>
            <p:cNvPr id="13" name="AutoShape 3"/>
            <p:cNvSpPr>
              <a:spLocks noChangeArrowheads="1"/>
            </p:cNvSpPr>
            <p:nvPr/>
          </p:nvSpPr>
          <p:spPr bwMode="auto">
            <a:xfrm>
              <a:off x="2140894" y="1140555"/>
              <a:ext cx="1577107" cy="667408"/>
            </a:xfrm>
            <a:prstGeom prst="wedgeEllipseCallout">
              <a:avLst>
                <a:gd name="adj1" fmla="val 60338"/>
                <a:gd name="adj2" fmla="val 73958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2700" cap="sq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kumimoji="1" lang="zh-CN" altLang="en-US" sz="2200" b="1" dirty="0">
                  <a:solidFill>
                    <a:srgbClr val="CC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消费税</a:t>
              </a:r>
              <a:endParaRPr kumimoji="1" lang="zh-CN" altLang="en-US" sz="22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AutoShape 5"/>
            <p:cNvSpPr>
              <a:spLocks noChangeArrowheads="1"/>
            </p:cNvSpPr>
            <p:nvPr/>
          </p:nvSpPr>
          <p:spPr bwMode="auto">
            <a:xfrm>
              <a:off x="2140894" y="3120027"/>
              <a:ext cx="1455791" cy="643002"/>
            </a:xfrm>
            <a:prstGeom prst="wedgeEllipseCallout">
              <a:avLst>
                <a:gd name="adj1" fmla="val 68201"/>
                <a:gd name="adj2" fmla="val -102334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2700" cap="sq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kumimoji="1" lang="zh-CN" altLang="en-US" sz="2200" b="1">
                  <a:solidFill>
                    <a:srgbClr val="CC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增值税</a:t>
              </a:r>
              <a:endParaRPr kumimoji="1" lang="zh-CN" altLang="en-US" sz="2200" b="1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AutoShape 8"/>
            <p:cNvSpPr>
              <a:spLocks noChangeArrowheads="1"/>
            </p:cNvSpPr>
            <p:nvPr/>
          </p:nvSpPr>
          <p:spPr bwMode="auto">
            <a:xfrm>
              <a:off x="5718391" y="2653263"/>
              <a:ext cx="1887979" cy="726867"/>
            </a:xfrm>
            <a:prstGeom prst="wedgeEllipseCallout">
              <a:avLst>
                <a:gd name="adj1" fmla="val -70750"/>
                <a:gd name="adj2" fmla="val -78736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2700" cap="sq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kumimoji="1" lang="zh-CN" altLang="en-US" sz="2200" b="1" dirty="0">
                  <a:solidFill>
                    <a:srgbClr val="CC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个人所得税</a:t>
              </a:r>
              <a:endParaRPr kumimoji="1" lang="zh-CN" altLang="en-US" sz="22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7" name="Group 9"/>
            <p:cNvGrpSpPr/>
            <p:nvPr/>
          </p:nvGrpSpPr>
          <p:grpSpPr bwMode="auto">
            <a:xfrm>
              <a:off x="3702060" y="1953176"/>
              <a:ext cx="1637765" cy="828675"/>
              <a:chOff x="2688" y="1488"/>
              <a:chExt cx="1296" cy="1392"/>
            </a:xfrm>
          </p:grpSpPr>
          <p:sp>
            <p:nvSpPr>
              <p:cNvPr id="28" name="AutoShape 10"/>
              <p:cNvSpPr>
                <a:spLocks noChangeArrowheads="1"/>
              </p:cNvSpPr>
              <p:nvPr/>
            </p:nvSpPr>
            <p:spPr bwMode="auto">
              <a:xfrm>
                <a:off x="2688" y="1488"/>
                <a:ext cx="1296" cy="1392"/>
              </a:xfrm>
              <a:prstGeom prst="flowChartMultidocument">
                <a:avLst/>
              </a:prstGeom>
              <a:solidFill>
                <a:srgbClr val="66CCFF"/>
              </a:solidFill>
              <a:ln w="12700" cap="sq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22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9" name="Text Box 11"/>
              <p:cNvSpPr txBox="1">
                <a:spLocks noChangeArrowheads="1"/>
              </p:cNvSpPr>
              <p:nvPr/>
            </p:nvSpPr>
            <p:spPr bwMode="auto">
              <a:xfrm>
                <a:off x="2978" y="1806"/>
                <a:ext cx="593" cy="7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kumimoji="1" lang="zh-CN" altLang="en-US" sz="22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税收</a:t>
                </a:r>
                <a:endParaRPr kumimoji="1" lang="en-US" altLang="zh-CN" sz="22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0" name="AutoShape 7"/>
            <p:cNvSpPr>
              <a:spLocks noChangeArrowheads="1"/>
            </p:cNvSpPr>
            <p:nvPr/>
          </p:nvSpPr>
          <p:spPr bwMode="auto">
            <a:xfrm>
              <a:off x="4575880" y="975254"/>
              <a:ext cx="1516449" cy="667408"/>
            </a:xfrm>
            <a:prstGeom prst="wedgeEllipseCallout">
              <a:avLst>
                <a:gd name="adj1" fmla="val -5828"/>
                <a:gd name="adj2" fmla="val 94119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2700" cap="sq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kumimoji="1" lang="en-US" altLang="zh-CN" sz="2200" b="1" dirty="0" smtClean="0">
                  <a:solidFill>
                    <a:srgbClr val="CC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kumimoji="1" lang="zh-CN" altLang="en-US" sz="22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420491" y="817716"/>
            <a:ext cx="739998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应纳税额与各种收入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（销售额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营业额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）中应纳税部分的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比率就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叫作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税率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373200" y="817716"/>
            <a:ext cx="1063061" cy="52322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税率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1436261" y="2441686"/>
            <a:ext cx="1063061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税率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2283298" y="2441686"/>
            <a:ext cx="432048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715346" y="2787774"/>
            <a:ext cx="333974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3596108" y="2192722"/>
            <a:ext cx="2126501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应纳税额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2524282" y="2821108"/>
            <a:ext cx="391581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各种收入中应纳税部分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6199110" y="2455638"/>
            <a:ext cx="1698795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×100%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1"/>
          <p:cNvSpPr>
            <a:spLocks noChangeArrowheads="1"/>
          </p:cNvSpPr>
          <p:nvPr/>
        </p:nvSpPr>
        <p:spPr bwMode="auto">
          <a:xfrm>
            <a:off x="748183" y="631629"/>
            <a:ext cx="793574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某小规模纳税企业要按应纳税销售额的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3%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缴纳增值税。该企业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月份的应纳税销售额是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万元，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月份应缴纳增值税多少万元？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圆角矩形标注 28"/>
          <p:cNvSpPr/>
          <p:nvPr/>
        </p:nvSpPr>
        <p:spPr>
          <a:xfrm>
            <a:off x="5332160" y="1950696"/>
            <a:ext cx="3143139" cy="720080"/>
          </a:xfrm>
          <a:prstGeom prst="wedgeRoundRectCallout">
            <a:avLst>
              <a:gd name="adj1" fmla="val -35269"/>
              <a:gd name="adj2" fmla="val -139376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增值税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占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销售额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中应缴纳部分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3%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931955" y="789218"/>
            <a:ext cx="2416506" cy="34237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100421" y="2993287"/>
            <a:ext cx="2808232" cy="1110324"/>
            <a:chOff x="4161240" y="2510609"/>
            <a:chExt cx="2808232" cy="1110324"/>
          </a:xfrm>
        </p:grpSpPr>
        <p:sp>
          <p:nvSpPr>
            <p:cNvPr id="2" name="矩形 1"/>
            <p:cNvSpPr/>
            <p:nvPr/>
          </p:nvSpPr>
          <p:spPr>
            <a:xfrm>
              <a:off x="4337092" y="2632825"/>
              <a:ext cx="227234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求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万元的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3%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是多少，用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乘法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计算。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KSO_Shape"/>
            <p:cNvSpPr/>
            <p:nvPr/>
          </p:nvSpPr>
          <p:spPr>
            <a:xfrm flipH="1">
              <a:off x="4161240" y="2510609"/>
              <a:ext cx="2808232" cy="1110324"/>
            </a:xfrm>
            <a:prstGeom prst="cloudCallout">
              <a:avLst>
                <a:gd name="adj1" fmla="val -55828"/>
                <a:gd name="adj2" fmla="val 28011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0000" rIns="540000" bIns="36000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rgbClr val="FFFFFF"/>
                </a:solidFill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33850" y="3347340"/>
            <a:ext cx="882898" cy="1265255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979850" y="3098602"/>
            <a:ext cx="3600000" cy="2499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9" name="矩形 18"/>
          <p:cNvSpPr/>
          <p:nvPr/>
        </p:nvSpPr>
        <p:spPr>
          <a:xfrm>
            <a:off x="3846563" y="3109556"/>
            <a:ext cx="727189" cy="237784"/>
          </a:xfrm>
          <a:prstGeom prst="rect">
            <a:avLst/>
          </a:prstGeom>
          <a:solidFill>
            <a:srgbClr val="FF99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0" name="左大括号 19"/>
          <p:cNvSpPr/>
          <p:nvPr/>
        </p:nvSpPr>
        <p:spPr>
          <a:xfrm rot="5400000">
            <a:off x="4075674" y="2596375"/>
            <a:ext cx="288032" cy="746253"/>
          </a:xfrm>
          <a:prstGeom prst="leftBrace">
            <a:avLst>
              <a:gd name="adj1" fmla="val 50662"/>
              <a:gd name="adj2" fmla="val 50000"/>
            </a:avLst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1" name="矩形 30"/>
          <p:cNvSpPr/>
          <p:nvPr/>
        </p:nvSpPr>
        <p:spPr>
          <a:xfrm>
            <a:off x="3545230" y="2420190"/>
            <a:ext cx="14766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增值税占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3%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左大括号 31"/>
          <p:cNvSpPr/>
          <p:nvPr/>
        </p:nvSpPr>
        <p:spPr>
          <a:xfrm rot="16200000" flipV="1">
            <a:off x="2659356" y="2159958"/>
            <a:ext cx="288032" cy="3600000"/>
          </a:xfrm>
          <a:prstGeom prst="leftBrace">
            <a:avLst>
              <a:gd name="adj1" fmla="val 44615"/>
              <a:gd name="adj2" fmla="val 50000"/>
            </a:avLst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5" name="矩形 34"/>
          <p:cNvSpPr/>
          <p:nvPr/>
        </p:nvSpPr>
        <p:spPr>
          <a:xfrm>
            <a:off x="1290481" y="4103974"/>
            <a:ext cx="32832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销售额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中应缴纳部分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万元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左大括号 36"/>
          <p:cNvSpPr/>
          <p:nvPr/>
        </p:nvSpPr>
        <p:spPr>
          <a:xfrm rot="16200000" flipV="1">
            <a:off x="4069736" y="3139556"/>
            <a:ext cx="288032" cy="720000"/>
          </a:xfrm>
          <a:prstGeom prst="leftBrace">
            <a:avLst>
              <a:gd name="adj1" fmla="val 35544"/>
              <a:gd name="adj2" fmla="val 50000"/>
            </a:avLst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8" name="矩形 37"/>
          <p:cNvSpPr/>
          <p:nvPr/>
        </p:nvSpPr>
        <p:spPr>
          <a:xfrm>
            <a:off x="3761950" y="3559848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？万元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18" grpId="0" animBg="1"/>
      <p:bldP spid="19" grpId="0" animBg="1"/>
      <p:bldP spid="20" grpId="0" animBg="1"/>
      <p:bldP spid="31" grpId="0"/>
      <p:bldP spid="32" grpId="0" animBg="1"/>
      <p:bldP spid="35" grpId="0"/>
      <p:bldP spid="37" grpId="0" animBg="1"/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28"/>
          <p:cNvSpPr txBox="1">
            <a:spLocks noChangeArrowheads="1"/>
          </p:cNvSpPr>
          <p:nvPr/>
        </p:nvSpPr>
        <p:spPr bwMode="auto">
          <a:xfrm>
            <a:off x="2843809" y="2578870"/>
            <a:ext cx="3024336" cy="5355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30×3%=0.9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万元）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29"/>
          <p:cNvSpPr txBox="1">
            <a:spLocks noChangeArrowheads="1"/>
          </p:cNvSpPr>
          <p:nvPr/>
        </p:nvSpPr>
        <p:spPr bwMode="auto">
          <a:xfrm>
            <a:off x="1962367" y="3260355"/>
            <a:ext cx="4812774" cy="5355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月份应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缴纳增值税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0.9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万元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748183" y="631629"/>
            <a:ext cx="793574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某小规模纳税企业要按应纳税销售额的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3%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缴纳增值税。该企业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月份的应纳税销售额是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万元，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月份应缴纳增值税多少万元？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8"/>
          <p:cNvSpPr txBox="1">
            <a:spLocks noChangeArrowheads="1"/>
          </p:cNvSpPr>
          <p:nvPr/>
        </p:nvSpPr>
        <p:spPr bwMode="auto">
          <a:xfrm>
            <a:off x="2378721" y="2715766"/>
            <a:ext cx="4844450" cy="6093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  ×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3%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0.9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万元）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MH_SubTitle_1"/>
          <p:cNvSpPr/>
          <p:nvPr>
            <p:custDataLst>
              <p:tags r:id="rId1"/>
            </p:custDataLst>
          </p:nvPr>
        </p:nvSpPr>
        <p:spPr>
          <a:xfrm>
            <a:off x="4920710" y="1462691"/>
            <a:ext cx="1021557" cy="780284"/>
          </a:xfrm>
          <a:custGeom>
            <a:avLst/>
            <a:gdLst>
              <a:gd name="connsiteX0" fmla="*/ 154784 w 1362076"/>
              <a:gd name="connsiteY0" fmla="*/ 0 h 1040378"/>
              <a:gd name="connsiteX1" fmla="*/ 1207292 w 1362076"/>
              <a:gd name="connsiteY1" fmla="*/ 0 h 1040378"/>
              <a:gd name="connsiteX2" fmla="*/ 1362076 w 1362076"/>
              <a:gd name="connsiteY2" fmla="*/ 154784 h 1040378"/>
              <a:gd name="connsiteX3" fmla="*/ 1362076 w 1362076"/>
              <a:gd name="connsiteY3" fmla="*/ 773903 h 1040378"/>
              <a:gd name="connsiteX4" fmla="*/ 1207292 w 1362076"/>
              <a:gd name="connsiteY4" fmla="*/ 928687 h 1040378"/>
              <a:gd name="connsiteX5" fmla="*/ 571892 w 1362076"/>
              <a:gd name="connsiteY5" fmla="*/ 928687 h 1040378"/>
              <a:gd name="connsiteX6" fmla="*/ 402431 w 1362076"/>
              <a:gd name="connsiteY6" fmla="*/ 1040378 h 1040378"/>
              <a:gd name="connsiteX7" fmla="*/ 232970 w 1362076"/>
              <a:gd name="connsiteY7" fmla="*/ 928687 h 1040378"/>
              <a:gd name="connsiteX8" fmla="*/ 154784 w 1362076"/>
              <a:gd name="connsiteY8" fmla="*/ 928687 h 1040378"/>
              <a:gd name="connsiteX9" fmla="*/ 0 w 1362076"/>
              <a:gd name="connsiteY9" fmla="*/ 773903 h 1040378"/>
              <a:gd name="connsiteX10" fmla="*/ 0 w 1362076"/>
              <a:gd name="connsiteY10" fmla="*/ 154784 h 1040378"/>
              <a:gd name="connsiteX11" fmla="*/ 154784 w 1362076"/>
              <a:gd name="connsiteY11" fmla="*/ 0 h 1040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62076" h="1040378">
                <a:moveTo>
                  <a:pt x="154784" y="0"/>
                </a:moveTo>
                <a:lnTo>
                  <a:pt x="1207292" y="0"/>
                </a:lnTo>
                <a:cubicBezTo>
                  <a:pt x="1292777" y="0"/>
                  <a:pt x="1362076" y="69299"/>
                  <a:pt x="1362076" y="154784"/>
                </a:cubicBezTo>
                <a:lnTo>
                  <a:pt x="1362076" y="773903"/>
                </a:lnTo>
                <a:cubicBezTo>
                  <a:pt x="1362076" y="859388"/>
                  <a:pt x="1292777" y="928687"/>
                  <a:pt x="1207292" y="928687"/>
                </a:cubicBezTo>
                <a:lnTo>
                  <a:pt x="571892" y="928687"/>
                </a:lnTo>
                <a:lnTo>
                  <a:pt x="402431" y="1040378"/>
                </a:lnTo>
                <a:lnTo>
                  <a:pt x="232970" y="928687"/>
                </a:lnTo>
                <a:lnTo>
                  <a:pt x="154784" y="928687"/>
                </a:lnTo>
                <a:cubicBezTo>
                  <a:pt x="69299" y="928687"/>
                  <a:pt x="0" y="859388"/>
                  <a:pt x="0" y="773903"/>
                </a:cubicBezTo>
                <a:lnTo>
                  <a:pt x="0" y="154784"/>
                </a:lnTo>
                <a:cubicBezTo>
                  <a:pt x="0" y="69299"/>
                  <a:pt x="69299" y="0"/>
                  <a:pt x="154784" y="0"/>
                </a:cubicBezTo>
                <a:close/>
              </a:path>
            </a:pathLst>
          </a:custGeom>
          <a:solidFill>
            <a:srgbClr val="47B6E7"/>
          </a:solidFill>
          <a:ln w="12700" cap="flat" cmpd="sng" algn="ctr">
            <a:noFill/>
            <a:prstDash val="solid"/>
            <a:miter lim="800000"/>
          </a:ln>
          <a:effectLst>
            <a:innerShdw blurRad="63500" dist="50800" dir="13500000">
              <a:srgbClr val="3D3F41">
                <a:alpha val="30000"/>
              </a:srgbClr>
            </a:innerShdw>
          </a:effectLst>
        </p:spPr>
        <p:txBody>
          <a:bodyPr lIns="0" tIns="0" rIns="0" bIns="81000" anchor="ctr">
            <a:normAutofit lnSpcReduction="10000"/>
          </a:bodyPr>
          <a:lstStyle/>
          <a:p>
            <a:pPr algn="ctr">
              <a:defRPr/>
            </a:pPr>
            <a:r>
              <a:rPr lang="zh-CN" altLang="en-US" sz="2400" b="1" kern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应纳</a:t>
            </a:r>
            <a:endParaRPr lang="en-US" altLang="zh-CN" sz="2400" b="1" kern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defRPr/>
            </a:pPr>
            <a:r>
              <a:rPr lang="zh-CN" altLang="en-US" sz="2400" b="1" kern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税额</a:t>
            </a:r>
            <a:endParaRPr lang="zh-CN" altLang="en-US" sz="2400" b="1" kern="0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MH_SubTitle_2"/>
          <p:cNvSpPr/>
          <p:nvPr>
            <p:custDataLst>
              <p:tags r:id="rId2"/>
            </p:custDataLst>
          </p:nvPr>
        </p:nvSpPr>
        <p:spPr>
          <a:xfrm>
            <a:off x="2302735" y="1419622"/>
            <a:ext cx="1021557" cy="780284"/>
          </a:xfrm>
          <a:custGeom>
            <a:avLst/>
            <a:gdLst>
              <a:gd name="connsiteX0" fmla="*/ 154784 w 1362076"/>
              <a:gd name="connsiteY0" fmla="*/ 0 h 1040378"/>
              <a:gd name="connsiteX1" fmla="*/ 1207292 w 1362076"/>
              <a:gd name="connsiteY1" fmla="*/ 0 h 1040378"/>
              <a:gd name="connsiteX2" fmla="*/ 1362076 w 1362076"/>
              <a:gd name="connsiteY2" fmla="*/ 154784 h 1040378"/>
              <a:gd name="connsiteX3" fmla="*/ 1362076 w 1362076"/>
              <a:gd name="connsiteY3" fmla="*/ 773903 h 1040378"/>
              <a:gd name="connsiteX4" fmla="*/ 1207292 w 1362076"/>
              <a:gd name="connsiteY4" fmla="*/ 928687 h 1040378"/>
              <a:gd name="connsiteX5" fmla="*/ 571892 w 1362076"/>
              <a:gd name="connsiteY5" fmla="*/ 928687 h 1040378"/>
              <a:gd name="connsiteX6" fmla="*/ 402431 w 1362076"/>
              <a:gd name="connsiteY6" fmla="*/ 1040378 h 1040378"/>
              <a:gd name="connsiteX7" fmla="*/ 232970 w 1362076"/>
              <a:gd name="connsiteY7" fmla="*/ 928687 h 1040378"/>
              <a:gd name="connsiteX8" fmla="*/ 154784 w 1362076"/>
              <a:gd name="connsiteY8" fmla="*/ 928687 h 1040378"/>
              <a:gd name="connsiteX9" fmla="*/ 0 w 1362076"/>
              <a:gd name="connsiteY9" fmla="*/ 773903 h 1040378"/>
              <a:gd name="connsiteX10" fmla="*/ 0 w 1362076"/>
              <a:gd name="connsiteY10" fmla="*/ 154784 h 1040378"/>
              <a:gd name="connsiteX11" fmla="*/ 154784 w 1362076"/>
              <a:gd name="connsiteY11" fmla="*/ 0 h 1040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62076" h="1040378">
                <a:moveTo>
                  <a:pt x="154784" y="0"/>
                </a:moveTo>
                <a:lnTo>
                  <a:pt x="1207292" y="0"/>
                </a:lnTo>
                <a:cubicBezTo>
                  <a:pt x="1292777" y="0"/>
                  <a:pt x="1362076" y="69299"/>
                  <a:pt x="1362076" y="154784"/>
                </a:cubicBezTo>
                <a:lnTo>
                  <a:pt x="1362076" y="773903"/>
                </a:lnTo>
                <a:cubicBezTo>
                  <a:pt x="1362076" y="859388"/>
                  <a:pt x="1292777" y="928687"/>
                  <a:pt x="1207292" y="928687"/>
                </a:cubicBezTo>
                <a:lnTo>
                  <a:pt x="571892" y="928687"/>
                </a:lnTo>
                <a:lnTo>
                  <a:pt x="402431" y="1040378"/>
                </a:lnTo>
                <a:lnTo>
                  <a:pt x="232970" y="928687"/>
                </a:lnTo>
                <a:lnTo>
                  <a:pt x="154784" y="928687"/>
                </a:lnTo>
                <a:cubicBezTo>
                  <a:pt x="69299" y="928687"/>
                  <a:pt x="0" y="859388"/>
                  <a:pt x="0" y="773903"/>
                </a:cubicBezTo>
                <a:lnTo>
                  <a:pt x="0" y="154784"/>
                </a:lnTo>
                <a:cubicBezTo>
                  <a:pt x="0" y="69299"/>
                  <a:pt x="69299" y="0"/>
                  <a:pt x="154784" y="0"/>
                </a:cubicBezTo>
                <a:close/>
              </a:path>
            </a:pathLst>
          </a:custGeom>
          <a:solidFill>
            <a:srgbClr val="628EE3"/>
          </a:solidFill>
          <a:ln w="12700" cap="flat" cmpd="sng" algn="ctr">
            <a:noFill/>
            <a:prstDash val="solid"/>
            <a:miter lim="800000"/>
          </a:ln>
          <a:effectLst>
            <a:innerShdw blurRad="63500" dist="50800" dir="13500000">
              <a:srgbClr val="3D3F41">
                <a:alpha val="30000"/>
              </a:srgbClr>
            </a:innerShdw>
          </a:effectLst>
        </p:spPr>
        <p:txBody>
          <a:bodyPr lIns="0" tIns="0" rIns="0" bIns="81000" anchor="ctr">
            <a:normAutofit/>
          </a:bodyPr>
          <a:lstStyle/>
          <a:p>
            <a:pPr algn="ctr">
              <a:defRPr/>
            </a:pPr>
            <a:r>
              <a:rPr lang="zh-CN" altLang="en-US" sz="2400" b="1" kern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收入</a:t>
            </a:r>
            <a:endParaRPr lang="zh-CN" altLang="en-US" sz="2400" b="1" kern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MH_SubTitle_3"/>
          <p:cNvSpPr/>
          <p:nvPr>
            <p:custDataLst>
              <p:tags r:id="rId3"/>
            </p:custDataLst>
          </p:nvPr>
        </p:nvSpPr>
        <p:spPr>
          <a:xfrm>
            <a:off x="3604418" y="1447695"/>
            <a:ext cx="1021557" cy="780284"/>
          </a:xfrm>
          <a:custGeom>
            <a:avLst/>
            <a:gdLst>
              <a:gd name="connsiteX0" fmla="*/ 154784 w 1362076"/>
              <a:gd name="connsiteY0" fmla="*/ 0 h 1040378"/>
              <a:gd name="connsiteX1" fmla="*/ 1207292 w 1362076"/>
              <a:gd name="connsiteY1" fmla="*/ 0 h 1040378"/>
              <a:gd name="connsiteX2" fmla="*/ 1362076 w 1362076"/>
              <a:gd name="connsiteY2" fmla="*/ 154784 h 1040378"/>
              <a:gd name="connsiteX3" fmla="*/ 1362076 w 1362076"/>
              <a:gd name="connsiteY3" fmla="*/ 773903 h 1040378"/>
              <a:gd name="connsiteX4" fmla="*/ 1207292 w 1362076"/>
              <a:gd name="connsiteY4" fmla="*/ 928687 h 1040378"/>
              <a:gd name="connsiteX5" fmla="*/ 571892 w 1362076"/>
              <a:gd name="connsiteY5" fmla="*/ 928687 h 1040378"/>
              <a:gd name="connsiteX6" fmla="*/ 402431 w 1362076"/>
              <a:gd name="connsiteY6" fmla="*/ 1040378 h 1040378"/>
              <a:gd name="connsiteX7" fmla="*/ 232970 w 1362076"/>
              <a:gd name="connsiteY7" fmla="*/ 928687 h 1040378"/>
              <a:gd name="connsiteX8" fmla="*/ 154784 w 1362076"/>
              <a:gd name="connsiteY8" fmla="*/ 928687 h 1040378"/>
              <a:gd name="connsiteX9" fmla="*/ 0 w 1362076"/>
              <a:gd name="connsiteY9" fmla="*/ 773903 h 1040378"/>
              <a:gd name="connsiteX10" fmla="*/ 0 w 1362076"/>
              <a:gd name="connsiteY10" fmla="*/ 154784 h 1040378"/>
              <a:gd name="connsiteX11" fmla="*/ 154784 w 1362076"/>
              <a:gd name="connsiteY11" fmla="*/ 0 h 1040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62076" h="1040378">
                <a:moveTo>
                  <a:pt x="154784" y="0"/>
                </a:moveTo>
                <a:lnTo>
                  <a:pt x="1207292" y="0"/>
                </a:lnTo>
                <a:cubicBezTo>
                  <a:pt x="1292777" y="0"/>
                  <a:pt x="1362076" y="69299"/>
                  <a:pt x="1362076" y="154784"/>
                </a:cubicBezTo>
                <a:lnTo>
                  <a:pt x="1362076" y="773903"/>
                </a:lnTo>
                <a:cubicBezTo>
                  <a:pt x="1362076" y="859388"/>
                  <a:pt x="1292777" y="928687"/>
                  <a:pt x="1207292" y="928687"/>
                </a:cubicBezTo>
                <a:lnTo>
                  <a:pt x="571892" y="928687"/>
                </a:lnTo>
                <a:lnTo>
                  <a:pt x="402431" y="1040378"/>
                </a:lnTo>
                <a:lnTo>
                  <a:pt x="232970" y="928687"/>
                </a:lnTo>
                <a:lnTo>
                  <a:pt x="154784" y="928687"/>
                </a:lnTo>
                <a:cubicBezTo>
                  <a:pt x="69299" y="928687"/>
                  <a:pt x="0" y="859388"/>
                  <a:pt x="0" y="773903"/>
                </a:cubicBezTo>
                <a:lnTo>
                  <a:pt x="0" y="154784"/>
                </a:lnTo>
                <a:cubicBezTo>
                  <a:pt x="0" y="69299"/>
                  <a:pt x="69299" y="0"/>
                  <a:pt x="154784" y="0"/>
                </a:cubicBezTo>
                <a:close/>
              </a:path>
            </a:pathLst>
          </a:custGeom>
          <a:solidFill>
            <a:srgbClr val="2BC3B5"/>
          </a:solidFill>
          <a:ln w="12700" cap="flat" cmpd="sng" algn="ctr">
            <a:noFill/>
            <a:prstDash val="solid"/>
            <a:miter lim="800000"/>
          </a:ln>
          <a:effectLst>
            <a:innerShdw blurRad="63500" dist="50800" dir="13500000">
              <a:srgbClr val="3D3F41">
                <a:alpha val="30000"/>
              </a:srgbClr>
            </a:innerShdw>
          </a:effectLst>
        </p:spPr>
        <p:txBody>
          <a:bodyPr lIns="0" tIns="0" rIns="0" bIns="81000" anchor="ctr">
            <a:normAutofit/>
          </a:bodyPr>
          <a:lstStyle/>
          <a:p>
            <a:pPr algn="ctr">
              <a:defRPr/>
            </a:pPr>
            <a:r>
              <a:rPr lang="zh-CN" altLang="en-US" sz="2400" b="1" kern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税率</a:t>
            </a:r>
            <a:endParaRPr lang="zh-CN" altLang="en-US" sz="2400" b="1" kern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 17"/>
          <p:cNvSpPr/>
          <p:nvPr/>
        </p:nvSpPr>
        <p:spPr>
          <a:xfrm>
            <a:off x="539552" y="699590"/>
            <a:ext cx="7006915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b="1" kern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仔细观察算式，说一说你发现了什么？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738761" y="2164381"/>
            <a:ext cx="0" cy="573474"/>
          </a:xfrm>
          <a:prstGeom prst="line">
            <a:avLst/>
          </a:prstGeom>
          <a:ln w="254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034905" y="2206447"/>
            <a:ext cx="0" cy="573474"/>
          </a:xfrm>
          <a:prstGeom prst="line">
            <a:avLst/>
          </a:prstGeom>
          <a:ln w="254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5259041" y="2201866"/>
            <a:ext cx="0" cy="573474"/>
          </a:xfrm>
          <a:prstGeom prst="line">
            <a:avLst/>
          </a:prstGeom>
          <a:ln w="254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3245107" y="1624833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000" b="1" dirty="0"/>
          </a:p>
        </p:txBody>
      </p:sp>
      <p:sp>
        <p:nvSpPr>
          <p:cNvPr id="25" name="矩形 24"/>
          <p:cNvSpPr/>
          <p:nvPr/>
        </p:nvSpPr>
        <p:spPr>
          <a:xfrm>
            <a:off x="4606200" y="1635230"/>
            <a:ext cx="314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000" b="1" dirty="0"/>
          </a:p>
        </p:txBody>
      </p:sp>
      <p:grpSp>
        <p:nvGrpSpPr>
          <p:cNvPr id="4" name="组合 3"/>
          <p:cNvGrpSpPr/>
          <p:nvPr/>
        </p:nvGrpSpPr>
        <p:grpSpPr>
          <a:xfrm>
            <a:off x="1514625" y="3435846"/>
            <a:ext cx="6225727" cy="998962"/>
            <a:chOff x="1475656" y="3553440"/>
            <a:chExt cx="6225727" cy="998962"/>
          </a:xfrm>
        </p:grpSpPr>
        <p:sp>
          <p:nvSpPr>
            <p:cNvPr id="21" name="任意多边形 20"/>
            <p:cNvSpPr/>
            <p:nvPr/>
          </p:nvSpPr>
          <p:spPr>
            <a:xfrm>
              <a:off x="2168008" y="4299942"/>
              <a:ext cx="5112568" cy="252460"/>
            </a:xfrm>
            <a:custGeom>
              <a:avLst/>
              <a:gdLst>
                <a:gd name="connsiteX0" fmla="*/ 0 w 3556000"/>
                <a:gd name="connsiteY0" fmla="*/ 0 h 220464"/>
                <a:gd name="connsiteX1" fmla="*/ 304800 w 3556000"/>
                <a:gd name="connsiteY1" fmla="*/ 215900 h 220464"/>
                <a:gd name="connsiteX2" fmla="*/ 1168400 w 3556000"/>
                <a:gd name="connsiteY2" fmla="*/ 152400 h 220464"/>
                <a:gd name="connsiteX3" fmla="*/ 2590800 w 3556000"/>
                <a:gd name="connsiteY3" fmla="*/ 38100 h 220464"/>
                <a:gd name="connsiteX4" fmla="*/ 3556000 w 3556000"/>
                <a:gd name="connsiteY4" fmla="*/ 165100 h 220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56000" h="220464">
                  <a:moveTo>
                    <a:pt x="0" y="0"/>
                  </a:moveTo>
                  <a:cubicBezTo>
                    <a:pt x="55033" y="95250"/>
                    <a:pt x="110067" y="190500"/>
                    <a:pt x="304800" y="215900"/>
                  </a:cubicBezTo>
                  <a:cubicBezTo>
                    <a:pt x="499533" y="241300"/>
                    <a:pt x="1168400" y="152400"/>
                    <a:pt x="1168400" y="152400"/>
                  </a:cubicBezTo>
                  <a:cubicBezTo>
                    <a:pt x="1549400" y="122767"/>
                    <a:pt x="2192867" y="35983"/>
                    <a:pt x="2590800" y="38100"/>
                  </a:cubicBezTo>
                  <a:cubicBezTo>
                    <a:pt x="2988733" y="40217"/>
                    <a:pt x="3272366" y="102658"/>
                    <a:pt x="3556000" y="165100"/>
                  </a:cubicBezTo>
                </a:path>
              </a:pathLst>
            </a:custGeom>
            <a:noFill/>
            <a:ln w="25400">
              <a:solidFill>
                <a:srgbClr val="76B2F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KSO_Shape"/>
            <p:cNvSpPr/>
            <p:nvPr/>
          </p:nvSpPr>
          <p:spPr bwMode="auto">
            <a:xfrm flipH="1">
              <a:off x="1475656" y="3908817"/>
              <a:ext cx="743178" cy="475620"/>
            </a:xfrm>
            <a:custGeom>
              <a:avLst/>
              <a:gdLst>
                <a:gd name="T0" fmla="*/ 311438 w 1909763"/>
                <a:gd name="T1" fmla="*/ 1234671 h 1912938"/>
                <a:gd name="T2" fmla="*/ 423998 w 1909763"/>
                <a:gd name="T3" fmla="*/ 1256142 h 1912938"/>
                <a:gd name="T4" fmla="*/ 469528 w 1909763"/>
                <a:gd name="T5" fmla="*/ 1335710 h 1912938"/>
                <a:gd name="T6" fmla="*/ 530235 w 1909763"/>
                <a:gd name="T7" fmla="*/ 1396649 h 1912938"/>
                <a:gd name="T8" fmla="*/ 631728 w 1909763"/>
                <a:gd name="T9" fmla="*/ 1456326 h 1912938"/>
                <a:gd name="T10" fmla="*/ 647854 w 1909763"/>
                <a:gd name="T11" fmla="*/ 1533683 h 1912938"/>
                <a:gd name="T12" fmla="*/ 0 w 1909763"/>
                <a:gd name="T13" fmla="*/ 1905000 h 1912938"/>
                <a:gd name="T14" fmla="*/ 990076 w 1909763"/>
                <a:gd name="T15" fmla="*/ 547002 h 1912938"/>
                <a:gd name="T16" fmla="*/ 1084268 w 1909763"/>
                <a:gd name="T17" fmla="*/ 595709 h 1912938"/>
                <a:gd name="T18" fmla="*/ 1176565 w 1909763"/>
                <a:gd name="T19" fmla="*/ 667504 h 1912938"/>
                <a:gd name="T20" fmla="*/ 1294781 w 1909763"/>
                <a:gd name="T21" fmla="*/ 800657 h 1912938"/>
                <a:gd name="T22" fmla="*/ 1351992 w 1909763"/>
                <a:gd name="T23" fmla="*/ 906610 h 1912938"/>
                <a:gd name="T24" fmla="*/ 1367480 w 1909763"/>
                <a:gd name="T25" fmla="*/ 971447 h 1912938"/>
                <a:gd name="T26" fmla="*/ 741633 w 1909763"/>
                <a:gd name="T27" fmla="*/ 1521772 h 1912938"/>
                <a:gd name="T28" fmla="*/ 719507 w 1909763"/>
                <a:gd name="T29" fmla="*/ 1441437 h 1912938"/>
                <a:gd name="T30" fmla="*/ 689163 w 1909763"/>
                <a:gd name="T31" fmla="*/ 1362684 h 1912938"/>
                <a:gd name="T32" fmla="*/ 605717 w 1909763"/>
                <a:gd name="T33" fmla="*/ 1309233 h 1912938"/>
                <a:gd name="T34" fmla="*/ 554511 w 1909763"/>
                <a:gd name="T35" fmla="*/ 1257047 h 1912938"/>
                <a:gd name="T36" fmla="*/ 495403 w 1909763"/>
                <a:gd name="T37" fmla="*/ 1173233 h 1912938"/>
                <a:gd name="T38" fmla="*/ 414485 w 1909763"/>
                <a:gd name="T39" fmla="*/ 1167223 h 1912938"/>
                <a:gd name="T40" fmla="*/ 334200 w 1909763"/>
                <a:gd name="T41" fmla="*/ 1137810 h 1912938"/>
                <a:gd name="T42" fmla="*/ 1102115 w 1909763"/>
                <a:gd name="T43" fmla="*/ 389221 h 1912938"/>
                <a:gd name="T44" fmla="*/ 1182317 w 1909763"/>
                <a:gd name="T45" fmla="*/ 412935 h 1912938"/>
                <a:gd name="T46" fmla="*/ 1278052 w 1909763"/>
                <a:gd name="T47" fmla="*/ 467951 h 1912938"/>
                <a:gd name="T48" fmla="*/ 1390271 w 1909763"/>
                <a:gd name="T49" fmla="*/ 569762 h 1912938"/>
                <a:gd name="T50" fmla="*/ 1465401 w 1909763"/>
                <a:gd name="T51" fmla="*/ 674102 h 1912938"/>
                <a:gd name="T52" fmla="*/ 1496150 w 1909763"/>
                <a:gd name="T53" fmla="*/ 753148 h 1912938"/>
                <a:gd name="T54" fmla="*/ 1438773 w 1909763"/>
                <a:gd name="T55" fmla="*/ 874245 h 1912938"/>
                <a:gd name="T56" fmla="*/ 1394075 w 1909763"/>
                <a:gd name="T57" fmla="*/ 754728 h 1912938"/>
                <a:gd name="T58" fmla="*/ 1286611 w 1909763"/>
                <a:gd name="T59" fmla="*/ 617822 h 1912938"/>
                <a:gd name="T60" fmla="*/ 1182317 w 1909763"/>
                <a:gd name="T61" fmla="*/ 530239 h 1912938"/>
                <a:gd name="T62" fmla="*/ 1095458 w 1909763"/>
                <a:gd name="T63" fmla="*/ 479966 h 1912938"/>
                <a:gd name="T64" fmla="*/ 1079925 w 1909763"/>
                <a:gd name="T65" fmla="*/ 387324 h 1912938"/>
                <a:gd name="T66" fmla="*/ 1274840 w 1909763"/>
                <a:gd name="T67" fmla="*/ 248813 h 1912938"/>
                <a:gd name="T68" fmla="*/ 1361157 w 1909763"/>
                <a:gd name="T69" fmla="*/ 287000 h 1912938"/>
                <a:gd name="T70" fmla="*/ 1471820 w 1909763"/>
                <a:gd name="T71" fmla="*/ 367792 h 1912938"/>
                <a:gd name="T72" fmla="*/ 1577108 w 1909763"/>
                <a:gd name="T73" fmla="*/ 484246 h 1912938"/>
                <a:gd name="T74" fmla="*/ 1629910 w 1909763"/>
                <a:gd name="T75" fmla="*/ 580818 h 1912938"/>
                <a:gd name="T76" fmla="*/ 1646668 w 1909763"/>
                <a:gd name="T77" fmla="*/ 647723 h 1912938"/>
                <a:gd name="T78" fmla="*/ 1571733 w 1909763"/>
                <a:gd name="T79" fmla="*/ 701374 h 1912938"/>
                <a:gd name="T80" fmla="*/ 1500908 w 1909763"/>
                <a:gd name="T81" fmla="*/ 566932 h 1912938"/>
                <a:gd name="T82" fmla="*/ 1381077 w 1909763"/>
                <a:gd name="T83" fmla="*/ 437539 h 1912938"/>
                <a:gd name="T84" fmla="*/ 1277685 w 1909763"/>
                <a:gd name="T85" fmla="*/ 362111 h 1912938"/>
                <a:gd name="T86" fmla="*/ 1174610 w 1909763"/>
                <a:gd name="T87" fmla="*/ 313195 h 1912938"/>
                <a:gd name="T88" fmla="*/ 1571880 w 1909763"/>
                <a:gd name="T89" fmla="*/ 0 h 1912938"/>
                <a:gd name="T90" fmla="*/ 1674374 w 1909763"/>
                <a:gd name="T91" fmla="*/ 27868 h 1912938"/>
                <a:gd name="T92" fmla="*/ 1797116 w 1909763"/>
                <a:gd name="T93" fmla="*/ 110838 h 1912938"/>
                <a:gd name="T94" fmla="*/ 1880946 w 1909763"/>
                <a:gd name="T95" fmla="*/ 216927 h 1912938"/>
                <a:gd name="T96" fmla="*/ 1901825 w 1909763"/>
                <a:gd name="T97" fmla="*/ 315415 h 1912938"/>
                <a:gd name="T98" fmla="*/ 1879681 w 1909763"/>
                <a:gd name="T99" fmla="*/ 399018 h 1912938"/>
                <a:gd name="T100" fmla="*/ 1834128 w 1909763"/>
                <a:gd name="T101" fmla="*/ 461405 h 1912938"/>
                <a:gd name="T102" fmla="*/ 1716764 w 1909763"/>
                <a:gd name="T103" fmla="*/ 551026 h 1912938"/>
                <a:gd name="T104" fmla="*/ 1686079 w 1909763"/>
                <a:gd name="T105" fmla="*/ 466156 h 1912938"/>
                <a:gd name="T106" fmla="*/ 1635148 w 1909763"/>
                <a:gd name="T107" fmla="*/ 386034 h 1912938"/>
                <a:gd name="T108" fmla="*/ 1552899 w 1909763"/>
                <a:gd name="T109" fmla="*/ 297997 h 1912938"/>
                <a:gd name="T110" fmla="*/ 1465272 w 1909763"/>
                <a:gd name="T111" fmla="*/ 231811 h 1912938"/>
                <a:gd name="T112" fmla="*/ 1387135 w 1909763"/>
                <a:gd name="T113" fmla="*/ 193176 h 1912938"/>
                <a:gd name="T114" fmla="*/ 1324816 w 1909763"/>
                <a:gd name="T115" fmla="*/ 138389 h 1912938"/>
                <a:gd name="T116" fmla="*/ 1449455 w 1909763"/>
                <a:gd name="T117" fmla="*/ 33885 h 1912938"/>
                <a:gd name="T118" fmla="*/ 1518102 w 1909763"/>
                <a:gd name="T119" fmla="*/ 4750 h 191293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909763" h="1912938">
                  <a:moveTo>
                    <a:pt x="275590" y="1223963"/>
                  </a:moveTo>
                  <a:lnTo>
                    <a:pt x="276860" y="1225231"/>
                  </a:lnTo>
                  <a:lnTo>
                    <a:pt x="281623" y="1228085"/>
                  </a:lnTo>
                  <a:lnTo>
                    <a:pt x="285433" y="1229987"/>
                  </a:lnTo>
                  <a:lnTo>
                    <a:pt x="290513" y="1232207"/>
                  </a:lnTo>
                  <a:lnTo>
                    <a:pt x="296545" y="1235060"/>
                  </a:lnTo>
                  <a:lnTo>
                    <a:pt x="304165" y="1237280"/>
                  </a:lnTo>
                  <a:lnTo>
                    <a:pt x="312738" y="1239816"/>
                  </a:lnTo>
                  <a:lnTo>
                    <a:pt x="323215" y="1242036"/>
                  </a:lnTo>
                  <a:lnTo>
                    <a:pt x="335280" y="1244255"/>
                  </a:lnTo>
                  <a:lnTo>
                    <a:pt x="348933" y="1246157"/>
                  </a:lnTo>
                  <a:lnTo>
                    <a:pt x="364173" y="1248060"/>
                  </a:lnTo>
                  <a:lnTo>
                    <a:pt x="381318" y="1249328"/>
                  </a:lnTo>
                  <a:lnTo>
                    <a:pt x="400368" y="1249962"/>
                  </a:lnTo>
                  <a:lnTo>
                    <a:pt x="421958" y="1250279"/>
                  </a:lnTo>
                  <a:lnTo>
                    <a:pt x="425768" y="1261376"/>
                  </a:lnTo>
                  <a:lnTo>
                    <a:pt x="430213" y="1272474"/>
                  </a:lnTo>
                  <a:lnTo>
                    <a:pt x="434658" y="1282937"/>
                  </a:lnTo>
                  <a:lnTo>
                    <a:pt x="440055" y="1293083"/>
                  </a:lnTo>
                  <a:lnTo>
                    <a:pt x="445453" y="1303229"/>
                  </a:lnTo>
                  <a:lnTo>
                    <a:pt x="451485" y="1313375"/>
                  </a:lnTo>
                  <a:lnTo>
                    <a:pt x="457835" y="1322886"/>
                  </a:lnTo>
                  <a:lnTo>
                    <a:pt x="464185" y="1332081"/>
                  </a:lnTo>
                  <a:lnTo>
                    <a:pt x="471488" y="1341276"/>
                  </a:lnTo>
                  <a:lnTo>
                    <a:pt x="478473" y="1349837"/>
                  </a:lnTo>
                  <a:lnTo>
                    <a:pt x="485775" y="1358080"/>
                  </a:lnTo>
                  <a:lnTo>
                    <a:pt x="493395" y="1366324"/>
                  </a:lnTo>
                  <a:lnTo>
                    <a:pt x="500698" y="1374250"/>
                  </a:lnTo>
                  <a:lnTo>
                    <a:pt x="508635" y="1381860"/>
                  </a:lnTo>
                  <a:lnTo>
                    <a:pt x="516573" y="1388835"/>
                  </a:lnTo>
                  <a:lnTo>
                    <a:pt x="524510" y="1395493"/>
                  </a:lnTo>
                  <a:lnTo>
                    <a:pt x="532448" y="1402469"/>
                  </a:lnTo>
                  <a:lnTo>
                    <a:pt x="540385" y="1408810"/>
                  </a:lnTo>
                  <a:lnTo>
                    <a:pt x="555943" y="1420541"/>
                  </a:lnTo>
                  <a:lnTo>
                    <a:pt x="571500" y="1430687"/>
                  </a:lnTo>
                  <a:lnTo>
                    <a:pt x="586105" y="1439565"/>
                  </a:lnTo>
                  <a:lnTo>
                    <a:pt x="600075" y="1447492"/>
                  </a:lnTo>
                  <a:lnTo>
                    <a:pt x="612775" y="1453833"/>
                  </a:lnTo>
                  <a:lnTo>
                    <a:pt x="624523" y="1458589"/>
                  </a:lnTo>
                  <a:lnTo>
                    <a:pt x="634365" y="1462394"/>
                  </a:lnTo>
                  <a:lnTo>
                    <a:pt x="634365" y="1467784"/>
                  </a:lnTo>
                  <a:lnTo>
                    <a:pt x="634683" y="1473808"/>
                  </a:lnTo>
                  <a:lnTo>
                    <a:pt x="635318" y="1479832"/>
                  </a:lnTo>
                  <a:lnTo>
                    <a:pt x="636270" y="1486173"/>
                  </a:lnTo>
                  <a:lnTo>
                    <a:pt x="638810" y="1499173"/>
                  </a:lnTo>
                  <a:lnTo>
                    <a:pt x="641668" y="1512489"/>
                  </a:lnTo>
                  <a:lnTo>
                    <a:pt x="645795" y="1526440"/>
                  </a:lnTo>
                  <a:lnTo>
                    <a:pt x="650558" y="1540074"/>
                  </a:lnTo>
                  <a:lnTo>
                    <a:pt x="655321" y="1553707"/>
                  </a:lnTo>
                  <a:lnTo>
                    <a:pt x="660083" y="1566707"/>
                  </a:lnTo>
                  <a:lnTo>
                    <a:pt x="665481" y="1579389"/>
                  </a:lnTo>
                  <a:lnTo>
                    <a:pt x="670243" y="1590803"/>
                  </a:lnTo>
                  <a:lnTo>
                    <a:pt x="679133" y="1610144"/>
                  </a:lnTo>
                  <a:lnTo>
                    <a:pt x="685165" y="1623144"/>
                  </a:lnTo>
                  <a:lnTo>
                    <a:pt x="687388" y="1627900"/>
                  </a:lnTo>
                  <a:lnTo>
                    <a:pt x="0" y="1912938"/>
                  </a:lnTo>
                  <a:lnTo>
                    <a:pt x="275590" y="1223963"/>
                  </a:lnTo>
                  <a:close/>
                  <a:moveTo>
                    <a:pt x="923427" y="530225"/>
                  </a:moveTo>
                  <a:lnTo>
                    <a:pt x="931362" y="531813"/>
                  </a:lnTo>
                  <a:lnTo>
                    <a:pt x="941201" y="533401"/>
                  </a:lnTo>
                  <a:lnTo>
                    <a:pt x="951993" y="536259"/>
                  </a:lnTo>
                  <a:lnTo>
                    <a:pt x="965007" y="539435"/>
                  </a:lnTo>
                  <a:lnTo>
                    <a:pt x="978972" y="544199"/>
                  </a:lnTo>
                  <a:lnTo>
                    <a:pt x="994208" y="549281"/>
                  </a:lnTo>
                  <a:lnTo>
                    <a:pt x="1010713" y="555950"/>
                  </a:lnTo>
                  <a:lnTo>
                    <a:pt x="1028805" y="564526"/>
                  </a:lnTo>
                  <a:lnTo>
                    <a:pt x="1038327" y="568972"/>
                  </a:lnTo>
                  <a:lnTo>
                    <a:pt x="1047849" y="574053"/>
                  </a:lnTo>
                  <a:lnTo>
                    <a:pt x="1057689" y="579453"/>
                  </a:lnTo>
                  <a:lnTo>
                    <a:pt x="1067845" y="585487"/>
                  </a:lnTo>
                  <a:lnTo>
                    <a:pt x="1078320" y="591521"/>
                  </a:lnTo>
                  <a:lnTo>
                    <a:pt x="1088794" y="598191"/>
                  </a:lnTo>
                  <a:lnTo>
                    <a:pt x="1099903" y="605495"/>
                  </a:lnTo>
                  <a:lnTo>
                    <a:pt x="1111012" y="613118"/>
                  </a:lnTo>
                  <a:lnTo>
                    <a:pt x="1122439" y="621058"/>
                  </a:lnTo>
                  <a:lnTo>
                    <a:pt x="1133548" y="630268"/>
                  </a:lnTo>
                  <a:lnTo>
                    <a:pt x="1145609" y="639161"/>
                  </a:lnTo>
                  <a:lnTo>
                    <a:pt x="1157353" y="649006"/>
                  </a:lnTo>
                  <a:lnTo>
                    <a:pt x="1169415" y="659487"/>
                  </a:lnTo>
                  <a:lnTo>
                    <a:pt x="1181476" y="670285"/>
                  </a:lnTo>
                  <a:lnTo>
                    <a:pt x="1193855" y="681719"/>
                  </a:lnTo>
                  <a:lnTo>
                    <a:pt x="1206234" y="693787"/>
                  </a:lnTo>
                  <a:lnTo>
                    <a:pt x="1224326" y="712208"/>
                  </a:lnTo>
                  <a:lnTo>
                    <a:pt x="1241148" y="730311"/>
                  </a:lnTo>
                  <a:lnTo>
                    <a:pt x="1257336" y="748731"/>
                  </a:lnTo>
                  <a:lnTo>
                    <a:pt x="1272888" y="767152"/>
                  </a:lnTo>
                  <a:lnTo>
                    <a:pt x="1287172" y="785573"/>
                  </a:lnTo>
                  <a:lnTo>
                    <a:pt x="1300185" y="803993"/>
                  </a:lnTo>
                  <a:lnTo>
                    <a:pt x="1312246" y="822096"/>
                  </a:lnTo>
                  <a:lnTo>
                    <a:pt x="1323356" y="840199"/>
                  </a:lnTo>
                  <a:lnTo>
                    <a:pt x="1333513" y="857984"/>
                  </a:lnTo>
                  <a:lnTo>
                    <a:pt x="1343035" y="875770"/>
                  </a:lnTo>
                  <a:lnTo>
                    <a:pt x="1346843" y="884345"/>
                  </a:lnTo>
                  <a:lnTo>
                    <a:pt x="1350970" y="892920"/>
                  </a:lnTo>
                  <a:lnTo>
                    <a:pt x="1354461" y="901813"/>
                  </a:lnTo>
                  <a:lnTo>
                    <a:pt x="1357635" y="910388"/>
                  </a:lnTo>
                  <a:lnTo>
                    <a:pt x="1360809" y="918963"/>
                  </a:lnTo>
                  <a:lnTo>
                    <a:pt x="1363349" y="927220"/>
                  </a:lnTo>
                  <a:lnTo>
                    <a:pt x="1365570" y="935478"/>
                  </a:lnTo>
                  <a:lnTo>
                    <a:pt x="1367792" y="943735"/>
                  </a:lnTo>
                  <a:lnTo>
                    <a:pt x="1369697" y="951675"/>
                  </a:lnTo>
                  <a:lnTo>
                    <a:pt x="1370966" y="959933"/>
                  </a:lnTo>
                  <a:lnTo>
                    <a:pt x="1372236" y="967873"/>
                  </a:lnTo>
                  <a:lnTo>
                    <a:pt x="1373188" y="975495"/>
                  </a:lnTo>
                  <a:lnTo>
                    <a:pt x="774247" y="1579563"/>
                  </a:lnTo>
                  <a:lnTo>
                    <a:pt x="771708" y="1576387"/>
                  </a:lnTo>
                  <a:lnTo>
                    <a:pt x="768851" y="1572258"/>
                  </a:lnTo>
                  <a:lnTo>
                    <a:pt x="765042" y="1566542"/>
                  </a:lnTo>
                  <a:lnTo>
                    <a:pt x="760281" y="1559237"/>
                  </a:lnTo>
                  <a:lnTo>
                    <a:pt x="755520" y="1550344"/>
                  </a:lnTo>
                  <a:lnTo>
                    <a:pt x="749807" y="1540181"/>
                  </a:lnTo>
                  <a:lnTo>
                    <a:pt x="744728" y="1528113"/>
                  </a:lnTo>
                  <a:lnTo>
                    <a:pt x="739333" y="1515091"/>
                  </a:lnTo>
                  <a:lnTo>
                    <a:pt x="734254" y="1500164"/>
                  </a:lnTo>
                  <a:lnTo>
                    <a:pt x="731715" y="1492224"/>
                  </a:lnTo>
                  <a:lnTo>
                    <a:pt x="729493" y="1483967"/>
                  </a:lnTo>
                  <a:lnTo>
                    <a:pt x="727271" y="1475392"/>
                  </a:lnTo>
                  <a:lnTo>
                    <a:pt x="725367" y="1466181"/>
                  </a:lnTo>
                  <a:lnTo>
                    <a:pt x="724097" y="1457289"/>
                  </a:lnTo>
                  <a:lnTo>
                    <a:pt x="722510" y="1447443"/>
                  </a:lnTo>
                  <a:lnTo>
                    <a:pt x="721241" y="1437280"/>
                  </a:lnTo>
                  <a:lnTo>
                    <a:pt x="720288" y="1427117"/>
                  </a:lnTo>
                  <a:lnTo>
                    <a:pt x="719336" y="1416319"/>
                  </a:lnTo>
                  <a:lnTo>
                    <a:pt x="719336" y="1405203"/>
                  </a:lnTo>
                  <a:lnTo>
                    <a:pt x="719336" y="1394087"/>
                  </a:lnTo>
                  <a:lnTo>
                    <a:pt x="719971" y="1382018"/>
                  </a:lnTo>
                  <a:lnTo>
                    <a:pt x="705688" y="1375349"/>
                  </a:lnTo>
                  <a:lnTo>
                    <a:pt x="692039" y="1368362"/>
                  </a:lnTo>
                  <a:lnTo>
                    <a:pt x="679343" y="1361692"/>
                  </a:lnTo>
                  <a:lnTo>
                    <a:pt x="667282" y="1355023"/>
                  </a:lnTo>
                  <a:lnTo>
                    <a:pt x="655855" y="1348035"/>
                  </a:lnTo>
                  <a:lnTo>
                    <a:pt x="645381" y="1341366"/>
                  </a:lnTo>
                  <a:lnTo>
                    <a:pt x="635224" y="1334696"/>
                  </a:lnTo>
                  <a:lnTo>
                    <a:pt x="625385" y="1327709"/>
                  </a:lnTo>
                  <a:lnTo>
                    <a:pt x="616497" y="1321357"/>
                  </a:lnTo>
                  <a:lnTo>
                    <a:pt x="608245" y="1314688"/>
                  </a:lnTo>
                  <a:lnTo>
                    <a:pt x="599992" y="1308018"/>
                  </a:lnTo>
                  <a:lnTo>
                    <a:pt x="592692" y="1301349"/>
                  </a:lnTo>
                  <a:lnTo>
                    <a:pt x="585709" y="1294679"/>
                  </a:lnTo>
                  <a:lnTo>
                    <a:pt x="579361" y="1288327"/>
                  </a:lnTo>
                  <a:lnTo>
                    <a:pt x="573013" y="1281975"/>
                  </a:lnTo>
                  <a:lnTo>
                    <a:pt x="567300" y="1275306"/>
                  </a:lnTo>
                  <a:lnTo>
                    <a:pt x="561904" y="1268636"/>
                  </a:lnTo>
                  <a:lnTo>
                    <a:pt x="556825" y="1262285"/>
                  </a:lnTo>
                  <a:lnTo>
                    <a:pt x="552064" y="1255933"/>
                  </a:lnTo>
                  <a:lnTo>
                    <a:pt x="547621" y="1249898"/>
                  </a:lnTo>
                  <a:lnTo>
                    <a:pt x="539686" y="1237194"/>
                  </a:lnTo>
                  <a:lnTo>
                    <a:pt x="532703" y="1224808"/>
                  </a:lnTo>
                  <a:lnTo>
                    <a:pt x="526355" y="1212739"/>
                  </a:lnTo>
                  <a:lnTo>
                    <a:pt x="520641" y="1200988"/>
                  </a:lnTo>
                  <a:lnTo>
                    <a:pt x="509850" y="1177804"/>
                  </a:lnTo>
                  <a:lnTo>
                    <a:pt x="497471" y="1178122"/>
                  </a:lnTo>
                  <a:lnTo>
                    <a:pt x="485727" y="1178122"/>
                  </a:lnTo>
                  <a:lnTo>
                    <a:pt x="474300" y="1178122"/>
                  </a:lnTo>
                  <a:lnTo>
                    <a:pt x="463509" y="1177804"/>
                  </a:lnTo>
                  <a:lnTo>
                    <a:pt x="453352" y="1177169"/>
                  </a:lnTo>
                  <a:lnTo>
                    <a:pt x="443512" y="1175898"/>
                  </a:lnTo>
                  <a:lnTo>
                    <a:pt x="433673" y="1174628"/>
                  </a:lnTo>
                  <a:lnTo>
                    <a:pt x="424785" y="1173675"/>
                  </a:lnTo>
                  <a:lnTo>
                    <a:pt x="416215" y="1172087"/>
                  </a:lnTo>
                  <a:lnTo>
                    <a:pt x="408280" y="1170182"/>
                  </a:lnTo>
                  <a:lnTo>
                    <a:pt x="393045" y="1167006"/>
                  </a:lnTo>
                  <a:lnTo>
                    <a:pt x="379714" y="1162877"/>
                  </a:lnTo>
                  <a:lnTo>
                    <a:pt x="367653" y="1158431"/>
                  </a:lnTo>
                  <a:lnTo>
                    <a:pt x="357496" y="1153984"/>
                  </a:lnTo>
                  <a:lnTo>
                    <a:pt x="348926" y="1149855"/>
                  </a:lnTo>
                  <a:lnTo>
                    <a:pt x="341308" y="1146044"/>
                  </a:lnTo>
                  <a:lnTo>
                    <a:pt x="335595" y="1142551"/>
                  </a:lnTo>
                  <a:lnTo>
                    <a:pt x="331151" y="1139375"/>
                  </a:lnTo>
                  <a:lnTo>
                    <a:pt x="327660" y="1137152"/>
                  </a:lnTo>
                  <a:lnTo>
                    <a:pt x="325438" y="1134928"/>
                  </a:lnTo>
                  <a:lnTo>
                    <a:pt x="923427" y="530225"/>
                  </a:lnTo>
                  <a:close/>
                  <a:moveTo>
                    <a:pt x="1084432" y="388938"/>
                  </a:moveTo>
                  <a:lnTo>
                    <a:pt x="1089844" y="389573"/>
                  </a:lnTo>
                  <a:lnTo>
                    <a:pt x="1097165" y="389891"/>
                  </a:lnTo>
                  <a:lnTo>
                    <a:pt x="1106715" y="390843"/>
                  </a:lnTo>
                  <a:lnTo>
                    <a:pt x="1118175" y="392748"/>
                  </a:lnTo>
                  <a:lnTo>
                    <a:pt x="1132499" y="396241"/>
                  </a:lnTo>
                  <a:lnTo>
                    <a:pt x="1140458" y="398146"/>
                  </a:lnTo>
                  <a:lnTo>
                    <a:pt x="1148734" y="400686"/>
                  </a:lnTo>
                  <a:lnTo>
                    <a:pt x="1157329" y="403226"/>
                  </a:lnTo>
                  <a:lnTo>
                    <a:pt x="1166879" y="406718"/>
                  </a:lnTo>
                  <a:lnTo>
                    <a:pt x="1176747" y="410528"/>
                  </a:lnTo>
                  <a:lnTo>
                    <a:pt x="1187252" y="414656"/>
                  </a:lnTo>
                  <a:lnTo>
                    <a:pt x="1197756" y="419418"/>
                  </a:lnTo>
                  <a:lnTo>
                    <a:pt x="1208579" y="424816"/>
                  </a:lnTo>
                  <a:lnTo>
                    <a:pt x="1220358" y="430848"/>
                  </a:lnTo>
                  <a:lnTo>
                    <a:pt x="1232136" y="437198"/>
                  </a:lnTo>
                  <a:lnTo>
                    <a:pt x="1244550" y="444183"/>
                  </a:lnTo>
                  <a:lnTo>
                    <a:pt x="1256965" y="452121"/>
                  </a:lnTo>
                  <a:lnTo>
                    <a:pt x="1270017" y="460376"/>
                  </a:lnTo>
                  <a:lnTo>
                    <a:pt x="1283386" y="469901"/>
                  </a:lnTo>
                  <a:lnTo>
                    <a:pt x="1296438" y="480061"/>
                  </a:lnTo>
                  <a:lnTo>
                    <a:pt x="1310444" y="490856"/>
                  </a:lnTo>
                  <a:lnTo>
                    <a:pt x="1324450" y="502286"/>
                  </a:lnTo>
                  <a:lnTo>
                    <a:pt x="1338775" y="514986"/>
                  </a:lnTo>
                  <a:lnTo>
                    <a:pt x="1353100" y="528003"/>
                  </a:lnTo>
                  <a:lnTo>
                    <a:pt x="1367743" y="542291"/>
                  </a:lnTo>
                  <a:lnTo>
                    <a:pt x="1382386" y="557531"/>
                  </a:lnTo>
                  <a:lnTo>
                    <a:pt x="1396074" y="572136"/>
                  </a:lnTo>
                  <a:lnTo>
                    <a:pt x="1408489" y="586423"/>
                  </a:lnTo>
                  <a:lnTo>
                    <a:pt x="1420267" y="600393"/>
                  </a:lnTo>
                  <a:lnTo>
                    <a:pt x="1430772" y="613728"/>
                  </a:lnTo>
                  <a:lnTo>
                    <a:pt x="1440640" y="627381"/>
                  </a:lnTo>
                  <a:lnTo>
                    <a:pt x="1449235" y="640081"/>
                  </a:lnTo>
                  <a:lnTo>
                    <a:pt x="1457511" y="653098"/>
                  </a:lnTo>
                  <a:lnTo>
                    <a:pt x="1464833" y="665163"/>
                  </a:lnTo>
                  <a:lnTo>
                    <a:pt x="1471517" y="676911"/>
                  </a:lnTo>
                  <a:lnTo>
                    <a:pt x="1477566" y="688341"/>
                  </a:lnTo>
                  <a:lnTo>
                    <a:pt x="1482341" y="699136"/>
                  </a:lnTo>
                  <a:lnTo>
                    <a:pt x="1487434" y="709613"/>
                  </a:lnTo>
                  <a:lnTo>
                    <a:pt x="1490935" y="720408"/>
                  </a:lnTo>
                  <a:lnTo>
                    <a:pt x="1494755" y="729616"/>
                  </a:lnTo>
                  <a:lnTo>
                    <a:pt x="1497939" y="739141"/>
                  </a:lnTo>
                  <a:lnTo>
                    <a:pt x="1500167" y="747713"/>
                  </a:lnTo>
                  <a:lnTo>
                    <a:pt x="1502395" y="756286"/>
                  </a:lnTo>
                  <a:lnTo>
                    <a:pt x="1503987" y="763906"/>
                  </a:lnTo>
                  <a:lnTo>
                    <a:pt x="1505260" y="771526"/>
                  </a:lnTo>
                  <a:lnTo>
                    <a:pt x="1507170" y="784543"/>
                  </a:lnTo>
                  <a:lnTo>
                    <a:pt x="1508125" y="795338"/>
                  </a:lnTo>
                  <a:lnTo>
                    <a:pt x="1508125" y="804228"/>
                  </a:lnTo>
                  <a:lnTo>
                    <a:pt x="1507807" y="810261"/>
                  </a:lnTo>
                  <a:lnTo>
                    <a:pt x="1506852" y="815341"/>
                  </a:lnTo>
                  <a:lnTo>
                    <a:pt x="1444778" y="877888"/>
                  </a:lnTo>
                  <a:lnTo>
                    <a:pt x="1442550" y="864553"/>
                  </a:lnTo>
                  <a:lnTo>
                    <a:pt x="1439048" y="851218"/>
                  </a:lnTo>
                  <a:lnTo>
                    <a:pt x="1435228" y="836296"/>
                  </a:lnTo>
                  <a:lnTo>
                    <a:pt x="1430135" y="821691"/>
                  </a:lnTo>
                  <a:lnTo>
                    <a:pt x="1424087" y="806451"/>
                  </a:lnTo>
                  <a:lnTo>
                    <a:pt x="1416765" y="790576"/>
                  </a:lnTo>
                  <a:lnTo>
                    <a:pt x="1408807" y="774383"/>
                  </a:lnTo>
                  <a:lnTo>
                    <a:pt x="1399894" y="757873"/>
                  </a:lnTo>
                  <a:lnTo>
                    <a:pt x="1390026" y="741363"/>
                  </a:lnTo>
                  <a:lnTo>
                    <a:pt x="1378884" y="724536"/>
                  </a:lnTo>
                  <a:lnTo>
                    <a:pt x="1367106" y="707073"/>
                  </a:lnTo>
                  <a:lnTo>
                    <a:pt x="1353737" y="689928"/>
                  </a:lnTo>
                  <a:lnTo>
                    <a:pt x="1340048" y="672466"/>
                  </a:lnTo>
                  <a:lnTo>
                    <a:pt x="1325087" y="655003"/>
                  </a:lnTo>
                  <a:lnTo>
                    <a:pt x="1308852" y="637541"/>
                  </a:lnTo>
                  <a:lnTo>
                    <a:pt x="1291981" y="620396"/>
                  </a:lnTo>
                  <a:lnTo>
                    <a:pt x="1278611" y="607061"/>
                  </a:lnTo>
                  <a:lnTo>
                    <a:pt x="1264923" y="594361"/>
                  </a:lnTo>
                  <a:lnTo>
                    <a:pt x="1251235" y="582296"/>
                  </a:lnTo>
                  <a:lnTo>
                    <a:pt x="1238184" y="570866"/>
                  </a:lnTo>
                  <a:lnTo>
                    <a:pt x="1224814" y="560388"/>
                  </a:lnTo>
                  <a:lnTo>
                    <a:pt x="1212081" y="550228"/>
                  </a:lnTo>
                  <a:lnTo>
                    <a:pt x="1199348" y="541021"/>
                  </a:lnTo>
                  <a:lnTo>
                    <a:pt x="1187252" y="532448"/>
                  </a:lnTo>
                  <a:lnTo>
                    <a:pt x="1175155" y="524511"/>
                  </a:lnTo>
                  <a:lnTo>
                    <a:pt x="1163059" y="516573"/>
                  </a:lnTo>
                  <a:lnTo>
                    <a:pt x="1151917" y="509588"/>
                  </a:lnTo>
                  <a:lnTo>
                    <a:pt x="1140776" y="502921"/>
                  </a:lnTo>
                  <a:lnTo>
                    <a:pt x="1129953" y="496888"/>
                  </a:lnTo>
                  <a:lnTo>
                    <a:pt x="1119766" y="491808"/>
                  </a:lnTo>
                  <a:lnTo>
                    <a:pt x="1109580" y="486411"/>
                  </a:lnTo>
                  <a:lnTo>
                    <a:pt x="1100030" y="481966"/>
                  </a:lnTo>
                  <a:lnTo>
                    <a:pt x="1082522" y="474028"/>
                  </a:lnTo>
                  <a:lnTo>
                    <a:pt x="1066287" y="467678"/>
                  </a:lnTo>
                  <a:lnTo>
                    <a:pt x="1052599" y="462598"/>
                  </a:lnTo>
                  <a:lnTo>
                    <a:pt x="1040821" y="459106"/>
                  </a:lnTo>
                  <a:lnTo>
                    <a:pt x="1031590" y="456248"/>
                  </a:lnTo>
                  <a:lnTo>
                    <a:pt x="1024905" y="454343"/>
                  </a:lnTo>
                  <a:lnTo>
                    <a:pt x="1019175" y="453391"/>
                  </a:lnTo>
                  <a:lnTo>
                    <a:pt x="1084432" y="388938"/>
                  </a:lnTo>
                  <a:close/>
                  <a:moveTo>
                    <a:pt x="1213168" y="238125"/>
                  </a:moveTo>
                  <a:lnTo>
                    <a:pt x="1218883" y="238125"/>
                  </a:lnTo>
                  <a:lnTo>
                    <a:pt x="1226186" y="238759"/>
                  </a:lnTo>
                  <a:lnTo>
                    <a:pt x="1236028" y="239709"/>
                  </a:lnTo>
                  <a:lnTo>
                    <a:pt x="1248411" y="242245"/>
                  </a:lnTo>
                  <a:lnTo>
                    <a:pt x="1263016" y="245414"/>
                  </a:lnTo>
                  <a:lnTo>
                    <a:pt x="1270953" y="247315"/>
                  </a:lnTo>
                  <a:lnTo>
                    <a:pt x="1280161" y="249850"/>
                  </a:lnTo>
                  <a:lnTo>
                    <a:pt x="1289051" y="253020"/>
                  </a:lnTo>
                  <a:lnTo>
                    <a:pt x="1298893" y="256506"/>
                  </a:lnTo>
                  <a:lnTo>
                    <a:pt x="1309053" y="260625"/>
                  </a:lnTo>
                  <a:lnTo>
                    <a:pt x="1319848" y="264745"/>
                  </a:lnTo>
                  <a:lnTo>
                    <a:pt x="1330961" y="269816"/>
                  </a:lnTo>
                  <a:lnTo>
                    <a:pt x="1342391" y="275203"/>
                  </a:lnTo>
                  <a:lnTo>
                    <a:pt x="1354456" y="281541"/>
                  </a:lnTo>
                  <a:lnTo>
                    <a:pt x="1366838" y="288196"/>
                  </a:lnTo>
                  <a:lnTo>
                    <a:pt x="1379538" y="295802"/>
                  </a:lnTo>
                  <a:lnTo>
                    <a:pt x="1392873" y="303725"/>
                  </a:lnTo>
                  <a:lnTo>
                    <a:pt x="1405891" y="312598"/>
                  </a:lnTo>
                  <a:lnTo>
                    <a:pt x="1419861" y="322422"/>
                  </a:lnTo>
                  <a:lnTo>
                    <a:pt x="1433831" y="332880"/>
                  </a:lnTo>
                  <a:lnTo>
                    <a:pt x="1448436" y="344289"/>
                  </a:lnTo>
                  <a:lnTo>
                    <a:pt x="1463041" y="356332"/>
                  </a:lnTo>
                  <a:lnTo>
                    <a:pt x="1477963" y="369325"/>
                  </a:lnTo>
                  <a:lnTo>
                    <a:pt x="1492886" y="383269"/>
                  </a:lnTo>
                  <a:lnTo>
                    <a:pt x="1508126" y="398164"/>
                  </a:lnTo>
                  <a:lnTo>
                    <a:pt x="1523366" y="413692"/>
                  </a:lnTo>
                  <a:lnTo>
                    <a:pt x="1537653" y="428587"/>
                  </a:lnTo>
                  <a:lnTo>
                    <a:pt x="1550353" y="443481"/>
                  </a:lnTo>
                  <a:lnTo>
                    <a:pt x="1562418" y="458376"/>
                  </a:lnTo>
                  <a:lnTo>
                    <a:pt x="1573848" y="472637"/>
                  </a:lnTo>
                  <a:lnTo>
                    <a:pt x="1583691" y="486264"/>
                  </a:lnTo>
                  <a:lnTo>
                    <a:pt x="1593216" y="499891"/>
                  </a:lnTo>
                  <a:lnTo>
                    <a:pt x="1601471" y="512884"/>
                  </a:lnTo>
                  <a:lnTo>
                    <a:pt x="1609091" y="525878"/>
                  </a:lnTo>
                  <a:lnTo>
                    <a:pt x="1616076" y="538237"/>
                  </a:lnTo>
                  <a:lnTo>
                    <a:pt x="1622108" y="549963"/>
                  </a:lnTo>
                  <a:lnTo>
                    <a:pt x="1627823" y="561371"/>
                  </a:lnTo>
                  <a:lnTo>
                    <a:pt x="1632268" y="572780"/>
                  </a:lnTo>
                  <a:lnTo>
                    <a:pt x="1636713" y="583238"/>
                  </a:lnTo>
                  <a:lnTo>
                    <a:pt x="1640206" y="593379"/>
                  </a:lnTo>
                  <a:lnTo>
                    <a:pt x="1643699" y="603203"/>
                  </a:lnTo>
                  <a:lnTo>
                    <a:pt x="1646239" y="612077"/>
                  </a:lnTo>
                  <a:lnTo>
                    <a:pt x="1648143" y="620633"/>
                  </a:lnTo>
                  <a:lnTo>
                    <a:pt x="1650049" y="628873"/>
                  </a:lnTo>
                  <a:lnTo>
                    <a:pt x="1651636" y="636478"/>
                  </a:lnTo>
                  <a:lnTo>
                    <a:pt x="1652589" y="643767"/>
                  </a:lnTo>
                  <a:lnTo>
                    <a:pt x="1653541" y="650422"/>
                  </a:lnTo>
                  <a:lnTo>
                    <a:pt x="1654176" y="661514"/>
                  </a:lnTo>
                  <a:lnTo>
                    <a:pt x="1654176" y="670705"/>
                  </a:lnTo>
                  <a:lnTo>
                    <a:pt x="1653859" y="677043"/>
                  </a:lnTo>
                  <a:lnTo>
                    <a:pt x="1652906" y="682747"/>
                  </a:lnTo>
                  <a:lnTo>
                    <a:pt x="1588136" y="747713"/>
                  </a:lnTo>
                  <a:lnTo>
                    <a:pt x="1585596" y="733769"/>
                  </a:lnTo>
                  <a:lnTo>
                    <a:pt x="1582421" y="719508"/>
                  </a:lnTo>
                  <a:lnTo>
                    <a:pt x="1578293" y="704297"/>
                  </a:lnTo>
                  <a:lnTo>
                    <a:pt x="1572896" y="689085"/>
                  </a:lnTo>
                  <a:lnTo>
                    <a:pt x="1566546" y="672923"/>
                  </a:lnTo>
                  <a:lnTo>
                    <a:pt x="1559561" y="656761"/>
                  </a:lnTo>
                  <a:lnTo>
                    <a:pt x="1550671" y="639964"/>
                  </a:lnTo>
                  <a:lnTo>
                    <a:pt x="1541463" y="622534"/>
                  </a:lnTo>
                  <a:lnTo>
                    <a:pt x="1531303" y="605105"/>
                  </a:lnTo>
                  <a:lnTo>
                    <a:pt x="1519556" y="587358"/>
                  </a:lnTo>
                  <a:lnTo>
                    <a:pt x="1507173" y="569294"/>
                  </a:lnTo>
                  <a:lnTo>
                    <a:pt x="1493521" y="551230"/>
                  </a:lnTo>
                  <a:lnTo>
                    <a:pt x="1479233" y="533166"/>
                  </a:lnTo>
                  <a:lnTo>
                    <a:pt x="1463676" y="514786"/>
                  </a:lnTo>
                  <a:lnTo>
                    <a:pt x="1446848" y="497039"/>
                  </a:lnTo>
                  <a:lnTo>
                    <a:pt x="1429386" y="478975"/>
                  </a:lnTo>
                  <a:lnTo>
                    <a:pt x="1415098" y="465031"/>
                  </a:lnTo>
                  <a:lnTo>
                    <a:pt x="1400811" y="451721"/>
                  </a:lnTo>
                  <a:lnTo>
                    <a:pt x="1386841" y="439362"/>
                  </a:lnTo>
                  <a:lnTo>
                    <a:pt x="1372871" y="427636"/>
                  </a:lnTo>
                  <a:lnTo>
                    <a:pt x="1359536" y="416544"/>
                  </a:lnTo>
                  <a:lnTo>
                    <a:pt x="1345883" y="406086"/>
                  </a:lnTo>
                  <a:lnTo>
                    <a:pt x="1332548" y="396262"/>
                  </a:lnTo>
                  <a:lnTo>
                    <a:pt x="1319848" y="387389"/>
                  </a:lnTo>
                  <a:lnTo>
                    <a:pt x="1307148" y="378832"/>
                  </a:lnTo>
                  <a:lnTo>
                    <a:pt x="1295083" y="370909"/>
                  </a:lnTo>
                  <a:lnTo>
                    <a:pt x="1283018" y="363620"/>
                  </a:lnTo>
                  <a:lnTo>
                    <a:pt x="1271271" y="356648"/>
                  </a:lnTo>
                  <a:lnTo>
                    <a:pt x="1260158" y="350627"/>
                  </a:lnTo>
                  <a:lnTo>
                    <a:pt x="1249681" y="344606"/>
                  </a:lnTo>
                  <a:lnTo>
                    <a:pt x="1239203" y="339219"/>
                  </a:lnTo>
                  <a:lnTo>
                    <a:pt x="1229361" y="334782"/>
                  </a:lnTo>
                  <a:lnTo>
                    <a:pt x="1210628" y="326542"/>
                  </a:lnTo>
                  <a:lnTo>
                    <a:pt x="1193801" y="319887"/>
                  </a:lnTo>
                  <a:lnTo>
                    <a:pt x="1179513" y="314500"/>
                  </a:lnTo>
                  <a:lnTo>
                    <a:pt x="1167766" y="310697"/>
                  </a:lnTo>
                  <a:lnTo>
                    <a:pt x="1157923" y="307845"/>
                  </a:lnTo>
                  <a:lnTo>
                    <a:pt x="1150621" y="306260"/>
                  </a:lnTo>
                  <a:lnTo>
                    <a:pt x="1144588" y="304992"/>
                  </a:lnTo>
                  <a:lnTo>
                    <a:pt x="1213168" y="238125"/>
                  </a:lnTo>
                  <a:close/>
                  <a:moveTo>
                    <a:pt x="1555569" y="0"/>
                  </a:moveTo>
                  <a:lnTo>
                    <a:pt x="1566687" y="0"/>
                  </a:lnTo>
                  <a:lnTo>
                    <a:pt x="1578441" y="0"/>
                  </a:lnTo>
                  <a:lnTo>
                    <a:pt x="1589876" y="1272"/>
                  </a:lnTo>
                  <a:lnTo>
                    <a:pt x="1601948" y="2862"/>
                  </a:lnTo>
                  <a:lnTo>
                    <a:pt x="1614337" y="5088"/>
                  </a:lnTo>
                  <a:lnTo>
                    <a:pt x="1627043" y="7950"/>
                  </a:lnTo>
                  <a:lnTo>
                    <a:pt x="1640385" y="11766"/>
                  </a:lnTo>
                  <a:lnTo>
                    <a:pt x="1653409" y="16218"/>
                  </a:lnTo>
                  <a:lnTo>
                    <a:pt x="1667386" y="21624"/>
                  </a:lnTo>
                  <a:lnTo>
                    <a:pt x="1681363" y="27984"/>
                  </a:lnTo>
                  <a:lnTo>
                    <a:pt x="1695976" y="35298"/>
                  </a:lnTo>
                  <a:lnTo>
                    <a:pt x="1710588" y="42930"/>
                  </a:lnTo>
                  <a:lnTo>
                    <a:pt x="1725836" y="52152"/>
                  </a:lnTo>
                  <a:lnTo>
                    <a:pt x="1741084" y="62010"/>
                  </a:lnTo>
                  <a:lnTo>
                    <a:pt x="1756649" y="72822"/>
                  </a:lnTo>
                  <a:lnTo>
                    <a:pt x="1772850" y="84588"/>
                  </a:lnTo>
                  <a:lnTo>
                    <a:pt x="1789051" y="97626"/>
                  </a:lnTo>
                  <a:lnTo>
                    <a:pt x="1804617" y="111300"/>
                  </a:lnTo>
                  <a:lnTo>
                    <a:pt x="1819547" y="124656"/>
                  </a:lnTo>
                  <a:lnTo>
                    <a:pt x="1832571" y="138330"/>
                  </a:lnTo>
                  <a:lnTo>
                    <a:pt x="1844642" y="151686"/>
                  </a:lnTo>
                  <a:lnTo>
                    <a:pt x="1856078" y="165042"/>
                  </a:lnTo>
                  <a:lnTo>
                    <a:pt x="1865608" y="178398"/>
                  </a:lnTo>
                  <a:lnTo>
                    <a:pt x="1874502" y="191755"/>
                  </a:lnTo>
                  <a:lnTo>
                    <a:pt x="1881809" y="204475"/>
                  </a:lnTo>
                  <a:lnTo>
                    <a:pt x="1888797" y="217831"/>
                  </a:lnTo>
                  <a:lnTo>
                    <a:pt x="1894197" y="230869"/>
                  </a:lnTo>
                  <a:lnTo>
                    <a:pt x="1898962" y="243907"/>
                  </a:lnTo>
                  <a:lnTo>
                    <a:pt x="1902457" y="256309"/>
                  </a:lnTo>
                  <a:lnTo>
                    <a:pt x="1905633" y="268711"/>
                  </a:lnTo>
                  <a:lnTo>
                    <a:pt x="1907857" y="281113"/>
                  </a:lnTo>
                  <a:lnTo>
                    <a:pt x="1908810" y="293197"/>
                  </a:lnTo>
                  <a:lnTo>
                    <a:pt x="1909763" y="305281"/>
                  </a:lnTo>
                  <a:lnTo>
                    <a:pt x="1909763" y="316729"/>
                  </a:lnTo>
                  <a:lnTo>
                    <a:pt x="1908492" y="328177"/>
                  </a:lnTo>
                  <a:lnTo>
                    <a:pt x="1907539" y="339307"/>
                  </a:lnTo>
                  <a:lnTo>
                    <a:pt x="1905316" y="350437"/>
                  </a:lnTo>
                  <a:lnTo>
                    <a:pt x="1902457" y="360931"/>
                  </a:lnTo>
                  <a:lnTo>
                    <a:pt x="1899598" y="371425"/>
                  </a:lnTo>
                  <a:lnTo>
                    <a:pt x="1895786" y="381601"/>
                  </a:lnTo>
                  <a:lnTo>
                    <a:pt x="1891656" y="391459"/>
                  </a:lnTo>
                  <a:lnTo>
                    <a:pt x="1887527" y="400681"/>
                  </a:lnTo>
                  <a:lnTo>
                    <a:pt x="1882762" y="409903"/>
                  </a:lnTo>
                  <a:lnTo>
                    <a:pt x="1877361" y="418490"/>
                  </a:lnTo>
                  <a:lnTo>
                    <a:pt x="1871643" y="426758"/>
                  </a:lnTo>
                  <a:lnTo>
                    <a:pt x="1865925" y="434708"/>
                  </a:lnTo>
                  <a:lnTo>
                    <a:pt x="1860208" y="442340"/>
                  </a:lnTo>
                  <a:lnTo>
                    <a:pt x="1854172" y="449336"/>
                  </a:lnTo>
                  <a:lnTo>
                    <a:pt x="1847501" y="456014"/>
                  </a:lnTo>
                  <a:lnTo>
                    <a:pt x="1841783" y="463328"/>
                  </a:lnTo>
                  <a:lnTo>
                    <a:pt x="1830983" y="476048"/>
                  </a:lnTo>
                  <a:lnTo>
                    <a:pt x="1801122" y="514208"/>
                  </a:lnTo>
                  <a:lnTo>
                    <a:pt x="1764909" y="560636"/>
                  </a:lnTo>
                  <a:lnTo>
                    <a:pt x="1730283" y="604838"/>
                  </a:lnTo>
                  <a:lnTo>
                    <a:pt x="1729648" y="593708"/>
                  </a:lnTo>
                  <a:lnTo>
                    <a:pt x="1728377" y="581306"/>
                  </a:lnTo>
                  <a:lnTo>
                    <a:pt x="1726471" y="567632"/>
                  </a:lnTo>
                  <a:lnTo>
                    <a:pt x="1723930" y="553322"/>
                  </a:lnTo>
                  <a:lnTo>
                    <a:pt x="1720118" y="537740"/>
                  </a:lnTo>
                  <a:lnTo>
                    <a:pt x="1715353" y="521840"/>
                  </a:lnTo>
                  <a:lnTo>
                    <a:pt x="1712494" y="513254"/>
                  </a:lnTo>
                  <a:lnTo>
                    <a:pt x="1709318" y="504668"/>
                  </a:lnTo>
                  <a:lnTo>
                    <a:pt x="1705823" y="496082"/>
                  </a:lnTo>
                  <a:lnTo>
                    <a:pt x="1702011" y="487178"/>
                  </a:lnTo>
                  <a:lnTo>
                    <a:pt x="1697882" y="477638"/>
                  </a:lnTo>
                  <a:lnTo>
                    <a:pt x="1693117" y="468098"/>
                  </a:lnTo>
                  <a:lnTo>
                    <a:pt x="1688034" y="458876"/>
                  </a:lnTo>
                  <a:lnTo>
                    <a:pt x="1682952" y="449018"/>
                  </a:lnTo>
                  <a:lnTo>
                    <a:pt x="1677234" y="439160"/>
                  </a:lnTo>
                  <a:lnTo>
                    <a:pt x="1670881" y="428984"/>
                  </a:lnTo>
                  <a:lnTo>
                    <a:pt x="1664527" y="418808"/>
                  </a:lnTo>
                  <a:lnTo>
                    <a:pt x="1657221" y="408631"/>
                  </a:lnTo>
                  <a:lnTo>
                    <a:pt x="1649915" y="398137"/>
                  </a:lnTo>
                  <a:lnTo>
                    <a:pt x="1641973" y="387643"/>
                  </a:lnTo>
                  <a:lnTo>
                    <a:pt x="1633079" y="376831"/>
                  </a:lnTo>
                  <a:lnTo>
                    <a:pt x="1624184" y="365701"/>
                  </a:lnTo>
                  <a:lnTo>
                    <a:pt x="1614337" y="354889"/>
                  </a:lnTo>
                  <a:lnTo>
                    <a:pt x="1604489" y="343441"/>
                  </a:lnTo>
                  <a:lnTo>
                    <a:pt x="1593688" y="332311"/>
                  </a:lnTo>
                  <a:lnTo>
                    <a:pt x="1582570" y="320863"/>
                  </a:lnTo>
                  <a:lnTo>
                    <a:pt x="1571134" y="310051"/>
                  </a:lnTo>
                  <a:lnTo>
                    <a:pt x="1559381" y="299239"/>
                  </a:lnTo>
                  <a:lnTo>
                    <a:pt x="1548263" y="289381"/>
                  </a:lnTo>
                  <a:lnTo>
                    <a:pt x="1536827" y="279523"/>
                  </a:lnTo>
                  <a:lnTo>
                    <a:pt x="1525709" y="270619"/>
                  </a:lnTo>
                  <a:lnTo>
                    <a:pt x="1514590" y="262351"/>
                  </a:lnTo>
                  <a:lnTo>
                    <a:pt x="1503472" y="254083"/>
                  </a:lnTo>
                  <a:lnTo>
                    <a:pt x="1492672" y="246451"/>
                  </a:lnTo>
                  <a:lnTo>
                    <a:pt x="1481871" y="239137"/>
                  </a:lnTo>
                  <a:lnTo>
                    <a:pt x="1471388" y="232777"/>
                  </a:lnTo>
                  <a:lnTo>
                    <a:pt x="1460905" y="226417"/>
                  </a:lnTo>
                  <a:lnTo>
                    <a:pt x="1450740" y="220693"/>
                  </a:lnTo>
                  <a:lnTo>
                    <a:pt x="1440575" y="215287"/>
                  </a:lnTo>
                  <a:lnTo>
                    <a:pt x="1430410" y="210199"/>
                  </a:lnTo>
                  <a:lnTo>
                    <a:pt x="1420562" y="205747"/>
                  </a:lnTo>
                  <a:lnTo>
                    <a:pt x="1411350" y="201613"/>
                  </a:lnTo>
                  <a:lnTo>
                    <a:pt x="1401820" y="197479"/>
                  </a:lnTo>
                  <a:lnTo>
                    <a:pt x="1392925" y="193981"/>
                  </a:lnTo>
                  <a:lnTo>
                    <a:pt x="1375136" y="187620"/>
                  </a:lnTo>
                  <a:lnTo>
                    <a:pt x="1358300" y="182850"/>
                  </a:lnTo>
                  <a:lnTo>
                    <a:pt x="1342417" y="178716"/>
                  </a:lnTo>
                  <a:lnTo>
                    <a:pt x="1327805" y="175536"/>
                  </a:lnTo>
                  <a:lnTo>
                    <a:pt x="1314145" y="173310"/>
                  </a:lnTo>
                  <a:lnTo>
                    <a:pt x="1301756" y="171720"/>
                  </a:lnTo>
                  <a:lnTo>
                    <a:pt x="1290638" y="171084"/>
                  </a:lnTo>
                  <a:lnTo>
                    <a:pt x="1330346" y="138966"/>
                  </a:lnTo>
                  <a:lnTo>
                    <a:pt x="1370689" y="105894"/>
                  </a:lnTo>
                  <a:lnTo>
                    <a:pt x="1405950" y="76638"/>
                  </a:lnTo>
                  <a:lnTo>
                    <a:pt x="1419609" y="64554"/>
                  </a:lnTo>
                  <a:lnTo>
                    <a:pt x="1429774" y="55650"/>
                  </a:lnTo>
                  <a:lnTo>
                    <a:pt x="1435810" y="49926"/>
                  </a:lnTo>
                  <a:lnTo>
                    <a:pt x="1442163" y="44520"/>
                  </a:lnTo>
                  <a:lnTo>
                    <a:pt x="1448834" y="39432"/>
                  </a:lnTo>
                  <a:lnTo>
                    <a:pt x="1455505" y="34026"/>
                  </a:lnTo>
                  <a:lnTo>
                    <a:pt x="1463129" y="29256"/>
                  </a:lnTo>
                  <a:lnTo>
                    <a:pt x="1470753" y="24486"/>
                  </a:lnTo>
                  <a:lnTo>
                    <a:pt x="1479012" y="20352"/>
                  </a:lnTo>
                  <a:lnTo>
                    <a:pt x="1487271" y="16218"/>
                  </a:lnTo>
                  <a:lnTo>
                    <a:pt x="1495848" y="13038"/>
                  </a:lnTo>
                  <a:lnTo>
                    <a:pt x="1505378" y="9540"/>
                  </a:lnTo>
                  <a:lnTo>
                    <a:pt x="1514590" y="6996"/>
                  </a:lnTo>
                  <a:lnTo>
                    <a:pt x="1524438" y="4770"/>
                  </a:lnTo>
                  <a:lnTo>
                    <a:pt x="1534285" y="2544"/>
                  </a:lnTo>
                  <a:lnTo>
                    <a:pt x="1544768" y="1272"/>
                  </a:lnTo>
                  <a:lnTo>
                    <a:pt x="1555569" y="0"/>
                  </a:lnTo>
                  <a:close/>
                </a:path>
              </a:pathLst>
            </a:custGeom>
            <a:solidFill>
              <a:srgbClr val="76B2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2416306" y="3553440"/>
              <a:ext cx="5285077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zh-CN" altLang="en-US" sz="2400" b="1" kern="0" spc="3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求应纳税额，就是求一个数的百分之几</a:t>
              </a:r>
              <a:r>
                <a:rPr lang="zh-CN" altLang="en-US" sz="2400" b="1" kern="0" spc="3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十是多</a:t>
              </a:r>
              <a:r>
                <a:rPr lang="zh-CN" altLang="en-US" sz="2400" b="1" kern="0" spc="3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少，用乘法计算。</a:t>
              </a:r>
              <a:endParaRPr lang="zh-CN" altLang="en-US" sz="2400" b="1" kern="0" spc="3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5" grpId="0"/>
      <p:bldP spid="25" grpId="0"/>
    </p:bldLst>
  </p:timing>
</p:sld>
</file>

<file path=ppt/tags/tag1.xml><?xml version="1.0" encoding="utf-8"?>
<p:tagLst xmlns:p="http://schemas.openxmlformats.org/presentationml/2006/main">
  <p:tag name="MH" val="20180626190214"/>
  <p:tag name="MH_LIBRARY" val="GRAPHIC"/>
  <p:tag name="MH_TYPE" val="Text"/>
  <p:tag name="MH_ORDER" val="1"/>
</p:tagLst>
</file>

<file path=ppt/tags/tag2.xml><?xml version="1.0" encoding="utf-8"?>
<p:tagLst xmlns:p="http://schemas.openxmlformats.org/presentationml/2006/main">
  <p:tag name="MH" val="20180626190214"/>
  <p:tag name="MH_LIBRARY" val="GRAPHIC"/>
  <p:tag name="MH_TYPE" val="Other"/>
  <p:tag name="MH_ORDER" val="5"/>
</p:tagLst>
</file>

<file path=ppt/tags/tag3.xml><?xml version="1.0" encoding="utf-8"?>
<p:tagLst xmlns:p="http://schemas.openxmlformats.org/presentationml/2006/main">
  <p:tag name="MH" val="20180626235030"/>
  <p:tag name="MH_LIBRARY" val="GRAPHIC"/>
  <p:tag name="MH_TYPE" val="SubTitle"/>
  <p:tag name="MH_ORDER" val="1"/>
</p:tagLst>
</file>

<file path=ppt/tags/tag4.xml><?xml version="1.0" encoding="utf-8"?>
<p:tagLst xmlns:p="http://schemas.openxmlformats.org/presentationml/2006/main">
  <p:tag name="MH" val="20180626235030"/>
  <p:tag name="MH_LIBRARY" val="GRAPHIC"/>
  <p:tag name="MH_TYPE" val="SubTitle"/>
  <p:tag name="MH_ORDER" val="2"/>
</p:tagLst>
</file>

<file path=ppt/tags/tag5.xml><?xml version="1.0" encoding="utf-8"?>
<p:tagLst xmlns:p="http://schemas.openxmlformats.org/presentationml/2006/main">
  <p:tag name="MH" val="20180626235030"/>
  <p:tag name="MH_LIBRARY" val="GRAPHIC"/>
  <p:tag name="MH_TYPE" val="SubTitle"/>
  <p:tag name="MH_ORDER" val="3"/>
</p:tagLst>
</file>

<file path=ppt/tags/tag6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1513</Words>
  <Application>WPS 演示</Application>
  <PresentationFormat>全屏显示(16:9)</PresentationFormat>
  <Paragraphs>185</Paragraphs>
  <Slides>16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黑体</vt:lpstr>
      <vt:lpstr>等线</vt:lpstr>
      <vt:lpstr>等线 Light</vt:lpstr>
      <vt:lpstr>楷体</vt:lpstr>
      <vt:lpstr>幼圆</vt:lpstr>
      <vt:lpstr>微软雅黑</vt:lpstr>
      <vt:lpstr>Times New Roman</vt:lpstr>
      <vt:lpstr>Calibri</vt:lpstr>
      <vt:lpstr>Arial Unicode MS</vt:lpstr>
      <vt:lpstr>Calibri Light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74</cp:revision>
  <dcterms:created xsi:type="dcterms:W3CDTF">2018-09-11T05:46:00Z</dcterms:created>
  <dcterms:modified xsi:type="dcterms:W3CDTF">2023-10-10T01:41:13Z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E795C5BEE1D04D088A94F228CC064DFF_12</vt:lpwstr>
  </property>
  <property fmtid="{D5CDD505-2E9C-101B-9397-08002B2CF9AE}" pid="3" name="KSOProductBuildVer">
    <vt:lpwstr>2052-12.1.0.15398</vt:lpwstr>
  </property>
</Properties>
</file>