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8" r:id="rId4"/>
    <p:sldId id="279" r:id="rId6"/>
    <p:sldId id="280" r:id="rId7"/>
    <p:sldId id="281" r:id="rId8"/>
    <p:sldId id="282" r:id="rId9"/>
    <p:sldId id="283" r:id="rId10"/>
    <p:sldId id="295" r:id="rId11"/>
    <p:sldId id="284" r:id="rId12"/>
    <p:sldId id="285" r:id="rId13"/>
    <p:sldId id="286" r:id="rId14"/>
    <p:sldId id="287" r:id="rId15"/>
    <p:sldId id="288" r:id="rId16"/>
    <p:sldId id="29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1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AF439D-B0EC-4386-83B3-F7593F43C4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BAC98-9AD9-4594-BA02-BA03277371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8C5B0-A4D4-456F-98AC-9723718397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F020A02-62A9-4660-8976-1A18E4B1C8FB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audio" Target="../media/audio1.wav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GIF"/><Relationship Id="rId1" Type="http://schemas.openxmlformats.org/officeDocument/2006/relationships/image" Target="../media/image1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867203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练习十九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Group 921"/>
          <p:cNvGraphicFramePr>
            <a:graphicFrameLocks noGrp="1"/>
          </p:cNvGraphicFramePr>
          <p:nvPr/>
        </p:nvGraphicFramePr>
        <p:xfrm>
          <a:off x="1625183" y="1330836"/>
          <a:ext cx="5781196" cy="2945583"/>
        </p:xfrm>
        <a:graphic>
          <a:graphicData uri="http://schemas.openxmlformats.org/drawingml/2006/table">
            <a:tbl>
              <a:tblPr/>
              <a:tblGrid>
                <a:gridCol w="183356"/>
                <a:gridCol w="180975"/>
                <a:gridCol w="183356"/>
                <a:gridCol w="180975"/>
                <a:gridCol w="183356"/>
                <a:gridCol w="182165"/>
                <a:gridCol w="182166"/>
                <a:gridCol w="182165"/>
                <a:gridCol w="182166"/>
                <a:gridCol w="182165"/>
                <a:gridCol w="183356"/>
                <a:gridCol w="180975"/>
                <a:gridCol w="183356"/>
                <a:gridCol w="180975"/>
                <a:gridCol w="183356"/>
                <a:gridCol w="182166"/>
                <a:gridCol w="182165"/>
                <a:gridCol w="182166"/>
                <a:gridCol w="182165"/>
                <a:gridCol w="182166"/>
                <a:gridCol w="182165"/>
                <a:gridCol w="182166"/>
                <a:gridCol w="183356"/>
                <a:gridCol w="180975"/>
                <a:gridCol w="183356"/>
                <a:gridCol w="204788"/>
                <a:gridCol w="186928"/>
                <a:gridCol w="180975"/>
                <a:gridCol w="162560"/>
                <a:gridCol w="163116"/>
                <a:gridCol w="162560"/>
                <a:gridCol w="162560"/>
              </a:tblGrid>
              <a:tr h="164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1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1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9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12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860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3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7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2" marB="34292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" name="Rectangle 447"/>
          <p:cNvSpPr>
            <a:spLocks noChangeArrowheads="1"/>
          </p:cNvSpPr>
          <p:nvPr/>
        </p:nvSpPr>
        <p:spPr bwMode="auto">
          <a:xfrm>
            <a:off x="2175237" y="2980394"/>
            <a:ext cx="2904672" cy="129281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1050"/>
          </a:p>
        </p:txBody>
      </p:sp>
      <p:sp>
        <p:nvSpPr>
          <p:cNvPr id="31" name="Rectangle 448"/>
          <p:cNvSpPr>
            <a:spLocks noChangeArrowheads="1"/>
          </p:cNvSpPr>
          <p:nvPr/>
        </p:nvSpPr>
        <p:spPr bwMode="auto">
          <a:xfrm>
            <a:off x="2895791" y="3643181"/>
            <a:ext cx="729217" cy="62227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 sz="1050"/>
          </a:p>
        </p:txBody>
      </p:sp>
      <p:grpSp>
        <p:nvGrpSpPr>
          <p:cNvPr id="32" name="Group 924"/>
          <p:cNvGrpSpPr/>
          <p:nvPr/>
        </p:nvGrpSpPr>
        <p:grpSpPr bwMode="auto">
          <a:xfrm>
            <a:off x="5617348" y="3625050"/>
            <a:ext cx="1463279" cy="647877"/>
            <a:chOff x="3738" y="3277"/>
            <a:chExt cx="1229" cy="607"/>
          </a:xfrm>
        </p:grpSpPr>
        <p:sp>
          <p:nvSpPr>
            <p:cNvPr id="33" name="Line 1339"/>
            <p:cNvSpPr>
              <a:spLocks noChangeShapeType="1"/>
            </p:cNvSpPr>
            <p:nvPr/>
          </p:nvSpPr>
          <p:spPr bwMode="auto">
            <a:xfrm>
              <a:off x="3742" y="3294"/>
              <a:ext cx="10" cy="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4" name="Line 1343"/>
            <p:cNvSpPr>
              <a:spLocks noChangeShapeType="1"/>
            </p:cNvSpPr>
            <p:nvPr/>
          </p:nvSpPr>
          <p:spPr bwMode="auto">
            <a:xfrm flipV="1">
              <a:off x="4057" y="3566"/>
              <a:ext cx="2" cy="3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5" name="Line 1344"/>
            <p:cNvSpPr>
              <a:spLocks noChangeShapeType="1"/>
            </p:cNvSpPr>
            <p:nvPr/>
          </p:nvSpPr>
          <p:spPr bwMode="auto">
            <a:xfrm>
              <a:off x="4043" y="3573"/>
              <a:ext cx="34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6" name="Line 1342"/>
            <p:cNvSpPr>
              <a:spLocks noChangeShapeType="1"/>
            </p:cNvSpPr>
            <p:nvPr/>
          </p:nvSpPr>
          <p:spPr bwMode="auto">
            <a:xfrm>
              <a:off x="3742" y="3869"/>
              <a:ext cx="0" cy="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7" name="Line 1343"/>
            <p:cNvSpPr>
              <a:spLocks noChangeShapeType="1"/>
            </p:cNvSpPr>
            <p:nvPr/>
          </p:nvSpPr>
          <p:spPr bwMode="auto">
            <a:xfrm flipV="1">
              <a:off x="4377" y="3566"/>
              <a:ext cx="2" cy="30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8" name="Line 1339"/>
            <p:cNvSpPr>
              <a:spLocks noChangeShapeType="1"/>
            </p:cNvSpPr>
            <p:nvPr/>
          </p:nvSpPr>
          <p:spPr bwMode="auto">
            <a:xfrm>
              <a:off x="4957" y="3294"/>
              <a:ext cx="10" cy="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39" name="Line 1339"/>
            <p:cNvSpPr>
              <a:spLocks noChangeShapeType="1"/>
            </p:cNvSpPr>
            <p:nvPr/>
          </p:nvSpPr>
          <p:spPr bwMode="auto">
            <a:xfrm flipH="1">
              <a:off x="3738" y="3277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  <p:sp>
          <p:nvSpPr>
            <p:cNvPr id="40" name="Line 1339"/>
            <p:cNvSpPr>
              <a:spLocks noChangeShapeType="1"/>
            </p:cNvSpPr>
            <p:nvPr/>
          </p:nvSpPr>
          <p:spPr bwMode="auto">
            <a:xfrm flipH="1">
              <a:off x="3742" y="3877"/>
              <a:ext cx="1225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</p:spPr>
          <p:txBody>
            <a:bodyPr/>
            <a:lstStyle/>
            <a:p>
              <a:endParaRPr lang="zh-CN" altLang="en-US" sz="1050"/>
            </a:p>
          </p:txBody>
        </p:sp>
      </p:grpSp>
      <p:sp>
        <p:nvSpPr>
          <p:cNvPr id="41" name="AutoShape 922"/>
          <p:cNvSpPr>
            <a:spLocks noChangeArrowheads="1"/>
          </p:cNvSpPr>
          <p:nvPr/>
        </p:nvSpPr>
        <p:spPr bwMode="auto">
          <a:xfrm>
            <a:off x="3270627" y="1491630"/>
            <a:ext cx="1441573" cy="1305879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1050"/>
          </a:p>
        </p:txBody>
      </p:sp>
      <p:sp>
        <p:nvSpPr>
          <p:cNvPr id="42" name="AutoShape 923"/>
          <p:cNvSpPr>
            <a:spLocks noChangeArrowheads="1"/>
          </p:cNvSpPr>
          <p:nvPr/>
        </p:nvSpPr>
        <p:spPr bwMode="auto">
          <a:xfrm>
            <a:off x="5638780" y="2168176"/>
            <a:ext cx="756047" cy="629730"/>
          </a:xfrm>
          <a:prstGeom prst="rtTriangle">
            <a:avLst/>
          </a:prstGeom>
          <a:solidFill>
            <a:schemeClr val="accent1">
              <a:alpha val="0"/>
            </a:schemeClr>
          </a:solidFill>
          <a:ln w="28575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1050"/>
          </a:p>
        </p:txBody>
      </p:sp>
      <p:sp>
        <p:nvSpPr>
          <p:cNvPr id="43" name="AutoShape 638"/>
          <p:cNvSpPr>
            <a:spLocks noChangeArrowheads="1"/>
          </p:cNvSpPr>
          <p:nvPr/>
        </p:nvSpPr>
        <p:spPr bwMode="auto">
          <a:xfrm rot="16200000" flipH="1">
            <a:off x="5297665" y="3768916"/>
            <a:ext cx="108347" cy="323850"/>
          </a:xfrm>
          <a:prstGeom prst="downArrow">
            <a:avLst>
              <a:gd name="adj1" fmla="val 50000"/>
              <a:gd name="adj2" fmla="val 74725"/>
            </a:avLst>
          </a:prstGeom>
          <a:solidFill>
            <a:srgbClr val="FF6600">
              <a:alpha val="38823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 eaLnBrk="1" hangingPunct="1"/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44" name="AutoShape 638"/>
          <p:cNvSpPr>
            <a:spLocks noChangeArrowheads="1"/>
          </p:cNvSpPr>
          <p:nvPr/>
        </p:nvSpPr>
        <p:spPr bwMode="auto">
          <a:xfrm rot="16200000" flipH="1">
            <a:off x="5214322" y="2272547"/>
            <a:ext cx="108347" cy="323850"/>
          </a:xfrm>
          <a:prstGeom prst="downArrow">
            <a:avLst>
              <a:gd name="adj1" fmla="val 50000"/>
              <a:gd name="adj2" fmla="val 74726"/>
            </a:avLst>
          </a:prstGeom>
          <a:solidFill>
            <a:srgbClr val="FF6600">
              <a:alpha val="38823"/>
            </a:srgbClr>
          </a:solidFill>
          <a:ln w="9525">
            <a:solidFill>
              <a:schemeClr val="tx1"/>
            </a:solidFill>
            <a:miter lim="800000"/>
          </a:ln>
        </p:spPr>
        <p:txBody>
          <a:bodyPr vert="eaVert" wrap="none" anchor="ctr"/>
          <a:lstStyle/>
          <a:p>
            <a:pPr algn="ctr" eaLnBrk="1" hangingPunct="1"/>
            <a:endParaRPr lang="zh-CN" altLang="en-US" sz="1050">
              <a:solidFill>
                <a:srgbClr val="00000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627534"/>
            <a:ext cx="8496944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5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把下面的两幅图分别缩小，使缩小后的图形与原图形对应边长的比是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Group 6803"/>
          <p:cNvGraphicFramePr>
            <a:graphicFrameLocks noGrp="1"/>
          </p:cNvGraphicFramePr>
          <p:nvPr/>
        </p:nvGraphicFramePr>
        <p:xfrm>
          <a:off x="1691680" y="1497925"/>
          <a:ext cx="5892481" cy="2483647"/>
        </p:xfrm>
        <a:graphic>
          <a:graphicData uri="http://schemas.openxmlformats.org/drawingml/2006/table">
            <a:tbl>
              <a:tblPr/>
              <a:tblGrid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183356"/>
                <a:gridCol w="184547"/>
                <a:gridCol w="207169"/>
                <a:gridCol w="162560"/>
                <a:gridCol w="183356"/>
                <a:gridCol w="184547"/>
                <a:gridCol w="162560"/>
                <a:gridCol w="209550"/>
                <a:gridCol w="183356"/>
              </a:tblGrid>
              <a:tr h="1631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66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49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2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061601" y="1826382"/>
            <a:ext cx="1098000" cy="504000"/>
          </a:xfrm>
          <a:prstGeom prst="rect">
            <a:avLst/>
          </a:prstGeom>
          <a:noFill/>
          <a:ln w="25400" algn="ctr">
            <a:solidFill>
              <a:srgbClr val="0000FF"/>
            </a:solidFill>
            <a:miter lim="800000"/>
          </a:ln>
        </p:spPr>
        <p:txBody>
          <a:bodyPr anchor="ctr"/>
          <a:lstStyle/>
          <a:p>
            <a:pPr algn="ctr" eaLnBrk="1" hangingPunct="1">
              <a:defRPr/>
            </a:pPr>
            <a:endParaRPr lang="zh-CN" altLang="en-US" sz="1050">
              <a:solidFill>
                <a:schemeClr val="lt1"/>
              </a:solidFill>
            </a:endParaRPr>
          </a:p>
        </p:txBody>
      </p:sp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2486400" y="1575138"/>
            <a:ext cx="700088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0000FF"/>
                </a:solidFill>
              </a:rPr>
              <a:t>6</a:t>
            </a:r>
            <a:endParaRPr lang="zh-CN" altLang="en-US" sz="1500" b="1" dirty="0">
              <a:solidFill>
                <a:srgbClr val="0000FF"/>
              </a:solidFill>
            </a:endParaRPr>
          </a:p>
        </p:txBody>
      </p:sp>
      <p:sp>
        <p:nvSpPr>
          <p:cNvPr id="13" name="TextBox 10"/>
          <p:cNvSpPr txBox="1">
            <a:spLocks noChangeArrowheads="1"/>
          </p:cNvSpPr>
          <p:nvPr/>
        </p:nvSpPr>
        <p:spPr bwMode="auto">
          <a:xfrm>
            <a:off x="1826221" y="2000371"/>
            <a:ext cx="514350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0000FF"/>
                </a:solidFill>
              </a:rPr>
              <a:t>3</a:t>
            </a:r>
            <a:endParaRPr lang="zh-CN" altLang="en-US" sz="1500" b="1" dirty="0">
              <a:solidFill>
                <a:srgbClr val="0000FF"/>
              </a:solidFill>
            </a:endParaRPr>
          </a:p>
        </p:txBody>
      </p: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2058393" y="2814113"/>
            <a:ext cx="0" cy="1013222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2058393" y="2820066"/>
            <a:ext cx="2225278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sp>
        <p:nvSpPr>
          <p:cNvPr id="16" name="TextBox 19"/>
          <p:cNvSpPr txBox="1">
            <a:spLocks noChangeArrowheads="1"/>
          </p:cNvSpPr>
          <p:nvPr/>
        </p:nvSpPr>
        <p:spPr bwMode="auto">
          <a:xfrm>
            <a:off x="2954933" y="2561701"/>
            <a:ext cx="896541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>
                <a:solidFill>
                  <a:srgbClr val="FF0000"/>
                </a:solidFill>
              </a:rPr>
              <a:t>12</a:t>
            </a:r>
            <a:endParaRPr lang="zh-CN" altLang="en-US" sz="1500" b="1">
              <a:solidFill>
                <a:srgbClr val="FF0000"/>
              </a:solidFill>
            </a:endParaRPr>
          </a:p>
        </p:txBody>
      </p:sp>
      <p:sp>
        <p:nvSpPr>
          <p:cNvPr id="17" name="TextBox 20"/>
          <p:cNvSpPr txBox="1">
            <a:spLocks noChangeArrowheads="1"/>
          </p:cNvSpPr>
          <p:nvPr/>
        </p:nvSpPr>
        <p:spPr bwMode="auto">
          <a:xfrm>
            <a:off x="1823840" y="3155823"/>
            <a:ext cx="54649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>
                <a:solidFill>
                  <a:srgbClr val="FF0000"/>
                </a:solidFill>
              </a:rPr>
              <a:t>6</a:t>
            </a:r>
            <a:endParaRPr lang="zh-CN" altLang="en-US" sz="1500" b="1">
              <a:solidFill>
                <a:srgbClr val="FF0000"/>
              </a:solidFill>
            </a:endParaRPr>
          </a:p>
        </p:txBody>
      </p:sp>
      <p:cxnSp>
        <p:nvCxnSpPr>
          <p:cNvPr id="18" name="直接连接符 14"/>
          <p:cNvCxnSpPr>
            <a:cxnSpLocks noChangeShapeType="1"/>
          </p:cNvCxnSpPr>
          <p:nvPr/>
        </p:nvCxnSpPr>
        <p:spPr bwMode="auto">
          <a:xfrm>
            <a:off x="4265812" y="2820066"/>
            <a:ext cx="0" cy="1013222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cxnSp>
        <p:nvCxnSpPr>
          <p:cNvPr id="19" name="直接连接符 16"/>
          <p:cNvCxnSpPr>
            <a:cxnSpLocks noChangeShapeType="1"/>
          </p:cNvCxnSpPr>
          <p:nvPr/>
        </p:nvCxnSpPr>
        <p:spPr bwMode="auto">
          <a:xfrm>
            <a:off x="2058393" y="3809475"/>
            <a:ext cx="2225278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sp>
        <p:nvSpPr>
          <p:cNvPr id="20" name="AutoShape 6797"/>
          <p:cNvSpPr>
            <a:spLocks noChangeArrowheads="1"/>
          </p:cNvSpPr>
          <p:nvPr/>
        </p:nvSpPr>
        <p:spPr bwMode="auto">
          <a:xfrm>
            <a:off x="5185011" y="1985764"/>
            <a:ext cx="900000" cy="504000"/>
          </a:xfrm>
          <a:prstGeom prst="rtTriangle">
            <a:avLst/>
          </a:prstGeom>
          <a:noFill/>
          <a:ln w="25400">
            <a:solidFill>
              <a:srgbClr val="FF0066"/>
            </a:solidFill>
            <a:miter lim="800000"/>
          </a:ln>
        </p:spPr>
        <p:txBody>
          <a:bodyPr wrap="none" anchor="ctr"/>
          <a:lstStyle/>
          <a:p>
            <a:pPr eaLnBrk="1" hangingPunct="1"/>
            <a:endParaRPr lang="zh-CN" altLang="en-US" sz="1050"/>
          </a:p>
        </p:txBody>
      </p:sp>
      <p:sp>
        <p:nvSpPr>
          <p:cNvPr id="21" name="AutoShape 6799"/>
          <p:cNvSpPr>
            <a:spLocks noChangeArrowheads="1"/>
          </p:cNvSpPr>
          <p:nvPr/>
        </p:nvSpPr>
        <p:spPr bwMode="auto">
          <a:xfrm>
            <a:off x="2664421" y="2524791"/>
            <a:ext cx="161925" cy="270272"/>
          </a:xfrm>
          <a:prstGeom prst="downArrow">
            <a:avLst>
              <a:gd name="adj1" fmla="val 50000"/>
              <a:gd name="adj2" fmla="val 41728"/>
            </a:avLst>
          </a:prstGeom>
          <a:solidFill>
            <a:srgbClr val="FF6600">
              <a:alpha val="41960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vert="eaVert" wrap="none" anchor="ctr"/>
          <a:lstStyle/>
          <a:p>
            <a:pPr eaLnBrk="1" hangingPunct="1"/>
            <a:endParaRPr lang="zh-CN" altLang="en-US" sz="1050"/>
          </a:p>
        </p:txBody>
      </p:sp>
      <p:sp>
        <p:nvSpPr>
          <p:cNvPr id="22" name="AutoShape 6800"/>
          <p:cNvSpPr>
            <a:spLocks noChangeArrowheads="1"/>
          </p:cNvSpPr>
          <p:nvPr/>
        </p:nvSpPr>
        <p:spPr bwMode="auto">
          <a:xfrm>
            <a:off x="5580262" y="2619396"/>
            <a:ext cx="161925" cy="270272"/>
          </a:xfrm>
          <a:prstGeom prst="downArrow">
            <a:avLst>
              <a:gd name="adj1" fmla="val 50000"/>
              <a:gd name="adj2" fmla="val 41728"/>
            </a:avLst>
          </a:prstGeom>
          <a:solidFill>
            <a:srgbClr val="FF6600">
              <a:alpha val="41960"/>
            </a:srgbClr>
          </a:solidFill>
          <a:ln w="9525">
            <a:solidFill>
              <a:srgbClr val="FF6600"/>
            </a:solidFill>
            <a:miter lim="800000"/>
          </a:ln>
        </p:spPr>
        <p:txBody>
          <a:bodyPr vert="eaVert" wrap="none" anchor="ctr"/>
          <a:lstStyle/>
          <a:p>
            <a:pPr eaLnBrk="1" hangingPunct="1"/>
            <a:endParaRPr lang="zh-CN" altLang="en-US" sz="1050"/>
          </a:p>
        </p:txBody>
      </p:sp>
      <p:sp>
        <p:nvSpPr>
          <p:cNvPr id="23" name="TextBox 10"/>
          <p:cNvSpPr txBox="1">
            <a:spLocks noChangeArrowheads="1"/>
          </p:cNvSpPr>
          <p:nvPr/>
        </p:nvSpPr>
        <p:spPr bwMode="auto">
          <a:xfrm>
            <a:off x="4949230" y="2052185"/>
            <a:ext cx="514350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 dirty="0">
                <a:solidFill>
                  <a:srgbClr val="0000FF"/>
                </a:solidFill>
              </a:rPr>
              <a:t>3</a:t>
            </a:r>
            <a:endParaRPr lang="zh-CN" altLang="en-US" sz="1500" b="1" dirty="0">
              <a:solidFill>
                <a:srgbClr val="0000FF"/>
              </a:solidFill>
            </a:endParaRPr>
          </a:p>
        </p:txBody>
      </p:sp>
      <p:sp>
        <p:nvSpPr>
          <p:cNvPr id="24" name="TextBox 10"/>
          <p:cNvSpPr txBox="1">
            <a:spLocks noChangeArrowheads="1"/>
          </p:cNvSpPr>
          <p:nvPr/>
        </p:nvSpPr>
        <p:spPr bwMode="auto">
          <a:xfrm>
            <a:off x="5341214" y="2432496"/>
            <a:ext cx="540544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>
                <a:solidFill>
                  <a:srgbClr val="0000FF"/>
                </a:solidFill>
              </a:rPr>
              <a:t>5</a:t>
            </a:r>
            <a:endParaRPr lang="en-US" altLang="zh-CN" sz="1500" b="1">
              <a:solidFill>
                <a:srgbClr val="0000FF"/>
              </a:solidFill>
            </a:endParaRPr>
          </a:p>
        </p:txBody>
      </p:sp>
      <p:cxnSp>
        <p:nvCxnSpPr>
          <p:cNvPr id="25" name="直接连接符 14"/>
          <p:cNvCxnSpPr>
            <a:cxnSpLocks noChangeShapeType="1"/>
          </p:cNvCxnSpPr>
          <p:nvPr/>
        </p:nvCxnSpPr>
        <p:spPr bwMode="auto">
          <a:xfrm>
            <a:off x="5183783" y="2814113"/>
            <a:ext cx="0" cy="1013222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sp>
        <p:nvSpPr>
          <p:cNvPr id="26" name="TextBox 20"/>
          <p:cNvSpPr txBox="1">
            <a:spLocks noChangeArrowheads="1"/>
          </p:cNvSpPr>
          <p:nvPr/>
        </p:nvSpPr>
        <p:spPr bwMode="auto">
          <a:xfrm>
            <a:off x="4949230" y="3126057"/>
            <a:ext cx="54649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>
                <a:solidFill>
                  <a:srgbClr val="FF0000"/>
                </a:solidFill>
              </a:rPr>
              <a:t>6</a:t>
            </a:r>
            <a:endParaRPr lang="zh-CN" altLang="en-US" sz="1500" b="1">
              <a:solidFill>
                <a:srgbClr val="FF0000"/>
              </a:solidFill>
            </a:endParaRPr>
          </a:p>
        </p:txBody>
      </p:sp>
      <p:cxnSp>
        <p:nvCxnSpPr>
          <p:cNvPr id="27" name="直接连接符 16"/>
          <p:cNvCxnSpPr>
            <a:cxnSpLocks noChangeShapeType="1"/>
          </p:cNvCxnSpPr>
          <p:nvPr/>
        </p:nvCxnSpPr>
        <p:spPr bwMode="auto">
          <a:xfrm>
            <a:off x="5167114" y="3815429"/>
            <a:ext cx="1871663" cy="0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cxnSp>
        <p:nvCxnSpPr>
          <p:cNvPr id="28" name="直接连接符 14"/>
          <p:cNvCxnSpPr>
            <a:cxnSpLocks noChangeShapeType="1"/>
          </p:cNvCxnSpPr>
          <p:nvPr/>
        </p:nvCxnSpPr>
        <p:spPr bwMode="auto">
          <a:xfrm>
            <a:off x="5202833" y="2820066"/>
            <a:ext cx="1835944" cy="995363"/>
          </a:xfrm>
          <a:prstGeom prst="line">
            <a:avLst/>
          </a:prstGeom>
          <a:noFill/>
          <a:ln w="25400" algn="ctr">
            <a:solidFill>
              <a:srgbClr val="DE0000"/>
            </a:solidFill>
            <a:round/>
          </a:ln>
        </p:spPr>
      </p:cxnSp>
      <p:sp>
        <p:nvSpPr>
          <p:cNvPr id="29" name="TextBox 20"/>
          <p:cNvSpPr txBox="1">
            <a:spLocks noChangeArrowheads="1"/>
          </p:cNvSpPr>
          <p:nvPr/>
        </p:nvSpPr>
        <p:spPr bwMode="auto">
          <a:xfrm>
            <a:off x="5736234" y="3788044"/>
            <a:ext cx="546497" cy="3231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500" b="1">
                <a:solidFill>
                  <a:srgbClr val="FF0000"/>
                </a:solidFill>
              </a:rPr>
              <a:t>10</a:t>
            </a:r>
            <a:endParaRPr lang="en-US" altLang="zh-CN" sz="1500" b="1">
              <a:solidFill>
                <a:srgbClr val="FF0000"/>
              </a:solidFill>
            </a:endParaRPr>
          </a:p>
        </p:txBody>
      </p:sp>
      <p:sp>
        <p:nvSpPr>
          <p:cNvPr id="35" name="Rectangle 561"/>
          <p:cNvSpPr>
            <a:spLocks noChangeArrowheads="1"/>
          </p:cNvSpPr>
          <p:nvPr/>
        </p:nvSpPr>
        <p:spPr bwMode="auto">
          <a:xfrm>
            <a:off x="2447727" y="1960616"/>
            <a:ext cx="319318" cy="253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50" b="1" dirty="0"/>
              <a:t>①</a:t>
            </a:r>
            <a:endParaRPr lang="zh-CN" altLang="en-US" sz="1050" b="1" dirty="0"/>
          </a:p>
        </p:txBody>
      </p:sp>
      <p:sp>
        <p:nvSpPr>
          <p:cNvPr id="36" name="Rectangle 562"/>
          <p:cNvSpPr>
            <a:spLocks noChangeArrowheads="1"/>
          </p:cNvSpPr>
          <p:nvPr/>
        </p:nvSpPr>
        <p:spPr bwMode="auto">
          <a:xfrm>
            <a:off x="5256411" y="2230061"/>
            <a:ext cx="319318" cy="2539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1050" b="1" dirty="0"/>
              <a:t>②</a:t>
            </a:r>
            <a:endParaRPr lang="zh-CN" altLang="en-US" sz="1050" b="1" dirty="0"/>
          </a:p>
        </p:txBody>
      </p:sp>
      <p:sp>
        <p:nvSpPr>
          <p:cNvPr id="2" name="矩形 1"/>
          <p:cNvSpPr/>
          <p:nvPr/>
        </p:nvSpPr>
        <p:spPr>
          <a:xfrm>
            <a:off x="683568" y="660440"/>
            <a:ext cx="8568952" cy="759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5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把下面的长方形和三角形放大，使放大后的图形与原图形对应边长度的比为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2∶1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81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17" grpId="0"/>
      <p:bldP spid="21" grpId="0" animBg="1"/>
      <p:bldP spid="22" grpId="0" animBg="1"/>
      <p:bldP spid="23" grpId="0"/>
      <p:bldP spid="24" grpId="0"/>
      <p:bldP spid="26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439466" y="3112294"/>
            <a:ext cx="6444902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）图中（    ）号图形是①号长方形放大后的图形，它是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按（   ）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）的比放大的。</a:t>
            </a:r>
            <a:endParaRPr lang="en-US" altLang="zh-CN" sz="18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图中（    ）号图形是①号长方形缩小后的图形，它是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按（   ）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   ）的比缩小的。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25241" y="951310"/>
          <a:ext cx="5347104" cy="20788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  <a:gridCol w="254624"/>
              </a:tblGrid>
              <a:tr h="29697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</a:tr>
              <a:tr h="296976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87" marR="68587" marT="34283" marB="34283"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87" marR="68587" marT="34283" marB="34283">
                    <a:noFill/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 bwMode="auto">
          <a:xfrm>
            <a:off x="2187179" y="951310"/>
            <a:ext cx="1510903" cy="594122"/>
          </a:xfrm>
          <a:prstGeom prst="rect">
            <a:avLst/>
          </a:prstGeom>
          <a:solidFill>
            <a:srgbClr val="00B0F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2735477" y="1031082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473178" y="960835"/>
            <a:ext cx="756047" cy="594122"/>
          </a:xfrm>
          <a:prstGeom prst="rect">
            <a:avLst/>
          </a:prstGeom>
          <a:solidFill>
            <a:srgbClr val="00B0F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4641668" y="1015604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187178" y="1850232"/>
            <a:ext cx="3032522" cy="1188244"/>
          </a:xfrm>
          <a:prstGeom prst="rect">
            <a:avLst/>
          </a:prstGeom>
          <a:solidFill>
            <a:srgbClr val="00B0F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15" name="矩形 14"/>
          <p:cNvSpPr/>
          <p:nvPr/>
        </p:nvSpPr>
        <p:spPr bwMode="auto">
          <a:xfrm>
            <a:off x="6001941" y="967978"/>
            <a:ext cx="756047" cy="270272"/>
          </a:xfrm>
          <a:prstGeom prst="rect">
            <a:avLst/>
          </a:prstGeom>
          <a:solidFill>
            <a:srgbClr val="00B0F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16" name="TextBox 11"/>
          <p:cNvSpPr txBox="1">
            <a:spLocks noChangeArrowheads="1"/>
          </p:cNvSpPr>
          <p:nvPr/>
        </p:nvSpPr>
        <p:spPr bwMode="auto">
          <a:xfrm>
            <a:off x="3453440" y="2221707"/>
            <a:ext cx="49404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④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489973" y="2444353"/>
            <a:ext cx="1512094" cy="270272"/>
          </a:xfrm>
          <a:prstGeom prst="rect">
            <a:avLst/>
          </a:prstGeom>
          <a:solidFill>
            <a:srgbClr val="00B0F0">
              <a:alpha val="57000"/>
            </a:srgbClr>
          </a:soli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50"/>
          </a:p>
        </p:txBody>
      </p:sp>
      <p:sp>
        <p:nvSpPr>
          <p:cNvPr id="18" name="TextBox 14"/>
          <p:cNvSpPr txBox="1">
            <a:spLocks noChangeArrowheads="1"/>
          </p:cNvSpPr>
          <p:nvPr/>
        </p:nvSpPr>
        <p:spPr bwMode="auto">
          <a:xfrm>
            <a:off x="6046010" y="2352675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9"/>
          <p:cNvSpPr txBox="1">
            <a:spLocks noChangeArrowheads="1"/>
          </p:cNvSpPr>
          <p:nvPr/>
        </p:nvSpPr>
        <p:spPr bwMode="auto">
          <a:xfrm>
            <a:off x="6166247" y="878682"/>
            <a:ext cx="4476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③</a:t>
            </a:r>
            <a:endParaRPr lang="zh-CN" altLang="en-US" sz="24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3491524" y="2231232"/>
            <a:ext cx="41549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2584634" y="3593200"/>
            <a:ext cx="30168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3756179" y="3593200"/>
            <a:ext cx="30168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627722" y="4404430"/>
            <a:ext cx="30168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56179" y="4404430"/>
            <a:ext cx="30168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9"/>
          <p:cNvSpPr txBox="1">
            <a:spLocks noChangeArrowheads="1"/>
          </p:cNvSpPr>
          <p:nvPr/>
        </p:nvSpPr>
        <p:spPr bwMode="auto">
          <a:xfrm>
            <a:off x="6166247" y="881063"/>
            <a:ext cx="447675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3"/>
          <p:cNvSpPr txBox="1">
            <a:spLocks noChangeArrowheads="1"/>
          </p:cNvSpPr>
          <p:nvPr/>
        </p:nvSpPr>
        <p:spPr bwMode="auto">
          <a:xfrm>
            <a:off x="888546" y="510905"/>
            <a:ext cx="1163174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0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08642E-6 L -0.06996 0.1802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7" y="90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23457E-6 L -0.36423 0.60092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300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图片 78"/>
          <p:cNvPicPr>
            <a:picLocks noChangeAspect="1"/>
          </p:cNvPicPr>
          <p:nvPr/>
        </p:nvPicPr>
        <p:blipFill rotWithShape="1">
          <a:blip r:embed="rId1"/>
          <a:srcRect l="91295" t="351"/>
          <a:stretch>
            <a:fillRect/>
          </a:stretch>
        </p:blipFill>
        <p:spPr>
          <a:xfrm>
            <a:off x="755576" y="2131073"/>
            <a:ext cx="329560" cy="2448272"/>
          </a:xfrm>
          <a:prstGeom prst="rect">
            <a:avLst/>
          </a:prstGeom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81884" y="483518"/>
            <a:ext cx="81546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直角三角形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的两条直角边长分别是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，把它按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2∶1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放大之后得到的三角形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。三角形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的周长之比是多少？面积之比呢？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608" y="2131073"/>
            <a:ext cx="3785944" cy="2456901"/>
          </a:xfrm>
          <a:prstGeom prst="rect">
            <a:avLst/>
          </a:prstGeom>
        </p:spPr>
      </p:pic>
      <p:sp>
        <p:nvSpPr>
          <p:cNvPr id="11" name="直角三角形 10"/>
          <p:cNvSpPr/>
          <p:nvPr/>
        </p:nvSpPr>
        <p:spPr>
          <a:xfrm>
            <a:off x="1043608" y="2431368"/>
            <a:ext cx="1237861" cy="915252"/>
          </a:xfrm>
          <a:prstGeom prst="rtTriangle">
            <a:avLst/>
          </a:prstGeom>
          <a:solidFill>
            <a:srgbClr val="F68D36"/>
          </a:solidFill>
          <a:ln>
            <a:solidFill>
              <a:srgbClr val="F68D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03648" y="3328561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1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6945" y="2122444"/>
            <a:ext cx="530304" cy="492443"/>
            <a:chOff x="513304" y="1510308"/>
            <a:chExt cx="530304" cy="492443"/>
          </a:xfrm>
        </p:grpSpPr>
        <p:sp>
          <p:nvSpPr>
            <p:cNvPr id="18" name="左大括号 17"/>
            <p:cNvSpPr/>
            <p:nvPr/>
          </p:nvSpPr>
          <p:spPr>
            <a:xfrm>
              <a:off x="899592" y="1517790"/>
              <a:ext cx="144016" cy="300295"/>
            </a:xfrm>
            <a:prstGeom prst="leftBrac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13304" y="1510308"/>
              <a:ext cx="43204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b="1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endParaRPr lang="en-US" altLang="zh-CN" sz="1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83693" y="2737458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1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4528" y="3048006"/>
            <a:ext cx="4320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14466" y="2185147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21354" y="3318387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382598" y="2190231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0789" y="3983613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E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98334" y="4240791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1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20789" y="2986969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16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5436096" y="1641911"/>
            <a:ext cx="2502409" cy="410666"/>
            <a:chOff x="4638810" y="1194657"/>
            <a:chExt cx="2502409" cy="410666"/>
          </a:xfrm>
        </p:grpSpPr>
        <p:sp>
          <p:nvSpPr>
            <p:cNvPr id="54" name="文本框 53"/>
            <p:cNvSpPr txBox="1"/>
            <p:nvPr/>
          </p:nvSpPr>
          <p:spPr>
            <a:xfrm>
              <a:off x="5593964" y="1205213"/>
              <a:ext cx="9766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△</a:t>
              </a:r>
              <a:r>
                <a:rPr lang="en-US" altLang="zh-CN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DEF</a:t>
              </a:r>
              <a:endPara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4638810" y="1194657"/>
              <a:ext cx="2502409" cy="410666"/>
              <a:chOff x="4629540" y="1195551"/>
              <a:chExt cx="2502409" cy="410666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4629540" y="1206107"/>
                <a:ext cx="77309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C</a:t>
                </a:r>
                <a:r>
                  <a:rPr lang="zh-CN" altLang="en-US" sz="2000" b="1" baseline="-25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△</a:t>
                </a:r>
                <a:r>
                  <a:rPr lang="en-US" altLang="zh-CN" sz="2000" b="1" baseline="-25000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ABC</a:t>
                </a:r>
                <a:endParaRPr lang="zh-CN" altLang="en-US" sz="2000" b="1" baseline="-25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5246366" y="1195551"/>
                <a:ext cx="56444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6213716" y="1206107"/>
                <a:ext cx="9182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=1∶2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38" name="文本框 37"/>
          <p:cNvSpPr txBox="1"/>
          <p:nvPr/>
        </p:nvSpPr>
        <p:spPr>
          <a:xfrm>
            <a:off x="5436096" y="2675902"/>
            <a:ext cx="28612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DEF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=6×8÷2=24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436096" y="2168127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△</a:t>
            </a:r>
            <a:r>
              <a:rPr lang="en-US" altLang="zh-CN" sz="2000" b="1" baseline="-25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=3×4÷2=6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36096" y="3252184"/>
            <a:ext cx="3135238" cy="400866"/>
            <a:chOff x="5052914" y="3182995"/>
            <a:chExt cx="3135238" cy="400866"/>
          </a:xfrm>
        </p:grpSpPr>
        <p:sp>
          <p:nvSpPr>
            <p:cNvPr id="45" name="文本框 44"/>
            <p:cNvSpPr txBox="1"/>
            <p:nvPr/>
          </p:nvSpPr>
          <p:spPr>
            <a:xfrm>
              <a:off x="5052914" y="3182995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</a:t>
              </a:r>
              <a:r>
                <a:rPr lang="zh-CN" altLang="en-US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△</a:t>
              </a:r>
              <a:r>
                <a:rPr lang="en-US" altLang="zh-CN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ABC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S</a:t>
              </a:r>
              <a:r>
                <a:rPr lang="zh-CN" altLang="en-US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△</a:t>
              </a:r>
              <a:r>
                <a:rPr lang="en-US" altLang="zh-CN" sz="2000" b="1" baseline="-2500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DEF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517322" y="3183751"/>
              <a:ext cx="167083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=6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24=1∶4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Box 2"/>
          <p:cNvSpPr txBox="1">
            <a:spLocks noChangeArrowheads="1"/>
          </p:cNvSpPr>
          <p:nvPr/>
        </p:nvSpPr>
        <p:spPr bwMode="auto">
          <a:xfrm>
            <a:off x="5372391" y="3758836"/>
            <a:ext cx="3304065" cy="78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答：三角形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DEF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的周长之比是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，面积之比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1"/>
          <a:srcRect l="91295" t="351"/>
          <a:stretch>
            <a:fillRect/>
          </a:stretch>
        </p:blipFill>
        <p:spPr>
          <a:xfrm>
            <a:off x="4823619" y="2131073"/>
            <a:ext cx="329560" cy="2448272"/>
          </a:xfrm>
          <a:prstGeom prst="rect">
            <a:avLst/>
          </a:prstGeom>
        </p:spPr>
      </p:pic>
      <p:sp>
        <p:nvSpPr>
          <p:cNvPr id="12" name="直角三角形 11"/>
          <p:cNvSpPr/>
          <p:nvPr/>
        </p:nvSpPr>
        <p:spPr>
          <a:xfrm>
            <a:off x="2612986" y="2441347"/>
            <a:ext cx="2548083" cy="1818052"/>
          </a:xfrm>
          <a:prstGeom prst="rtTriangle">
            <a:avLst/>
          </a:prstGeom>
          <a:solidFill>
            <a:srgbClr val="F68D36"/>
          </a:solidFill>
          <a:ln>
            <a:solidFill>
              <a:srgbClr val="F68D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4893155" y="3825462"/>
            <a:ext cx="432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F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92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6" grpId="0"/>
      <p:bldP spid="27" grpId="0"/>
      <p:bldP spid="29" grpId="0"/>
      <p:bldP spid="30" grpId="0"/>
      <p:bldP spid="38" grpId="0"/>
      <p:bldP spid="34" grpId="0"/>
      <p:bldP spid="73" grpId="0"/>
      <p:bldP spid="12" grpId="0" animBg="1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3513" y="1463742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843758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59537" y="1707654"/>
            <a:ext cx="6913378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平移、旋转和轴对称不改变图形的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形状和大小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；图形的放大和缩小，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只改变大小，不改变形状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会运用这几种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图形的运动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方式进行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变换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，解决相关的实际问题。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2" descr="升旗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8" y="1987606"/>
            <a:ext cx="1793691" cy="2433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23" descr="s28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178" y="1987607"/>
            <a:ext cx="1992395" cy="2332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1654422" y="4421235"/>
            <a:ext cx="12906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5"/>
          <p:cNvSpPr txBox="1">
            <a:spLocks noChangeArrowheads="1"/>
          </p:cNvSpPr>
          <p:nvPr/>
        </p:nvSpPr>
        <p:spPr bwMode="auto">
          <a:xfrm>
            <a:off x="6481885" y="4320339"/>
            <a:ext cx="12906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370" y="1987607"/>
            <a:ext cx="2027193" cy="184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3266368" y="481124"/>
            <a:ext cx="2405062" cy="578600"/>
            <a:chOff x="4711487" y="887643"/>
            <a:chExt cx="3206750" cy="530411"/>
          </a:xfrm>
        </p:grpSpPr>
        <p:sp>
          <p:nvSpPr>
            <p:cNvPr id="16" name="MH_Title_1"/>
            <p:cNvSpPr/>
            <p:nvPr/>
          </p:nvSpPr>
          <p:spPr>
            <a:xfrm>
              <a:off x="4711487" y="960854"/>
              <a:ext cx="3206750" cy="457200"/>
            </a:xfrm>
            <a:prstGeom prst="rect">
              <a:avLst/>
            </a:prstGeom>
            <a:solidFill>
              <a:srgbClr val="F5BB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4751852" y="887643"/>
              <a:ext cx="3138038" cy="513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400" b="1" dirty="0">
                  <a:latin typeface="宋体" panose="02010600030101010101" pitchFamily="2" charset="-122"/>
                </a:rPr>
                <a:t>图 形 的 运 动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56181" y="1043684"/>
            <a:ext cx="7110637" cy="823521"/>
            <a:chOff x="1764569" y="1391580"/>
            <a:chExt cx="9480849" cy="1098031"/>
          </a:xfrm>
        </p:grpSpPr>
        <p:grpSp>
          <p:nvGrpSpPr>
            <p:cNvPr id="3" name="组合 2"/>
            <p:cNvGrpSpPr/>
            <p:nvPr/>
          </p:nvGrpSpPr>
          <p:grpSpPr>
            <a:xfrm>
              <a:off x="1764569" y="1391580"/>
              <a:ext cx="9480849" cy="1098031"/>
              <a:chOff x="1764569" y="1391580"/>
              <a:chExt cx="9480849" cy="1098031"/>
            </a:xfrm>
          </p:grpSpPr>
          <p:sp>
            <p:nvSpPr>
              <p:cNvPr id="5" name="Text Box 11"/>
              <p:cNvSpPr txBox="1">
                <a:spLocks noChangeArrowheads="1"/>
              </p:cNvSpPr>
              <p:nvPr/>
            </p:nvSpPr>
            <p:spPr bwMode="auto">
              <a:xfrm>
                <a:off x="8246306" y="1839513"/>
                <a:ext cx="2999112" cy="642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图形的放大与缩小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" name="Text Box 11"/>
              <p:cNvSpPr txBox="1">
                <a:spLocks noChangeArrowheads="1"/>
              </p:cNvSpPr>
              <p:nvPr/>
            </p:nvSpPr>
            <p:spPr bwMode="auto">
              <a:xfrm>
                <a:off x="6006192" y="1847122"/>
                <a:ext cx="1966779" cy="642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图形的旋转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" name="Text Box 11"/>
              <p:cNvSpPr txBox="1">
                <a:spLocks noChangeArrowheads="1"/>
              </p:cNvSpPr>
              <p:nvPr/>
            </p:nvSpPr>
            <p:spPr bwMode="auto">
              <a:xfrm>
                <a:off x="3904361" y="1847126"/>
                <a:ext cx="1966779" cy="6424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图形的平移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Text Box 11"/>
              <p:cNvSpPr txBox="1">
                <a:spLocks noChangeArrowheads="1"/>
              </p:cNvSpPr>
              <p:nvPr/>
            </p:nvSpPr>
            <p:spPr bwMode="auto">
              <a:xfrm>
                <a:off x="1764569" y="1847125"/>
                <a:ext cx="1966779" cy="6424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5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轴对称图形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7" name="MH_Other_1"/>
              <p:cNvCxnSpPr/>
              <p:nvPr/>
            </p:nvCxnSpPr>
            <p:spPr>
              <a:xfrm flipH="1">
                <a:off x="2767893" y="1391580"/>
                <a:ext cx="3157021" cy="610631"/>
              </a:xfrm>
              <a:prstGeom prst="line">
                <a:avLst/>
              </a:prstGeom>
              <a:ln>
                <a:solidFill>
                  <a:srgbClr val="BABAB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MH_Other_3"/>
              <p:cNvCxnSpPr/>
              <p:nvPr/>
            </p:nvCxnSpPr>
            <p:spPr>
              <a:xfrm flipH="1">
                <a:off x="5054138" y="1413349"/>
                <a:ext cx="870777" cy="632077"/>
              </a:xfrm>
              <a:prstGeom prst="line">
                <a:avLst/>
              </a:prstGeom>
              <a:ln>
                <a:solidFill>
                  <a:srgbClr val="BABAB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MH_Other_5"/>
              <p:cNvCxnSpPr/>
              <p:nvPr/>
            </p:nvCxnSpPr>
            <p:spPr>
              <a:xfrm>
                <a:off x="5906433" y="1429260"/>
                <a:ext cx="914588" cy="669050"/>
              </a:xfrm>
              <a:prstGeom prst="line">
                <a:avLst/>
              </a:prstGeom>
              <a:ln>
                <a:solidFill>
                  <a:srgbClr val="BABAB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MH_Other_2"/>
            <p:cNvCxnSpPr/>
            <p:nvPr/>
          </p:nvCxnSpPr>
          <p:spPr>
            <a:xfrm>
              <a:off x="5924914" y="1413349"/>
              <a:ext cx="3466581" cy="632077"/>
            </a:xfrm>
            <a:prstGeom prst="line">
              <a:avLst/>
            </a:prstGeom>
            <a:ln>
              <a:solidFill>
                <a:srgbClr val="BABAB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Text Box 24"/>
          <p:cNvSpPr txBox="1">
            <a:spLocks noChangeArrowheads="1"/>
          </p:cNvSpPr>
          <p:nvPr/>
        </p:nvSpPr>
        <p:spPr bwMode="auto">
          <a:xfrm>
            <a:off x="4028906" y="3925314"/>
            <a:ext cx="12906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0" name="Group 82"/>
          <p:cNvGraphicFramePr/>
          <p:nvPr>
            <p:custDataLst>
              <p:tags r:id="rId1"/>
            </p:custDataLst>
          </p:nvPr>
        </p:nvGraphicFramePr>
        <p:xfrm>
          <a:off x="210869" y="1502792"/>
          <a:ext cx="6263878" cy="3002317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18061"/>
                <a:gridCol w="1965403"/>
                <a:gridCol w="2063570"/>
                <a:gridCol w="1416844"/>
              </a:tblGrid>
              <a:tr h="31813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656661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                                                                                                                                                </a:t>
                      </a: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8862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42262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57405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anose="0201060903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57173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marT="34290" marB="34290" horzOverflow="overflow"/>
                </a:tc>
                <a:tc vMerge="1"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51" name="Text Box 57"/>
          <p:cNvSpPr txBox="1">
            <a:spLocks noChangeArrowheads="1"/>
          </p:cNvSpPr>
          <p:nvPr/>
        </p:nvSpPr>
        <p:spPr bwMode="auto">
          <a:xfrm>
            <a:off x="1020494" y="2054563"/>
            <a:ext cx="22145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对折后两边完全重合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59"/>
          <p:cNvSpPr txBox="1">
            <a:spLocks noChangeArrowheads="1"/>
          </p:cNvSpPr>
          <p:nvPr/>
        </p:nvSpPr>
        <p:spPr bwMode="auto">
          <a:xfrm>
            <a:off x="3450559" y="1923678"/>
            <a:ext cx="151209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对应点位置，多条对称轴。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60"/>
          <p:cNvSpPr txBox="1">
            <a:spLocks noChangeArrowheads="1"/>
          </p:cNvSpPr>
          <p:nvPr/>
        </p:nvSpPr>
        <p:spPr bwMode="auto">
          <a:xfrm>
            <a:off x="5064290" y="2042145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剪纸等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61"/>
          <p:cNvSpPr txBox="1">
            <a:spLocks noChangeArrowheads="1"/>
          </p:cNvSpPr>
          <p:nvPr/>
        </p:nvSpPr>
        <p:spPr bwMode="auto">
          <a:xfrm>
            <a:off x="1316661" y="2589634"/>
            <a:ext cx="178236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沿直线运动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64"/>
          <p:cNvSpPr txBox="1">
            <a:spLocks noChangeArrowheads="1"/>
          </p:cNvSpPr>
          <p:nvPr/>
        </p:nvSpPr>
        <p:spPr bwMode="auto">
          <a:xfrm>
            <a:off x="3450123" y="2577679"/>
            <a:ext cx="140374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  距离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65"/>
          <p:cNvSpPr txBox="1">
            <a:spLocks noChangeArrowheads="1"/>
          </p:cNvSpPr>
          <p:nvPr/>
        </p:nvSpPr>
        <p:spPr bwMode="auto">
          <a:xfrm>
            <a:off x="5055086" y="2608882"/>
            <a:ext cx="150062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电梯、抽屉等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68"/>
          <p:cNvSpPr txBox="1">
            <a:spLocks noChangeArrowheads="1"/>
          </p:cNvSpPr>
          <p:nvPr/>
        </p:nvSpPr>
        <p:spPr bwMode="auto">
          <a:xfrm>
            <a:off x="1339904" y="3028975"/>
            <a:ext cx="16192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绕点或轴运动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69"/>
          <p:cNvSpPr txBox="1">
            <a:spLocks noChangeArrowheads="1"/>
          </p:cNvSpPr>
          <p:nvPr/>
        </p:nvSpPr>
        <p:spPr bwMode="auto">
          <a:xfrm>
            <a:off x="3467589" y="2988672"/>
            <a:ext cx="1403747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  角度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73"/>
          <p:cNvSpPr txBox="1">
            <a:spLocks noChangeArrowheads="1"/>
          </p:cNvSpPr>
          <p:nvPr/>
        </p:nvSpPr>
        <p:spPr bwMode="auto">
          <a:xfrm>
            <a:off x="6486653" y="3288730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74"/>
          <p:cNvSpPr txBox="1">
            <a:spLocks noChangeArrowheads="1"/>
          </p:cNvSpPr>
          <p:nvPr/>
        </p:nvSpPr>
        <p:spPr bwMode="auto">
          <a:xfrm>
            <a:off x="5071000" y="3022873"/>
            <a:ext cx="141565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吊扇、风车等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75"/>
          <p:cNvSpPr txBox="1">
            <a:spLocks noChangeArrowheads="1"/>
          </p:cNvSpPr>
          <p:nvPr/>
        </p:nvSpPr>
        <p:spPr bwMode="auto">
          <a:xfrm>
            <a:off x="1452693" y="3579862"/>
            <a:ext cx="112903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大小变化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形状不变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76"/>
          <p:cNvSpPr txBox="1">
            <a:spLocks noChangeArrowheads="1"/>
          </p:cNvSpPr>
          <p:nvPr/>
        </p:nvSpPr>
        <p:spPr bwMode="auto">
          <a:xfrm>
            <a:off x="2963614" y="3392829"/>
            <a:ext cx="2066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5∶1  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比的前项比后项大，是把原图放大。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77"/>
          <p:cNvSpPr txBox="1">
            <a:spLocks noChangeArrowheads="1"/>
          </p:cNvSpPr>
          <p:nvPr/>
        </p:nvSpPr>
        <p:spPr bwMode="auto">
          <a:xfrm>
            <a:off x="5073956" y="3466762"/>
            <a:ext cx="12954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放大镜等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80"/>
          <p:cNvSpPr txBox="1">
            <a:spLocks noChangeArrowheads="1"/>
          </p:cNvSpPr>
          <p:nvPr/>
        </p:nvSpPr>
        <p:spPr bwMode="auto">
          <a:xfrm>
            <a:off x="5070999" y="4071664"/>
            <a:ext cx="15382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照像、地图等 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76"/>
          <p:cNvSpPr txBox="1">
            <a:spLocks noChangeArrowheads="1"/>
          </p:cNvSpPr>
          <p:nvPr/>
        </p:nvSpPr>
        <p:spPr bwMode="auto">
          <a:xfrm>
            <a:off x="2951489" y="3966885"/>
            <a:ext cx="20666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  </a:t>
            </a: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比的前项比后项小，是把原图缩小。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60"/>
          <p:cNvSpPr txBox="1">
            <a:spLocks noChangeArrowheads="1"/>
          </p:cNvSpPr>
          <p:nvPr/>
        </p:nvSpPr>
        <p:spPr bwMode="auto">
          <a:xfrm>
            <a:off x="278060" y="2068045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 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60"/>
          <p:cNvSpPr txBox="1">
            <a:spLocks noChangeArrowheads="1"/>
          </p:cNvSpPr>
          <p:nvPr/>
        </p:nvSpPr>
        <p:spPr bwMode="auto">
          <a:xfrm>
            <a:off x="334745" y="2607162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 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60"/>
          <p:cNvSpPr txBox="1">
            <a:spLocks noChangeArrowheads="1"/>
          </p:cNvSpPr>
          <p:nvPr/>
        </p:nvSpPr>
        <p:spPr bwMode="auto">
          <a:xfrm>
            <a:off x="379055" y="3036403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旋转 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60"/>
          <p:cNvSpPr txBox="1">
            <a:spLocks noChangeArrowheads="1"/>
          </p:cNvSpPr>
          <p:nvPr/>
        </p:nvSpPr>
        <p:spPr bwMode="auto">
          <a:xfrm>
            <a:off x="359834" y="3522691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60"/>
          <p:cNvSpPr txBox="1">
            <a:spLocks noChangeArrowheads="1"/>
          </p:cNvSpPr>
          <p:nvPr/>
        </p:nvSpPr>
        <p:spPr bwMode="auto">
          <a:xfrm>
            <a:off x="359833" y="4055037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60"/>
          <p:cNvSpPr txBox="1">
            <a:spLocks noChangeArrowheads="1"/>
          </p:cNvSpPr>
          <p:nvPr/>
        </p:nvSpPr>
        <p:spPr bwMode="auto">
          <a:xfrm>
            <a:off x="1717332" y="1540408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特点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60"/>
          <p:cNvSpPr txBox="1">
            <a:spLocks noChangeArrowheads="1"/>
          </p:cNvSpPr>
          <p:nvPr/>
        </p:nvSpPr>
        <p:spPr bwMode="auto">
          <a:xfrm>
            <a:off x="3740956" y="1541703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注意点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60"/>
          <p:cNvSpPr txBox="1">
            <a:spLocks noChangeArrowheads="1"/>
          </p:cNvSpPr>
          <p:nvPr/>
        </p:nvSpPr>
        <p:spPr bwMode="auto">
          <a:xfrm>
            <a:off x="5440106" y="1517809"/>
            <a:ext cx="86439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应用 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499623" y="1631834"/>
            <a:ext cx="2552700" cy="976630"/>
            <a:chOff x="1985963" y="5264713"/>
            <a:chExt cx="3580230" cy="1302174"/>
          </a:xfrm>
        </p:grpSpPr>
        <p:sp>
          <p:nvSpPr>
            <p:cNvPr id="77" name="MH_Text_2"/>
            <p:cNvSpPr/>
            <p:nvPr/>
          </p:nvSpPr>
          <p:spPr>
            <a:xfrm>
              <a:off x="1985963" y="5264713"/>
              <a:ext cx="3580229" cy="1302174"/>
            </a:xfrm>
            <a:custGeom>
              <a:avLst/>
              <a:gdLst>
                <a:gd name="connsiteX0" fmla="*/ 0 w 4110597"/>
                <a:gd name="connsiteY0" fmla="*/ 0 h 590550"/>
                <a:gd name="connsiteX1" fmla="*/ 1171575 w 4110597"/>
                <a:gd name="connsiteY1" fmla="*/ 0 h 590550"/>
                <a:gd name="connsiteX2" fmla="*/ 2846949 w 4110597"/>
                <a:gd name="connsiteY2" fmla="*/ 0 h 590550"/>
                <a:gd name="connsiteX3" fmla="*/ 4018524 w 4110597"/>
                <a:gd name="connsiteY3" fmla="*/ 0 h 590550"/>
                <a:gd name="connsiteX4" fmla="*/ 4110597 w 4110597"/>
                <a:gd name="connsiteY4" fmla="*/ 92073 h 590550"/>
                <a:gd name="connsiteX5" fmla="*/ 4110597 w 4110597"/>
                <a:gd name="connsiteY5" fmla="*/ 498477 h 590550"/>
                <a:gd name="connsiteX6" fmla="*/ 4018524 w 4110597"/>
                <a:gd name="connsiteY6" fmla="*/ 590550 h 590550"/>
                <a:gd name="connsiteX7" fmla="*/ 2846949 w 4110597"/>
                <a:gd name="connsiteY7" fmla="*/ 590550 h 590550"/>
                <a:gd name="connsiteX8" fmla="*/ 1171578 w 4110597"/>
                <a:gd name="connsiteY8" fmla="*/ 590550 h 590550"/>
                <a:gd name="connsiteX9" fmla="*/ 3 w 4110597"/>
                <a:gd name="connsiteY9" fmla="*/ 590550 h 590550"/>
                <a:gd name="connsiteX10" fmla="*/ 8136 w 4110597"/>
                <a:gd name="connsiteY10" fmla="*/ 583839 h 590550"/>
                <a:gd name="connsiteX11" fmla="*/ 127663 w 4110597"/>
                <a:gd name="connsiteY11" fmla="*/ 295276 h 590550"/>
                <a:gd name="connsiteX12" fmla="*/ 8136 w 4110597"/>
                <a:gd name="connsiteY12" fmla="*/ 6713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10597" h="590550">
                  <a:moveTo>
                    <a:pt x="0" y="0"/>
                  </a:moveTo>
                  <a:lnTo>
                    <a:pt x="1171575" y="0"/>
                  </a:lnTo>
                  <a:lnTo>
                    <a:pt x="2846949" y="0"/>
                  </a:lnTo>
                  <a:lnTo>
                    <a:pt x="4018524" y="0"/>
                  </a:lnTo>
                  <a:cubicBezTo>
                    <a:pt x="4069375" y="0"/>
                    <a:pt x="4110597" y="41222"/>
                    <a:pt x="4110597" y="92073"/>
                  </a:cubicBezTo>
                  <a:lnTo>
                    <a:pt x="4110597" y="498477"/>
                  </a:lnTo>
                  <a:cubicBezTo>
                    <a:pt x="4110597" y="549328"/>
                    <a:pt x="4069375" y="590550"/>
                    <a:pt x="4018524" y="590550"/>
                  </a:cubicBezTo>
                  <a:lnTo>
                    <a:pt x="2846949" y="590550"/>
                  </a:lnTo>
                  <a:lnTo>
                    <a:pt x="1171578" y="590550"/>
                  </a:lnTo>
                  <a:lnTo>
                    <a:pt x="3" y="590550"/>
                  </a:lnTo>
                  <a:lnTo>
                    <a:pt x="8136" y="583839"/>
                  </a:lnTo>
                  <a:cubicBezTo>
                    <a:pt x="81986" y="509989"/>
                    <a:pt x="127663" y="407967"/>
                    <a:pt x="127663" y="295276"/>
                  </a:cubicBezTo>
                  <a:cubicBezTo>
                    <a:pt x="127663" y="182585"/>
                    <a:pt x="81986" y="80562"/>
                    <a:pt x="8136" y="6713"/>
                  </a:cubicBezTo>
                  <a:close/>
                </a:path>
              </a:pathLst>
            </a:custGeom>
            <a:solidFill>
              <a:srgbClr val="F3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anchor="ctr">
              <a:normAutofit/>
            </a:bodyPr>
            <a:lstStyle/>
            <a:p>
              <a:pPr algn="ctr">
                <a:defRPr/>
              </a:pPr>
              <a:endParaRPr lang="da-DK" altLang="zh-CN" sz="1200" dirty="0">
                <a:solidFill>
                  <a:srgbClr val="333333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367142" y="5312126"/>
              <a:ext cx="3199051" cy="12293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平移、旋转和轴对称图形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的运动不改变图形的形状和大小。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609715" y="2842260"/>
            <a:ext cx="2125891" cy="1212850"/>
            <a:chOff x="6427845" y="5285880"/>
            <a:chExt cx="2671292" cy="1617129"/>
          </a:xfrm>
        </p:grpSpPr>
        <p:sp>
          <p:nvSpPr>
            <p:cNvPr id="78" name="MH_Text_2"/>
            <p:cNvSpPr/>
            <p:nvPr/>
          </p:nvSpPr>
          <p:spPr>
            <a:xfrm>
              <a:off x="6427845" y="5285880"/>
              <a:ext cx="2323515" cy="1617129"/>
            </a:xfrm>
            <a:custGeom>
              <a:avLst/>
              <a:gdLst>
                <a:gd name="connsiteX0" fmla="*/ 0 w 4110597"/>
                <a:gd name="connsiteY0" fmla="*/ 0 h 590550"/>
                <a:gd name="connsiteX1" fmla="*/ 1171575 w 4110597"/>
                <a:gd name="connsiteY1" fmla="*/ 0 h 590550"/>
                <a:gd name="connsiteX2" fmla="*/ 2846949 w 4110597"/>
                <a:gd name="connsiteY2" fmla="*/ 0 h 590550"/>
                <a:gd name="connsiteX3" fmla="*/ 4018524 w 4110597"/>
                <a:gd name="connsiteY3" fmla="*/ 0 h 590550"/>
                <a:gd name="connsiteX4" fmla="*/ 4110597 w 4110597"/>
                <a:gd name="connsiteY4" fmla="*/ 92073 h 590550"/>
                <a:gd name="connsiteX5" fmla="*/ 4110597 w 4110597"/>
                <a:gd name="connsiteY5" fmla="*/ 498477 h 590550"/>
                <a:gd name="connsiteX6" fmla="*/ 4018524 w 4110597"/>
                <a:gd name="connsiteY6" fmla="*/ 590550 h 590550"/>
                <a:gd name="connsiteX7" fmla="*/ 2846949 w 4110597"/>
                <a:gd name="connsiteY7" fmla="*/ 590550 h 590550"/>
                <a:gd name="connsiteX8" fmla="*/ 1171578 w 4110597"/>
                <a:gd name="connsiteY8" fmla="*/ 590550 h 590550"/>
                <a:gd name="connsiteX9" fmla="*/ 3 w 4110597"/>
                <a:gd name="connsiteY9" fmla="*/ 590550 h 590550"/>
                <a:gd name="connsiteX10" fmla="*/ 8136 w 4110597"/>
                <a:gd name="connsiteY10" fmla="*/ 583839 h 590550"/>
                <a:gd name="connsiteX11" fmla="*/ 127663 w 4110597"/>
                <a:gd name="connsiteY11" fmla="*/ 295276 h 590550"/>
                <a:gd name="connsiteX12" fmla="*/ 8136 w 4110597"/>
                <a:gd name="connsiteY12" fmla="*/ 6713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110597" h="590550">
                  <a:moveTo>
                    <a:pt x="0" y="0"/>
                  </a:moveTo>
                  <a:lnTo>
                    <a:pt x="1171575" y="0"/>
                  </a:lnTo>
                  <a:lnTo>
                    <a:pt x="2846949" y="0"/>
                  </a:lnTo>
                  <a:lnTo>
                    <a:pt x="4018524" y="0"/>
                  </a:lnTo>
                  <a:cubicBezTo>
                    <a:pt x="4069375" y="0"/>
                    <a:pt x="4110597" y="41222"/>
                    <a:pt x="4110597" y="92073"/>
                  </a:cubicBezTo>
                  <a:lnTo>
                    <a:pt x="4110597" y="498477"/>
                  </a:lnTo>
                  <a:cubicBezTo>
                    <a:pt x="4110597" y="549328"/>
                    <a:pt x="4069375" y="590550"/>
                    <a:pt x="4018524" y="590550"/>
                  </a:cubicBezTo>
                  <a:lnTo>
                    <a:pt x="2846949" y="590550"/>
                  </a:lnTo>
                  <a:lnTo>
                    <a:pt x="1171578" y="590550"/>
                  </a:lnTo>
                  <a:lnTo>
                    <a:pt x="3" y="590550"/>
                  </a:lnTo>
                  <a:lnTo>
                    <a:pt x="8136" y="583839"/>
                  </a:lnTo>
                  <a:cubicBezTo>
                    <a:pt x="81986" y="509989"/>
                    <a:pt x="127663" y="407967"/>
                    <a:pt x="127663" y="295276"/>
                  </a:cubicBezTo>
                  <a:cubicBezTo>
                    <a:pt x="127663" y="182585"/>
                    <a:pt x="81986" y="80562"/>
                    <a:pt x="8136" y="6713"/>
                  </a:cubicBezTo>
                  <a:close/>
                </a:path>
              </a:pathLst>
            </a:custGeom>
            <a:solidFill>
              <a:srgbClr val="F3EF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anchor="ctr">
              <a:normAutofit/>
            </a:bodyPr>
            <a:lstStyle/>
            <a:p>
              <a:pPr algn="ctr">
                <a:defRPr/>
              </a:pPr>
              <a:endParaRPr lang="da-DK" altLang="zh-CN" sz="1600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563573" y="5304506"/>
              <a:ext cx="2535564" cy="15985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图形的放大和缩小的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运动只改变图形的大小，而不改变形状。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20" y="3925624"/>
            <a:ext cx="1130898" cy="878660"/>
          </a:xfrm>
          <a:prstGeom prst="rect">
            <a:avLst/>
          </a:prstGeom>
        </p:spPr>
      </p:pic>
      <p:sp>
        <p:nvSpPr>
          <p:cNvPr id="40" name="矩形 39"/>
          <p:cNvSpPr/>
          <p:nvPr/>
        </p:nvSpPr>
        <p:spPr>
          <a:xfrm>
            <a:off x="3866569" y="407115"/>
            <a:ext cx="30226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图形的运动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62530" y="929005"/>
            <a:ext cx="4767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小组讨论，试着完成下面的表格。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bldLvl="0" animBg="1"/>
      <p:bldP spid="52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7" grpId="0" bldLvl="0" animBg="1"/>
      <p:bldP spid="68" grpId="0" bldLvl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68" t="12961" r="21794"/>
          <a:stretch>
            <a:fillRect/>
          </a:stretch>
        </p:blipFill>
        <p:spPr bwMode="auto">
          <a:xfrm>
            <a:off x="2856334" y="1563638"/>
            <a:ext cx="3371850" cy="254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0" name="Line 7"/>
          <p:cNvSpPr>
            <a:spLocks noChangeShapeType="1"/>
          </p:cNvSpPr>
          <p:nvPr/>
        </p:nvSpPr>
        <p:spPr bwMode="auto">
          <a:xfrm>
            <a:off x="4535489" y="2164507"/>
            <a:ext cx="51460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Line 8"/>
          <p:cNvSpPr>
            <a:spLocks noChangeShapeType="1"/>
          </p:cNvSpPr>
          <p:nvPr/>
        </p:nvSpPr>
        <p:spPr bwMode="auto">
          <a:xfrm flipV="1">
            <a:off x="5064857" y="1900598"/>
            <a:ext cx="258754" cy="24102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Line 9"/>
          <p:cNvSpPr>
            <a:spLocks noChangeShapeType="1"/>
          </p:cNvSpPr>
          <p:nvPr/>
        </p:nvSpPr>
        <p:spPr bwMode="auto">
          <a:xfrm>
            <a:off x="5323611" y="1924247"/>
            <a:ext cx="203211" cy="22865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Line 10"/>
          <p:cNvSpPr>
            <a:spLocks noChangeShapeType="1"/>
          </p:cNvSpPr>
          <p:nvPr/>
        </p:nvSpPr>
        <p:spPr bwMode="auto">
          <a:xfrm rot="21132887" flipH="1">
            <a:off x="5271987" y="2189026"/>
            <a:ext cx="271052" cy="22101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11"/>
          <p:cNvSpPr>
            <a:spLocks noChangeShapeType="1"/>
          </p:cNvSpPr>
          <p:nvPr/>
        </p:nvSpPr>
        <p:spPr bwMode="auto">
          <a:xfrm flipH="1">
            <a:off x="5317924" y="2390205"/>
            <a:ext cx="0" cy="104906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Line 12"/>
          <p:cNvSpPr>
            <a:spLocks noChangeShapeType="1"/>
          </p:cNvSpPr>
          <p:nvPr/>
        </p:nvSpPr>
        <p:spPr bwMode="auto">
          <a:xfrm flipH="1">
            <a:off x="5076055" y="3418838"/>
            <a:ext cx="238895" cy="23889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Line 13"/>
          <p:cNvSpPr>
            <a:spLocks noChangeShapeType="1"/>
          </p:cNvSpPr>
          <p:nvPr/>
        </p:nvSpPr>
        <p:spPr bwMode="auto">
          <a:xfrm flipH="1">
            <a:off x="4545808" y="3668638"/>
            <a:ext cx="53024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Line 14"/>
          <p:cNvSpPr>
            <a:spLocks noChangeShapeType="1"/>
          </p:cNvSpPr>
          <p:nvPr/>
        </p:nvSpPr>
        <p:spPr bwMode="auto">
          <a:xfrm flipV="1">
            <a:off x="4574522" y="3209602"/>
            <a:ext cx="223318" cy="22331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" name="Line 15"/>
          <p:cNvSpPr>
            <a:spLocks noChangeShapeType="1"/>
          </p:cNvSpPr>
          <p:nvPr/>
        </p:nvSpPr>
        <p:spPr bwMode="auto">
          <a:xfrm flipH="1">
            <a:off x="4572000" y="3182615"/>
            <a:ext cx="26035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" name="Line 17"/>
          <p:cNvSpPr>
            <a:spLocks noChangeShapeType="1"/>
          </p:cNvSpPr>
          <p:nvPr/>
        </p:nvSpPr>
        <p:spPr bwMode="auto">
          <a:xfrm>
            <a:off x="4810930" y="2645906"/>
            <a:ext cx="0" cy="26329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" name="Line 18"/>
          <p:cNvSpPr>
            <a:spLocks noChangeShapeType="1"/>
          </p:cNvSpPr>
          <p:nvPr/>
        </p:nvSpPr>
        <p:spPr bwMode="auto">
          <a:xfrm>
            <a:off x="4802669" y="2921571"/>
            <a:ext cx="2463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" name="Line 19"/>
          <p:cNvSpPr>
            <a:spLocks noChangeShapeType="1"/>
          </p:cNvSpPr>
          <p:nvPr/>
        </p:nvSpPr>
        <p:spPr bwMode="auto">
          <a:xfrm flipV="1">
            <a:off x="5057799" y="2680391"/>
            <a:ext cx="0" cy="25409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Line 20"/>
          <p:cNvSpPr>
            <a:spLocks noChangeShapeType="1"/>
          </p:cNvSpPr>
          <p:nvPr/>
        </p:nvSpPr>
        <p:spPr bwMode="auto">
          <a:xfrm flipH="1">
            <a:off x="4830763" y="2667481"/>
            <a:ext cx="234094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Line 22"/>
          <p:cNvSpPr>
            <a:spLocks noChangeShapeType="1"/>
          </p:cNvSpPr>
          <p:nvPr/>
        </p:nvSpPr>
        <p:spPr bwMode="auto">
          <a:xfrm>
            <a:off x="5052441" y="2171789"/>
            <a:ext cx="257672" cy="2555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椭圆 104"/>
          <p:cNvSpPr>
            <a:spLocks noChangeArrowheads="1"/>
          </p:cNvSpPr>
          <p:nvPr/>
        </p:nvSpPr>
        <p:spPr bwMode="auto">
          <a:xfrm>
            <a:off x="5022081" y="2129483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6" name="椭圆 105"/>
          <p:cNvSpPr>
            <a:spLocks noChangeArrowheads="1"/>
          </p:cNvSpPr>
          <p:nvPr/>
        </p:nvSpPr>
        <p:spPr bwMode="auto">
          <a:xfrm>
            <a:off x="5292080" y="1859484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7" name="椭圆 106"/>
          <p:cNvSpPr>
            <a:spLocks noChangeArrowheads="1"/>
          </p:cNvSpPr>
          <p:nvPr/>
        </p:nvSpPr>
        <p:spPr bwMode="auto">
          <a:xfrm>
            <a:off x="5508104" y="2129582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8" name="椭圆 107"/>
          <p:cNvSpPr>
            <a:spLocks noChangeArrowheads="1"/>
          </p:cNvSpPr>
          <p:nvPr/>
        </p:nvSpPr>
        <p:spPr bwMode="auto">
          <a:xfrm flipH="1">
            <a:off x="5264394" y="2363218"/>
            <a:ext cx="45719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9" name="椭圆 108"/>
          <p:cNvSpPr>
            <a:spLocks noChangeArrowheads="1"/>
          </p:cNvSpPr>
          <p:nvPr/>
        </p:nvSpPr>
        <p:spPr bwMode="auto">
          <a:xfrm>
            <a:off x="5300080" y="3400051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0" name="椭圆 109"/>
          <p:cNvSpPr>
            <a:spLocks noChangeArrowheads="1"/>
          </p:cNvSpPr>
          <p:nvPr/>
        </p:nvSpPr>
        <p:spPr bwMode="auto">
          <a:xfrm>
            <a:off x="5022081" y="3641651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1" name="椭圆 110"/>
          <p:cNvSpPr>
            <a:spLocks noChangeArrowheads="1"/>
          </p:cNvSpPr>
          <p:nvPr/>
        </p:nvSpPr>
        <p:spPr bwMode="auto">
          <a:xfrm>
            <a:off x="4788024" y="3155628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2" name="椭圆 111"/>
          <p:cNvSpPr>
            <a:spLocks noChangeArrowheads="1"/>
          </p:cNvSpPr>
          <p:nvPr/>
        </p:nvSpPr>
        <p:spPr bwMode="auto">
          <a:xfrm>
            <a:off x="4788024" y="2659828"/>
            <a:ext cx="45719" cy="45719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3" name="椭圆 112"/>
          <p:cNvSpPr>
            <a:spLocks noChangeArrowheads="1"/>
          </p:cNvSpPr>
          <p:nvPr/>
        </p:nvSpPr>
        <p:spPr bwMode="auto">
          <a:xfrm>
            <a:off x="5022081" y="2651572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4" name="椭圆 113"/>
          <p:cNvSpPr>
            <a:spLocks noChangeArrowheads="1"/>
          </p:cNvSpPr>
          <p:nvPr/>
        </p:nvSpPr>
        <p:spPr bwMode="auto">
          <a:xfrm>
            <a:off x="4788024" y="2867596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5" name="椭圆 114"/>
          <p:cNvSpPr>
            <a:spLocks noChangeArrowheads="1"/>
          </p:cNvSpPr>
          <p:nvPr/>
        </p:nvSpPr>
        <p:spPr bwMode="auto">
          <a:xfrm>
            <a:off x="5022081" y="2867596"/>
            <a:ext cx="53975" cy="53975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04" name="Rectangle 24"/>
          <p:cNvSpPr>
            <a:spLocks noChangeArrowheads="1"/>
          </p:cNvSpPr>
          <p:nvPr/>
        </p:nvSpPr>
        <p:spPr bwMode="auto">
          <a:xfrm>
            <a:off x="4823642" y="2676134"/>
            <a:ext cx="215901" cy="216385"/>
          </a:xfrm>
          <a:prstGeom prst="rect">
            <a:avLst/>
          </a:prstGeom>
          <a:solidFill>
            <a:schemeClr val="tx1"/>
          </a:solidFill>
          <a:ln w="38100" algn="ctr">
            <a:solidFill>
              <a:schemeClr val="tx1"/>
            </a:solidFill>
            <a:miter lim="800000"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6" name="TextBox 3"/>
          <p:cNvSpPr txBox="1">
            <a:spLocks noChangeArrowheads="1"/>
          </p:cNvSpPr>
          <p:nvPr/>
        </p:nvSpPr>
        <p:spPr bwMode="auto">
          <a:xfrm>
            <a:off x="1169928" y="740075"/>
            <a:ext cx="6840328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根据给定的对称轴画出图形的另一半。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645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350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5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6000"/>
                            </p:stCondLst>
                            <p:childTnLst>
                              <p:par>
                                <p:cTn id="1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500"/>
                            </p:stCondLst>
                            <p:childTnLst>
                              <p:par>
                                <p:cTn id="1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7000"/>
                            </p:stCondLst>
                            <p:childTnLst>
                              <p:par>
                                <p:cTn id="1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4" t="51643" r="5083"/>
          <a:stretch>
            <a:fillRect/>
          </a:stretch>
        </p:blipFill>
        <p:spPr bwMode="auto">
          <a:xfrm>
            <a:off x="899592" y="1555998"/>
            <a:ext cx="7858125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68560" y="671317"/>
            <a:ext cx="91440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下面哪些图形是轴对称图形？画出它们的对称轴。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3568" y="3547853"/>
            <a:ext cx="7920879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幅图不是轴对称图形，第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幅图是轴对称图形。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5516042" y="1767135"/>
            <a:ext cx="1249363" cy="1270000"/>
            <a:chOff x="4817327" y="1600546"/>
            <a:chExt cx="1250137" cy="1269731"/>
          </a:xfrm>
        </p:grpSpPr>
        <p:cxnSp>
          <p:nvCxnSpPr>
            <p:cNvPr id="6" name="直接连接符 14"/>
            <p:cNvCxnSpPr>
              <a:cxnSpLocks noChangeShapeType="1"/>
            </p:cNvCxnSpPr>
            <p:nvPr/>
          </p:nvCxnSpPr>
          <p:spPr bwMode="auto">
            <a:xfrm>
              <a:off x="5408341" y="1600546"/>
              <a:ext cx="0" cy="1164954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" name="直接连接符 16"/>
            <p:cNvCxnSpPr>
              <a:cxnSpLocks noChangeShapeType="1"/>
            </p:cNvCxnSpPr>
            <p:nvPr/>
          </p:nvCxnSpPr>
          <p:spPr bwMode="auto">
            <a:xfrm flipH="1">
              <a:off x="5006899" y="1706137"/>
              <a:ext cx="791735" cy="1059363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" name="直接连接符 22"/>
            <p:cNvCxnSpPr>
              <a:cxnSpLocks noChangeShapeType="1"/>
            </p:cNvCxnSpPr>
            <p:nvPr/>
          </p:nvCxnSpPr>
          <p:spPr bwMode="auto">
            <a:xfrm>
              <a:off x="4995747" y="1622848"/>
              <a:ext cx="880946" cy="1247429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" name="直接连接符 26"/>
            <p:cNvCxnSpPr>
              <a:cxnSpLocks noChangeShapeType="1"/>
            </p:cNvCxnSpPr>
            <p:nvPr/>
          </p:nvCxnSpPr>
          <p:spPr bwMode="auto">
            <a:xfrm flipV="1">
              <a:off x="4870335" y="2029523"/>
              <a:ext cx="1152525" cy="345688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直接连接符 30"/>
            <p:cNvCxnSpPr>
              <a:cxnSpLocks noChangeShapeType="1"/>
            </p:cNvCxnSpPr>
            <p:nvPr/>
          </p:nvCxnSpPr>
          <p:spPr bwMode="auto">
            <a:xfrm>
              <a:off x="4817327" y="2018372"/>
              <a:ext cx="1250137" cy="412594"/>
            </a:xfrm>
            <a:prstGeom prst="line">
              <a:avLst/>
            </a:prstGeom>
            <a:noFill/>
            <a:ln w="19050" algn="ctr">
              <a:solidFill>
                <a:srgbClr val="FF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7095605" y="2441823"/>
            <a:ext cx="1808162" cy="11112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0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2"/>
          <p:cNvGrpSpPr>
            <a:grpSpLocks noChangeAspect="1"/>
          </p:cNvGrpSpPr>
          <p:nvPr/>
        </p:nvGrpSpPr>
        <p:grpSpPr bwMode="auto">
          <a:xfrm rot="-5400000">
            <a:off x="890514" y="1753120"/>
            <a:ext cx="3203972" cy="2321719"/>
            <a:chOff x="0" y="0"/>
            <a:chExt cx="2691" cy="1950"/>
          </a:xfrm>
        </p:grpSpPr>
        <p:pic>
          <p:nvPicPr>
            <p:cNvPr id="62" name="Picture 3" descr="xiaoge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9842" t="68947" r="66536" b="5905"/>
            <a:stretch>
              <a:fillRect/>
            </a:stretch>
          </p:blipFill>
          <p:spPr bwMode="auto">
            <a:xfrm>
              <a:off x="0" y="0"/>
              <a:ext cx="1385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3" name="Picture 4" descr="xiaoge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l="9842" t="68947" r="66536" b="5905"/>
            <a:stretch>
              <a:fillRect/>
            </a:stretch>
          </p:blipFill>
          <p:spPr bwMode="auto">
            <a:xfrm>
              <a:off x="1306" y="0"/>
              <a:ext cx="1385" cy="19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4" name="Group 5"/>
          <p:cNvGrpSpPr/>
          <p:nvPr/>
        </p:nvGrpSpPr>
        <p:grpSpPr bwMode="auto">
          <a:xfrm>
            <a:off x="1997304" y="1519213"/>
            <a:ext cx="214313" cy="778669"/>
            <a:chOff x="0" y="0"/>
            <a:chExt cx="181" cy="654"/>
          </a:xfrm>
        </p:grpSpPr>
        <p:sp>
          <p:nvSpPr>
            <p:cNvPr id="65" name="AutoShape 6"/>
            <p:cNvSpPr>
              <a:spLocks noChangeArrowheads="1"/>
            </p:cNvSpPr>
            <p:nvPr/>
          </p:nvSpPr>
          <p:spPr bwMode="auto">
            <a:xfrm>
              <a:off x="9" y="0"/>
              <a:ext cx="169" cy="331"/>
            </a:xfrm>
            <a:prstGeom prst="diamond">
              <a:avLst/>
            </a:prstGeom>
            <a:noFill/>
            <a:ln w="25400">
              <a:solidFill>
                <a:srgbClr val="FF99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66" name="Rectangle 7"/>
            <p:cNvSpPr>
              <a:spLocks noChangeArrowheads="1"/>
            </p:cNvSpPr>
            <p:nvPr/>
          </p:nvSpPr>
          <p:spPr bwMode="auto">
            <a:xfrm>
              <a:off x="0" y="336"/>
              <a:ext cx="181" cy="31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67" name="Group 8"/>
          <p:cNvGrpSpPr/>
          <p:nvPr/>
        </p:nvGrpSpPr>
        <p:grpSpPr bwMode="auto">
          <a:xfrm>
            <a:off x="2795023" y="1552550"/>
            <a:ext cx="204788" cy="714375"/>
            <a:chOff x="0" y="0"/>
            <a:chExt cx="181" cy="654"/>
          </a:xfrm>
        </p:grpSpPr>
        <p:sp>
          <p:nvSpPr>
            <p:cNvPr id="68" name="AutoShape 9"/>
            <p:cNvSpPr>
              <a:spLocks noChangeArrowheads="1"/>
            </p:cNvSpPr>
            <p:nvPr/>
          </p:nvSpPr>
          <p:spPr bwMode="auto">
            <a:xfrm>
              <a:off x="9" y="0"/>
              <a:ext cx="169" cy="331"/>
            </a:xfrm>
            <a:prstGeom prst="diamond">
              <a:avLst/>
            </a:prstGeom>
            <a:noFill/>
            <a:ln w="34925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69" name="Rectangle 10"/>
            <p:cNvSpPr>
              <a:spLocks noChangeArrowheads="1"/>
            </p:cNvSpPr>
            <p:nvPr/>
          </p:nvSpPr>
          <p:spPr bwMode="auto">
            <a:xfrm>
              <a:off x="0" y="336"/>
              <a:ext cx="181" cy="318"/>
            </a:xfrm>
            <a:prstGeom prst="rect">
              <a:avLst/>
            </a:prstGeom>
            <a:noFill/>
            <a:ln w="34925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grpSp>
        <p:nvGrpSpPr>
          <p:cNvPr id="70" name="Group 11"/>
          <p:cNvGrpSpPr/>
          <p:nvPr/>
        </p:nvGrpSpPr>
        <p:grpSpPr bwMode="auto">
          <a:xfrm>
            <a:off x="2795023" y="2893194"/>
            <a:ext cx="594122" cy="1144191"/>
            <a:chOff x="0" y="0"/>
            <a:chExt cx="529" cy="1025"/>
          </a:xfrm>
        </p:grpSpPr>
        <p:sp>
          <p:nvSpPr>
            <p:cNvPr id="71" name="AutoShape 12"/>
            <p:cNvSpPr>
              <a:spLocks noChangeArrowheads="1"/>
            </p:cNvSpPr>
            <p:nvPr/>
          </p:nvSpPr>
          <p:spPr bwMode="auto">
            <a:xfrm rot="-5400000">
              <a:off x="-328" y="328"/>
              <a:ext cx="1025" cy="369"/>
            </a:xfrm>
            <a:prstGeom prst="triangle">
              <a:avLst>
                <a:gd name="adj" fmla="val 50000"/>
              </a:avLst>
            </a:prstGeom>
            <a:noFill/>
            <a:ln w="25400">
              <a:solidFill>
                <a:srgbClr val="FF99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72" name="AutoShape 13"/>
            <p:cNvSpPr>
              <a:spLocks noChangeArrowheads="1"/>
            </p:cNvSpPr>
            <p:nvPr/>
          </p:nvSpPr>
          <p:spPr bwMode="auto">
            <a:xfrm rot="5400000">
              <a:off x="124" y="438"/>
              <a:ext cx="635" cy="157"/>
            </a:xfrm>
            <a:custGeom>
              <a:avLst/>
              <a:gdLst>
                <a:gd name="T0" fmla="*/ 16 w 21600"/>
                <a:gd name="T1" fmla="*/ 1 h 21600"/>
                <a:gd name="T2" fmla="*/ 9 w 21600"/>
                <a:gd name="T3" fmla="*/ 1 h 21600"/>
                <a:gd name="T4" fmla="*/ 2 w 21600"/>
                <a:gd name="T5" fmla="*/ 1 h 21600"/>
                <a:gd name="T6" fmla="*/ 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0 w 21600"/>
                <a:gd name="T13" fmla="*/ 4540 h 21600"/>
                <a:gd name="T14" fmla="*/ 17110 w 21600"/>
                <a:gd name="T15" fmla="*/ 170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25400">
              <a:solidFill>
                <a:srgbClr val="FF9900"/>
              </a:solidFill>
              <a:prstDash val="sysDot"/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73" name="Line 14"/>
          <p:cNvSpPr>
            <a:spLocks noChangeShapeType="1"/>
          </p:cNvSpPr>
          <p:nvPr/>
        </p:nvSpPr>
        <p:spPr bwMode="auto">
          <a:xfrm>
            <a:off x="2309248" y="1919263"/>
            <a:ext cx="433388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74" name="Line 15"/>
          <p:cNvSpPr>
            <a:spLocks noChangeShapeType="1"/>
          </p:cNvSpPr>
          <p:nvPr/>
        </p:nvSpPr>
        <p:spPr bwMode="auto">
          <a:xfrm rot="10800000">
            <a:off x="2435455" y="3480173"/>
            <a:ext cx="307181" cy="5953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tailEnd type="triangle" w="med" len="med"/>
          </a:ln>
        </p:spPr>
        <p:txBody>
          <a:bodyPr wrap="none" anchor="ctr"/>
          <a:lstStyle/>
          <a:p>
            <a:endParaRPr lang="zh-CN" altLang="en-US" sz="1050"/>
          </a:p>
        </p:txBody>
      </p:sp>
      <p:grpSp>
        <p:nvGrpSpPr>
          <p:cNvPr id="75" name="Group 16"/>
          <p:cNvGrpSpPr/>
          <p:nvPr/>
        </p:nvGrpSpPr>
        <p:grpSpPr bwMode="auto">
          <a:xfrm>
            <a:off x="1768704" y="2902719"/>
            <a:ext cx="634604" cy="1133475"/>
            <a:chOff x="0" y="0"/>
            <a:chExt cx="529" cy="1025"/>
          </a:xfrm>
        </p:grpSpPr>
        <p:sp>
          <p:nvSpPr>
            <p:cNvPr id="76" name="AutoShape 17"/>
            <p:cNvSpPr>
              <a:spLocks noChangeArrowheads="1"/>
            </p:cNvSpPr>
            <p:nvPr/>
          </p:nvSpPr>
          <p:spPr bwMode="auto">
            <a:xfrm rot="-5400000">
              <a:off x="-328" y="328"/>
              <a:ext cx="1025" cy="369"/>
            </a:xfrm>
            <a:prstGeom prst="triangle">
              <a:avLst>
                <a:gd name="adj" fmla="val 50000"/>
              </a:avLst>
            </a:prstGeom>
            <a:noFill/>
            <a:ln w="31750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  <p:sp>
          <p:nvSpPr>
            <p:cNvPr id="77" name="AutoShape 18"/>
            <p:cNvSpPr>
              <a:spLocks noChangeArrowheads="1"/>
            </p:cNvSpPr>
            <p:nvPr/>
          </p:nvSpPr>
          <p:spPr bwMode="auto">
            <a:xfrm rot="5400000">
              <a:off x="124" y="438"/>
              <a:ext cx="635" cy="157"/>
            </a:xfrm>
            <a:custGeom>
              <a:avLst/>
              <a:gdLst>
                <a:gd name="T0" fmla="*/ 16 w 21600"/>
                <a:gd name="T1" fmla="*/ 1 h 21600"/>
                <a:gd name="T2" fmla="*/ 9 w 21600"/>
                <a:gd name="T3" fmla="*/ 1 h 21600"/>
                <a:gd name="T4" fmla="*/ 2 w 21600"/>
                <a:gd name="T5" fmla="*/ 1 h 21600"/>
                <a:gd name="T6" fmla="*/ 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490 w 21600"/>
                <a:gd name="T13" fmla="*/ 4540 h 21600"/>
                <a:gd name="T14" fmla="*/ 17110 w 21600"/>
                <a:gd name="T15" fmla="*/ 1706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31750">
              <a:solidFill>
                <a:srgbClr val="FF00FF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050"/>
            </a:p>
          </p:txBody>
        </p:sp>
      </p:grpSp>
      <p:sp>
        <p:nvSpPr>
          <p:cNvPr id="78" name="Text Box 19"/>
          <p:cNvSpPr txBox="1">
            <a:spLocks noChangeArrowheads="1"/>
          </p:cNvSpPr>
          <p:nvPr/>
        </p:nvSpPr>
        <p:spPr bwMode="auto">
          <a:xfrm>
            <a:off x="3635225" y="1807348"/>
            <a:ext cx="367307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蜡烛向右平移了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 Box 20"/>
          <p:cNvSpPr txBox="1">
            <a:spLocks noChangeArrowheads="1"/>
          </p:cNvSpPr>
          <p:nvPr/>
        </p:nvSpPr>
        <p:spPr bwMode="auto">
          <a:xfrm>
            <a:off x="3203848" y="3040185"/>
            <a:ext cx="475028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小鱼向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Oval 21"/>
          <p:cNvSpPr>
            <a:spLocks noChangeArrowheads="1"/>
          </p:cNvSpPr>
          <p:nvPr/>
        </p:nvSpPr>
        <p:spPr bwMode="auto">
          <a:xfrm>
            <a:off x="1759179" y="3463504"/>
            <a:ext cx="52388" cy="535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1" name="Oval 22"/>
          <p:cNvSpPr>
            <a:spLocks noChangeArrowheads="1"/>
          </p:cNvSpPr>
          <p:nvPr/>
        </p:nvSpPr>
        <p:spPr bwMode="auto">
          <a:xfrm>
            <a:off x="2773591" y="3452787"/>
            <a:ext cx="52388" cy="5238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2" name="Oval 23"/>
          <p:cNvSpPr>
            <a:spLocks noChangeArrowheads="1"/>
          </p:cNvSpPr>
          <p:nvPr/>
        </p:nvSpPr>
        <p:spPr bwMode="auto">
          <a:xfrm>
            <a:off x="2956948" y="1703760"/>
            <a:ext cx="54769" cy="53578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3" name="Oval 24"/>
          <p:cNvSpPr>
            <a:spLocks noChangeArrowheads="1"/>
          </p:cNvSpPr>
          <p:nvPr/>
        </p:nvSpPr>
        <p:spPr bwMode="auto">
          <a:xfrm>
            <a:off x="2183041" y="1707331"/>
            <a:ext cx="52388" cy="53579"/>
          </a:xfrm>
          <a:prstGeom prst="ellipse">
            <a:avLst/>
          </a:prstGeom>
          <a:solidFill>
            <a:schemeClr val="tx1"/>
          </a:solidFill>
          <a:ln w="1905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050"/>
          </a:p>
        </p:txBody>
      </p:sp>
      <p:sp>
        <p:nvSpPr>
          <p:cNvPr id="84" name="Text Box 25"/>
          <p:cNvSpPr txBox="1">
            <a:spLocks noChangeArrowheads="1"/>
          </p:cNvSpPr>
          <p:nvPr/>
        </p:nvSpPr>
        <p:spPr bwMode="auto">
          <a:xfrm>
            <a:off x="6012011" y="1744041"/>
            <a:ext cx="43219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 Box 26"/>
          <p:cNvSpPr txBox="1">
            <a:spLocks noChangeArrowheads="1"/>
          </p:cNvSpPr>
          <p:nvPr/>
        </p:nvSpPr>
        <p:spPr bwMode="auto">
          <a:xfrm>
            <a:off x="6228035" y="2968177"/>
            <a:ext cx="43219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 Box 27"/>
          <p:cNvSpPr txBox="1">
            <a:spLocks noChangeArrowheads="1"/>
          </p:cNvSpPr>
          <p:nvPr/>
        </p:nvSpPr>
        <p:spPr bwMode="auto">
          <a:xfrm>
            <a:off x="4739315" y="3021224"/>
            <a:ext cx="37742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Line 30"/>
          <p:cNvSpPr>
            <a:spLocks noChangeShapeType="1"/>
          </p:cNvSpPr>
          <p:nvPr/>
        </p:nvSpPr>
        <p:spPr bwMode="auto">
          <a:xfrm rot="5400000">
            <a:off x="2308058" y="1626369"/>
            <a:ext cx="1191" cy="215503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88" name="Line 31"/>
          <p:cNvSpPr>
            <a:spLocks noChangeShapeType="1"/>
          </p:cNvSpPr>
          <p:nvPr/>
        </p:nvSpPr>
        <p:spPr bwMode="auto">
          <a:xfrm rot="5400000">
            <a:off x="2514035" y="1626369"/>
            <a:ext cx="1191" cy="21550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89" name="Line 32"/>
          <p:cNvSpPr>
            <a:spLocks noChangeShapeType="1"/>
          </p:cNvSpPr>
          <p:nvPr/>
        </p:nvSpPr>
        <p:spPr bwMode="auto">
          <a:xfrm rot="5400000">
            <a:off x="2703941" y="1628155"/>
            <a:ext cx="0" cy="215503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0" name="Line 33"/>
          <p:cNvSpPr>
            <a:spLocks noChangeShapeType="1"/>
          </p:cNvSpPr>
          <p:nvPr/>
        </p:nvSpPr>
        <p:spPr bwMode="auto">
          <a:xfrm rot="5400000">
            <a:off x="2889678" y="1628155"/>
            <a:ext cx="0" cy="215503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1" name="Line 34"/>
          <p:cNvSpPr>
            <a:spLocks noChangeShapeType="1"/>
          </p:cNvSpPr>
          <p:nvPr/>
        </p:nvSpPr>
        <p:spPr bwMode="auto">
          <a:xfrm rot="5400000">
            <a:off x="2704536" y="3377778"/>
            <a:ext cx="0" cy="216694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2" name="Line 35"/>
          <p:cNvSpPr>
            <a:spLocks noChangeShapeType="1"/>
          </p:cNvSpPr>
          <p:nvPr/>
        </p:nvSpPr>
        <p:spPr bwMode="auto">
          <a:xfrm rot="5400000">
            <a:off x="2517012" y="3383136"/>
            <a:ext cx="0" cy="215504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3" name="Line 36"/>
          <p:cNvSpPr>
            <a:spLocks noChangeShapeType="1"/>
          </p:cNvSpPr>
          <p:nvPr/>
        </p:nvSpPr>
        <p:spPr bwMode="auto">
          <a:xfrm rot="5400000">
            <a:off x="2303891" y="3383136"/>
            <a:ext cx="0" cy="215503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4" name="Line 37"/>
          <p:cNvSpPr>
            <a:spLocks noChangeShapeType="1"/>
          </p:cNvSpPr>
          <p:nvPr/>
        </p:nvSpPr>
        <p:spPr bwMode="auto">
          <a:xfrm rot="5400000">
            <a:off x="2119939" y="3377778"/>
            <a:ext cx="0" cy="21669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95" name="Line 38"/>
          <p:cNvSpPr>
            <a:spLocks noChangeShapeType="1"/>
          </p:cNvSpPr>
          <p:nvPr/>
        </p:nvSpPr>
        <p:spPr bwMode="auto">
          <a:xfrm rot="5400000">
            <a:off x="1900864" y="3377778"/>
            <a:ext cx="0" cy="216694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50" name="TextBox 3"/>
          <p:cNvSpPr txBox="1">
            <a:spLocks noChangeArrowheads="1"/>
          </p:cNvSpPr>
          <p:nvPr/>
        </p:nvSpPr>
        <p:spPr bwMode="auto">
          <a:xfrm>
            <a:off x="1127247" y="555526"/>
            <a:ext cx="4596881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移一移，说一说。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80" y="72053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35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0" grpId="1" animBg="1"/>
      <p:bldP spid="81" grpId="0" animBg="1"/>
      <p:bldP spid="81" grpId="1" animBg="1"/>
      <p:bldP spid="82" grpId="0" animBg="1"/>
      <p:bldP spid="83" grpId="0" animBg="1"/>
      <p:bldP spid="84" grpId="0" autoUpdateAnimBg="0"/>
      <p:bldP spid="85" grpId="0" autoUpdateAnimBg="0"/>
      <p:bldP spid="86" grpId="0" autoUpdateAnimBg="0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P spid="95" grpId="0" animBg="1"/>
      <p:bldP spid="9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2"/>
          <p:cNvGrpSpPr/>
          <p:nvPr/>
        </p:nvGrpSpPr>
        <p:grpSpPr bwMode="auto">
          <a:xfrm>
            <a:off x="2906406" y="1707654"/>
            <a:ext cx="3757613" cy="2430066"/>
            <a:chOff x="0" y="0"/>
            <a:chExt cx="3811" cy="2545"/>
          </a:xfrm>
        </p:grpSpPr>
        <p:sp>
          <p:nvSpPr>
            <p:cNvPr id="9" name="Rectangle 140"/>
            <p:cNvSpPr>
              <a:spLocks noChangeArrowheads="1"/>
            </p:cNvSpPr>
            <p:nvPr/>
          </p:nvSpPr>
          <p:spPr bwMode="auto">
            <a:xfrm>
              <a:off x="0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2" name="Rectangle 141"/>
            <p:cNvSpPr>
              <a:spLocks noChangeArrowheads="1"/>
            </p:cNvSpPr>
            <p:nvPr/>
          </p:nvSpPr>
          <p:spPr bwMode="auto">
            <a:xfrm>
              <a:off x="318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3" name="Rectangle 142"/>
            <p:cNvSpPr>
              <a:spLocks noChangeArrowheads="1"/>
            </p:cNvSpPr>
            <p:nvPr/>
          </p:nvSpPr>
          <p:spPr bwMode="auto">
            <a:xfrm>
              <a:off x="635" y="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4" name="Rectangle 143"/>
            <p:cNvSpPr>
              <a:spLocks noChangeArrowheads="1"/>
            </p:cNvSpPr>
            <p:nvPr/>
          </p:nvSpPr>
          <p:spPr bwMode="auto">
            <a:xfrm>
              <a:off x="953" y="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5" name="Rectangle 144"/>
            <p:cNvSpPr>
              <a:spLocks noChangeArrowheads="1"/>
            </p:cNvSpPr>
            <p:nvPr/>
          </p:nvSpPr>
          <p:spPr bwMode="auto">
            <a:xfrm>
              <a:off x="1270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6" name="Rectangle 145"/>
            <p:cNvSpPr>
              <a:spLocks noChangeArrowheads="1"/>
            </p:cNvSpPr>
            <p:nvPr/>
          </p:nvSpPr>
          <p:spPr bwMode="auto">
            <a:xfrm>
              <a:off x="1588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7" name="Rectangle 146"/>
            <p:cNvSpPr>
              <a:spLocks noChangeArrowheads="1"/>
            </p:cNvSpPr>
            <p:nvPr/>
          </p:nvSpPr>
          <p:spPr bwMode="auto">
            <a:xfrm>
              <a:off x="1905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8" name="Rectangle 147"/>
            <p:cNvSpPr>
              <a:spLocks noChangeArrowheads="1"/>
            </p:cNvSpPr>
            <p:nvPr/>
          </p:nvSpPr>
          <p:spPr bwMode="auto">
            <a:xfrm>
              <a:off x="2223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9" name="Rectangle 148"/>
            <p:cNvSpPr>
              <a:spLocks noChangeArrowheads="1"/>
            </p:cNvSpPr>
            <p:nvPr/>
          </p:nvSpPr>
          <p:spPr bwMode="auto">
            <a:xfrm>
              <a:off x="2540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0" name="Rectangle 149"/>
            <p:cNvSpPr>
              <a:spLocks noChangeArrowheads="1"/>
            </p:cNvSpPr>
            <p:nvPr/>
          </p:nvSpPr>
          <p:spPr bwMode="auto">
            <a:xfrm>
              <a:off x="2858" y="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1" name="Rectangle 150"/>
            <p:cNvSpPr>
              <a:spLocks noChangeArrowheads="1"/>
            </p:cNvSpPr>
            <p:nvPr/>
          </p:nvSpPr>
          <p:spPr bwMode="auto">
            <a:xfrm>
              <a:off x="3175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2" name="Rectangle 151"/>
            <p:cNvSpPr>
              <a:spLocks noChangeArrowheads="1"/>
            </p:cNvSpPr>
            <p:nvPr/>
          </p:nvSpPr>
          <p:spPr bwMode="auto">
            <a:xfrm>
              <a:off x="3493" y="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3" name="Rectangle 152"/>
            <p:cNvSpPr>
              <a:spLocks noChangeArrowheads="1"/>
            </p:cNvSpPr>
            <p:nvPr/>
          </p:nvSpPr>
          <p:spPr bwMode="auto">
            <a:xfrm>
              <a:off x="0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4" name="Rectangle 153"/>
            <p:cNvSpPr>
              <a:spLocks noChangeArrowheads="1"/>
            </p:cNvSpPr>
            <p:nvPr/>
          </p:nvSpPr>
          <p:spPr bwMode="auto">
            <a:xfrm>
              <a:off x="318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5" name="Rectangle 154"/>
            <p:cNvSpPr>
              <a:spLocks noChangeArrowheads="1"/>
            </p:cNvSpPr>
            <p:nvPr/>
          </p:nvSpPr>
          <p:spPr bwMode="auto">
            <a:xfrm>
              <a:off x="635" y="31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6" name="Rectangle 155"/>
            <p:cNvSpPr>
              <a:spLocks noChangeArrowheads="1"/>
            </p:cNvSpPr>
            <p:nvPr/>
          </p:nvSpPr>
          <p:spPr bwMode="auto">
            <a:xfrm>
              <a:off x="953" y="31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7" name="Rectangle 156"/>
            <p:cNvSpPr>
              <a:spLocks noChangeArrowheads="1"/>
            </p:cNvSpPr>
            <p:nvPr/>
          </p:nvSpPr>
          <p:spPr bwMode="auto">
            <a:xfrm>
              <a:off x="1270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8" name="Rectangle 157"/>
            <p:cNvSpPr>
              <a:spLocks noChangeArrowheads="1"/>
            </p:cNvSpPr>
            <p:nvPr/>
          </p:nvSpPr>
          <p:spPr bwMode="auto">
            <a:xfrm>
              <a:off x="1588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29" name="Rectangle 158"/>
            <p:cNvSpPr>
              <a:spLocks noChangeArrowheads="1"/>
            </p:cNvSpPr>
            <p:nvPr/>
          </p:nvSpPr>
          <p:spPr bwMode="auto">
            <a:xfrm>
              <a:off x="1905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0" name="Rectangle 159"/>
            <p:cNvSpPr>
              <a:spLocks noChangeArrowheads="1"/>
            </p:cNvSpPr>
            <p:nvPr/>
          </p:nvSpPr>
          <p:spPr bwMode="auto">
            <a:xfrm>
              <a:off x="2223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1" name="Rectangle 160"/>
            <p:cNvSpPr>
              <a:spLocks noChangeArrowheads="1"/>
            </p:cNvSpPr>
            <p:nvPr/>
          </p:nvSpPr>
          <p:spPr bwMode="auto">
            <a:xfrm>
              <a:off x="2540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2" name="Rectangle 161"/>
            <p:cNvSpPr>
              <a:spLocks noChangeArrowheads="1"/>
            </p:cNvSpPr>
            <p:nvPr/>
          </p:nvSpPr>
          <p:spPr bwMode="auto">
            <a:xfrm>
              <a:off x="2858" y="32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3" name="Rectangle 162"/>
            <p:cNvSpPr>
              <a:spLocks noChangeArrowheads="1"/>
            </p:cNvSpPr>
            <p:nvPr/>
          </p:nvSpPr>
          <p:spPr bwMode="auto">
            <a:xfrm>
              <a:off x="3175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4" name="Rectangle 163"/>
            <p:cNvSpPr>
              <a:spLocks noChangeArrowheads="1"/>
            </p:cNvSpPr>
            <p:nvPr/>
          </p:nvSpPr>
          <p:spPr bwMode="auto">
            <a:xfrm>
              <a:off x="3493" y="31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5" name="Rectangle 164"/>
            <p:cNvSpPr>
              <a:spLocks noChangeArrowheads="1"/>
            </p:cNvSpPr>
            <p:nvPr/>
          </p:nvSpPr>
          <p:spPr bwMode="auto">
            <a:xfrm>
              <a:off x="0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6" name="Rectangle 165"/>
            <p:cNvSpPr>
              <a:spLocks noChangeArrowheads="1"/>
            </p:cNvSpPr>
            <p:nvPr/>
          </p:nvSpPr>
          <p:spPr bwMode="auto">
            <a:xfrm>
              <a:off x="318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7" name="Rectangle 166"/>
            <p:cNvSpPr>
              <a:spLocks noChangeArrowheads="1"/>
            </p:cNvSpPr>
            <p:nvPr/>
          </p:nvSpPr>
          <p:spPr bwMode="auto">
            <a:xfrm>
              <a:off x="635" y="63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8" name="Rectangle 167"/>
            <p:cNvSpPr>
              <a:spLocks noChangeArrowheads="1"/>
            </p:cNvSpPr>
            <p:nvPr/>
          </p:nvSpPr>
          <p:spPr bwMode="auto">
            <a:xfrm>
              <a:off x="953" y="63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39" name="Rectangle 168"/>
            <p:cNvSpPr>
              <a:spLocks noChangeArrowheads="1"/>
            </p:cNvSpPr>
            <p:nvPr/>
          </p:nvSpPr>
          <p:spPr bwMode="auto">
            <a:xfrm>
              <a:off x="1270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0" name="Rectangle 169"/>
            <p:cNvSpPr>
              <a:spLocks noChangeArrowheads="1"/>
            </p:cNvSpPr>
            <p:nvPr/>
          </p:nvSpPr>
          <p:spPr bwMode="auto">
            <a:xfrm>
              <a:off x="1588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1" name="Rectangle 170"/>
            <p:cNvSpPr>
              <a:spLocks noChangeArrowheads="1"/>
            </p:cNvSpPr>
            <p:nvPr/>
          </p:nvSpPr>
          <p:spPr bwMode="auto">
            <a:xfrm>
              <a:off x="1905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2" name="Rectangle 171"/>
            <p:cNvSpPr>
              <a:spLocks noChangeArrowheads="1"/>
            </p:cNvSpPr>
            <p:nvPr/>
          </p:nvSpPr>
          <p:spPr bwMode="auto">
            <a:xfrm>
              <a:off x="2223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3" name="Rectangle 172"/>
            <p:cNvSpPr>
              <a:spLocks noChangeArrowheads="1"/>
            </p:cNvSpPr>
            <p:nvPr/>
          </p:nvSpPr>
          <p:spPr bwMode="auto">
            <a:xfrm>
              <a:off x="2540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4" name="Rectangle 173"/>
            <p:cNvSpPr>
              <a:spLocks noChangeArrowheads="1"/>
            </p:cNvSpPr>
            <p:nvPr/>
          </p:nvSpPr>
          <p:spPr bwMode="auto">
            <a:xfrm>
              <a:off x="2858" y="63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5" name="Rectangle 174"/>
            <p:cNvSpPr>
              <a:spLocks noChangeArrowheads="1"/>
            </p:cNvSpPr>
            <p:nvPr/>
          </p:nvSpPr>
          <p:spPr bwMode="auto">
            <a:xfrm>
              <a:off x="3175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6" name="Rectangle 175"/>
            <p:cNvSpPr>
              <a:spLocks noChangeArrowheads="1"/>
            </p:cNvSpPr>
            <p:nvPr/>
          </p:nvSpPr>
          <p:spPr bwMode="auto">
            <a:xfrm>
              <a:off x="3493" y="63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7" name="Rectangle 176"/>
            <p:cNvSpPr>
              <a:spLocks noChangeArrowheads="1"/>
            </p:cNvSpPr>
            <p:nvPr/>
          </p:nvSpPr>
          <p:spPr bwMode="auto">
            <a:xfrm>
              <a:off x="0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8" name="Rectangle 177"/>
            <p:cNvSpPr>
              <a:spLocks noChangeArrowheads="1"/>
            </p:cNvSpPr>
            <p:nvPr/>
          </p:nvSpPr>
          <p:spPr bwMode="auto">
            <a:xfrm>
              <a:off x="318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49" name="Rectangle 178"/>
            <p:cNvSpPr>
              <a:spLocks noChangeArrowheads="1"/>
            </p:cNvSpPr>
            <p:nvPr/>
          </p:nvSpPr>
          <p:spPr bwMode="auto">
            <a:xfrm>
              <a:off x="635" y="954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0" name="Rectangle 179"/>
            <p:cNvSpPr>
              <a:spLocks noChangeArrowheads="1"/>
            </p:cNvSpPr>
            <p:nvPr/>
          </p:nvSpPr>
          <p:spPr bwMode="auto">
            <a:xfrm>
              <a:off x="953" y="954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1" name="Rectangle 180"/>
            <p:cNvSpPr>
              <a:spLocks noChangeArrowheads="1"/>
            </p:cNvSpPr>
            <p:nvPr/>
          </p:nvSpPr>
          <p:spPr bwMode="auto">
            <a:xfrm>
              <a:off x="1270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2" name="Rectangle 181"/>
            <p:cNvSpPr>
              <a:spLocks noChangeArrowheads="1"/>
            </p:cNvSpPr>
            <p:nvPr/>
          </p:nvSpPr>
          <p:spPr bwMode="auto">
            <a:xfrm>
              <a:off x="1588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3" name="Rectangle 182"/>
            <p:cNvSpPr>
              <a:spLocks noChangeArrowheads="1"/>
            </p:cNvSpPr>
            <p:nvPr/>
          </p:nvSpPr>
          <p:spPr bwMode="auto">
            <a:xfrm>
              <a:off x="1905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4" name="Rectangle 183"/>
            <p:cNvSpPr>
              <a:spLocks noChangeArrowheads="1"/>
            </p:cNvSpPr>
            <p:nvPr/>
          </p:nvSpPr>
          <p:spPr bwMode="auto">
            <a:xfrm>
              <a:off x="2223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5" name="Rectangle 184"/>
            <p:cNvSpPr>
              <a:spLocks noChangeArrowheads="1"/>
            </p:cNvSpPr>
            <p:nvPr/>
          </p:nvSpPr>
          <p:spPr bwMode="auto">
            <a:xfrm>
              <a:off x="2540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6" name="Rectangle 185"/>
            <p:cNvSpPr>
              <a:spLocks noChangeArrowheads="1"/>
            </p:cNvSpPr>
            <p:nvPr/>
          </p:nvSpPr>
          <p:spPr bwMode="auto">
            <a:xfrm>
              <a:off x="2858" y="95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7" name="Rectangle 186"/>
            <p:cNvSpPr>
              <a:spLocks noChangeArrowheads="1"/>
            </p:cNvSpPr>
            <p:nvPr/>
          </p:nvSpPr>
          <p:spPr bwMode="auto">
            <a:xfrm>
              <a:off x="3175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8" name="Rectangle 187"/>
            <p:cNvSpPr>
              <a:spLocks noChangeArrowheads="1"/>
            </p:cNvSpPr>
            <p:nvPr/>
          </p:nvSpPr>
          <p:spPr bwMode="auto">
            <a:xfrm>
              <a:off x="3493" y="95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59" name="Rectangle 188"/>
            <p:cNvSpPr>
              <a:spLocks noChangeArrowheads="1"/>
            </p:cNvSpPr>
            <p:nvPr/>
          </p:nvSpPr>
          <p:spPr bwMode="auto">
            <a:xfrm>
              <a:off x="0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0" name="Rectangle 189"/>
            <p:cNvSpPr>
              <a:spLocks noChangeArrowheads="1"/>
            </p:cNvSpPr>
            <p:nvPr/>
          </p:nvSpPr>
          <p:spPr bwMode="auto">
            <a:xfrm>
              <a:off x="318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1" name="Rectangle 190"/>
            <p:cNvSpPr>
              <a:spLocks noChangeArrowheads="1"/>
            </p:cNvSpPr>
            <p:nvPr/>
          </p:nvSpPr>
          <p:spPr bwMode="auto">
            <a:xfrm>
              <a:off x="635" y="127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2" name="Rectangle 191"/>
            <p:cNvSpPr>
              <a:spLocks noChangeArrowheads="1"/>
            </p:cNvSpPr>
            <p:nvPr/>
          </p:nvSpPr>
          <p:spPr bwMode="auto">
            <a:xfrm>
              <a:off x="953" y="127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3" name="Rectangle 192"/>
            <p:cNvSpPr>
              <a:spLocks noChangeArrowheads="1"/>
            </p:cNvSpPr>
            <p:nvPr/>
          </p:nvSpPr>
          <p:spPr bwMode="auto">
            <a:xfrm>
              <a:off x="1270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4" name="Rectangle 193"/>
            <p:cNvSpPr>
              <a:spLocks noChangeArrowheads="1"/>
            </p:cNvSpPr>
            <p:nvPr/>
          </p:nvSpPr>
          <p:spPr bwMode="auto">
            <a:xfrm>
              <a:off x="1588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5" name="Rectangle 194"/>
            <p:cNvSpPr>
              <a:spLocks noChangeArrowheads="1"/>
            </p:cNvSpPr>
            <p:nvPr/>
          </p:nvSpPr>
          <p:spPr bwMode="auto">
            <a:xfrm>
              <a:off x="1905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6" name="Rectangle 195"/>
            <p:cNvSpPr>
              <a:spLocks noChangeArrowheads="1"/>
            </p:cNvSpPr>
            <p:nvPr/>
          </p:nvSpPr>
          <p:spPr bwMode="auto">
            <a:xfrm>
              <a:off x="2223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7" name="Rectangle 196"/>
            <p:cNvSpPr>
              <a:spLocks noChangeArrowheads="1"/>
            </p:cNvSpPr>
            <p:nvPr/>
          </p:nvSpPr>
          <p:spPr bwMode="auto">
            <a:xfrm>
              <a:off x="2540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8" name="Rectangle 197"/>
            <p:cNvSpPr>
              <a:spLocks noChangeArrowheads="1"/>
            </p:cNvSpPr>
            <p:nvPr/>
          </p:nvSpPr>
          <p:spPr bwMode="auto">
            <a:xfrm>
              <a:off x="2858" y="1273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69" name="Rectangle 198"/>
            <p:cNvSpPr>
              <a:spLocks noChangeArrowheads="1"/>
            </p:cNvSpPr>
            <p:nvPr/>
          </p:nvSpPr>
          <p:spPr bwMode="auto">
            <a:xfrm>
              <a:off x="3175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0" name="Rectangle 199"/>
            <p:cNvSpPr>
              <a:spLocks noChangeArrowheads="1"/>
            </p:cNvSpPr>
            <p:nvPr/>
          </p:nvSpPr>
          <p:spPr bwMode="auto">
            <a:xfrm>
              <a:off x="3493" y="1272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1" name="Rectangle 200"/>
            <p:cNvSpPr>
              <a:spLocks noChangeArrowheads="1"/>
            </p:cNvSpPr>
            <p:nvPr/>
          </p:nvSpPr>
          <p:spPr bwMode="auto">
            <a:xfrm>
              <a:off x="0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2" name="Rectangle 201"/>
            <p:cNvSpPr>
              <a:spLocks noChangeArrowheads="1"/>
            </p:cNvSpPr>
            <p:nvPr/>
          </p:nvSpPr>
          <p:spPr bwMode="auto">
            <a:xfrm>
              <a:off x="318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3" name="Rectangle 202"/>
            <p:cNvSpPr>
              <a:spLocks noChangeArrowheads="1"/>
            </p:cNvSpPr>
            <p:nvPr/>
          </p:nvSpPr>
          <p:spPr bwMode="auto">
            <a:xfrm>
              <a:off x="635" y="158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4" name="Rectangle 203"/>
            <p:cNvSpPr>
              <a:spLocks noChangeArrowheads="1"/>
            </p:cNvSpPr>
            <p:nvPr/>
          </p:nvSpPr>
          <p:spPr bwMode="auto">
            <a:xfrm>
              <a:off x="953" y="158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5" name="Rectangle 204"/>
            <p:cNvSpPr>
              <a:spLocks noChangeArrowheads="1"/>
            </p:cNvSpPr>
            <p:nvPr/>
          </p:nvSpPr>
          <p:spPr bwMode="auto">
            <a:xfrm>
              <a:off x="1270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6" name="Rectangle 205"/>
            <p:cNvSpPr>
              <a:spLocks noChangeArrowheads="1"/>
            </p:cNvSpPr>
            <p:nvPr/>
          </p:nvSpPr>
          <p:spPr bwMode="auto">
            <a:xfrm>
              <a:off x="1588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7" name="Rectangle 206"/>
            <p:cNvSpPr>
              <a:spLocks noChangeArrowheads="1"/>
            </p:cNvSpPr>
            <p:nvPr/>
          </p:nvSpPr>
          <p:spPr bwMode="auto">
            <a:xfrm>
              <a:off x="1905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8" name="Rectangle 207"/>
            <p:cNvSpPr>
              <a:spLocks noChangeArrowheads="1"/>
            </p:cNvSpPr>
            <p:nvPr/>
          </p:nvSpPr>
          <p:spPr bwMode="auto">
            <a:xfrm>
              <a:off x="2223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79" name="Rectangle 208"/>
            <p:cNvSpPr>
              <a:spLocks noChangeArrowheads="1"/>
            </p:cNvSpPr>
            <p:nvPr/>
          </p:nvSpPr>
          <p:spPr bwMode="auto">
            <a:xfrm>
              <a:off x="2540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0" name="Rectangle 209"/>
            <p:cNvSpPr>
              <a:spLocks noChangeArrowheads="1"/>
            </p:cNvSpPr>
            <p:nvPr/>
          </p:nvSpPr>
          <p:spPr bwMode="auto">
            <a:xfrm>
              <a:off x="2858" y="1591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1" name="Rectangle 210"/>
            <p:cNvSpPr>
              <a:spLocks noChangeArrowheads="1"/>
            </p:cNvSpPr>
            <p:nvPr/>
          </p:nvSpPr>
          <p:spPr bwMode="auto">
            <a:xfrm>
              <a:off x="3175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2" name="Rectangle 211"/>
            <p:cNvSpPr>
              <a:spLocks noChangeArrowheads="1"/>
            </p:cNvSpPr>
            <p:nvPr/>
          </p:nvSpPr>
          <p:spPr bwMode="auto">
            <a:xfrm>
              <a:off x="3493" y="1590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3" name="Rectangle 212"/>
            <p:cNvSpPr>
              <a:spLocks noChangeArrowheads="1"/>
            </p:cNvSpPr>
            <p:nvPr/>
          </p:nvSpPr>
          <p:spPr bwMode="auto">
            <a:xfrm>
              <a:off x="0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4" name="Rectangle 213"/>
            <p:cNvSpPr>
              <a:spLocks noChangeArrowheads="1"/>
            </p:cNvSpPr>
            <p:nvPr/>
          </p:nvSpPr>
          <p:spPr bwMode="auto">
            <a:xfrm>
              <a:off x="318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5" name="Rectangle 214"/>
            <p:cNvSpPr>
              <a:spLocks noChangeArrowheads="1"/>
            </p:cNvSpPr>
            <p:nvPr/>
          </p:nvSpPr>
          <p:spPr bwMode="auto">
            <a:xfrm>
              <a:off x="635" y="190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6" name="Rectangle 215"/>
            <p:cNvSpPr>
              <a:spLocks noChangeArrowheads="1"/>
            </p:cNvSpPr>
            <p:nvPr/>
          </p:nvSpPr>
          <p:spPr bwMode="auto">
            <a:xfrm>
              <a:off x="953" y="190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7" name="Rectangle 216"/>
            <p:cNvSpPr>
              <a:spLocks noChangeArrowheads="1"/>
            </p:cNvSpPr>
            <p:nvPr/>
          </p:nvSpPr>
          <p:spPr bwMode="auto">
            <a:xfrm>
              <a:off x="1270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8" name="Rectangle 217"/>
            <p:cNvSpPr>
              <a:spLocks noChangeArrowheads="1"/>
            </p:cNvSpPr>
            <p:nvPr/>
          </p:nvSpPr>
          <p:spPr bwMode="auto">
            <a:xfrm>
              <a:off x="1588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89" name="Rectangle 218"/>
            <p:cNvSpPr>
              <a:spLocks noChangeArrowheads="1"/>
            </p:cNvSpPr>
            <p:nvPr/>
          </p:nvSpPr>
          <p:spPr bwMode="auto">
            <a:xfrm>
              <a:off x="1905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0" name="Rectangle 219"/>
            <p:cNvSpPr>
              <a:spLocks noChangeArrowheads="1"/>
            </p:cNvSpPr>
            <p:nvPr/>
          </p:nvSpPr>
          <p:spPr bwMode="auto">
            <a:xfrm>
              <a:off x="2223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1" name="Rectangle 220"/>
            <p:cNvSpPr>
              <a:spLocks noChangeArrowheads="1"/>
            </p:cNvSpPr>
            <p:nvPr/>
          </p:nvSpPr>
          <p:spPr bwMode="auto">
            <a:xfrm>
              <a:off x="2540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2" name="Rectangle 221"/>
            <p:cNvSpPr>
              <a:spLocks noChangeArrowheads="1"/>
            </p:cNvSpPr>
            <p:nvPr/>
          </p:nvSpPr>
          <p:spPr bwMode="auto">
            <a:xfrm>
              <a:off x="2858" y="1909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3" name="Rectangle 222"/>
            <p:cNvSpPr>
              <a:spLocks noChangeArrowheads="1"/>
            </p:cNvSpPr>
            <p:nvPr/>
          </p:nvSpPr>
          <p:spPr bwMode="auto">
            <a:xfrm>
              <a:off x="3175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4" name="Rectangle 223"/>
            <p:cNvSpPr>
              <a:spLocks noChangeArrowheads="1"/>
            </p:cNvSpPr>
            <p:nvPr/>
          </p:nvSpPr>
          <p:spPr bwMode="auto">
            <a:xfrm>
              <a:off x="3493" y="1908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5" name="Rectangle 224"/>
            <p:cNvSpPr>
              <a:spLocks noChangeArrowheads="1"/>
            </p:cNvSpPr>
            <p:nvPr/>
          </p:nvSpPr>
          <p:spPr bwMode="auto">
            <a:xfrm>
              <a:off x="0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6" name="Rectangle 225"/>
            <p:cNvSpPr>
              <a:spLocks noChangeArrowheads="1"/>
            </p:cNvSpPr>
            <p:nvPr/>
          </p:nvSpPr>
          <p:spPr bwMode="auto">
            <a:xfrm>
              <a:off x="318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7" name="Rectangle 226"/>
            <p:cNvSpPr>
              <a:spLocks noChangeArrowheads="1"/>
            </p:cNvSpPr>
            <p:nvPr/>
          </p:nvSpPr>
          <p:spPr bwMode="auto">
            <a:xfrm>
              <a:off x="635" y="222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8" name="Rectangle 227"/>
            <p:cNvSpPr>
              <a:spLocks noChangeArrowheads="1"/>
            </p:cNvSpPr>
            <p:nvPr/>
          </p:nvSpPr>
          <p:spPr bwMode="auto">
            <a:xfrm>
              <a:off x="953" y="2225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99" name="Rectangle 228"/>
            <p:cNvSpPr>
              <a:spLocks noChangeArrowheads="1"/>
            </p:cNvSpPr>
            <p:nvPr/>
          </p:nvSpPr>
          <p:spPr bwMode="auto">
            <a:xfrm>
              <a:off x="1270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0" name="Rectangle 229"/>
            <p:cNvSpPr>
              <a:spLocks noChangeArrowheads="1"/>
            </p:cNvSpPr>
            <p:nvPr/>
          </p:nvSpPr>
          <p:spPr bwMode="auto">
            <a:xfrm>
              <a:off x="1588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1" name="Rectangle 230"/>
            <p:cNvSpPr>
              <a:spLocks noChangeArrowheads="1"/>
            </p:cNvSpPr>
            <p:nvPr/>
          </p:nvSpPr>
          <p:spPr bwMode="auto">
            <a:xfrm>
              <a:off x="1905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2" name="Rectangle 231"/>
            <p:cNvSpPr>
              <a:spLocks noChangeArrowheads="1"/>
            </p:cNvSpPr>
            <p:nvPr/>
          </p:nvSpPr>
          <p:spPr bwMode="auto">
            <a:xfrm>
              <a:off x="2223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3" name="Rectangle 232"/>
            <p:cNvSpPr>
              <a:spLocks noChangeArrowheads="1"/>
            </p:cNvSpPr>
            <p:nvPr/>
          </p:nvSpPr>
          <p:spPr bwMode="auto">
            <a:xfrm>
              <a:off x="2540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4" name="Rectangle 233"/>
            <p:cNvSpPr>
              <a:spLocks noChangeArrowheads="1"/>
            </p:cNvSpPr>
            <p:nvPr/>
          </p:nvSpPr>
          <p:spPr bwMode="auto">
            <a:xfrm>
              <a:off x="2858" y="2227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5" name="Rectangle 234"/>
            <p:cNvSpPr>
              <a:spLocks noChangeArrowheads="1"/>
            </p:cNvSpPr>
            <p:nvPr/>
          </p:nvSpPr>
          <p:spPr bwMode="auto">
            <a:xfrm>
              <a:off x="3175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06" name="Rectangle 235"/>
            <p:cNvSpPr>
              <a:spLocks noChangeArrowheads="1"/>
            </p:cNvSpPr>
            <p:nvPr/>
          </p:nvSpPr>
          <p:spPr bwMode="auto">
            <a:xfrm>
              <a:off x="3493" y="2226"/>
              <a:ext cx="318" cy="318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00CCFF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0" name="Group 102"/>
          <p:cNvGrpSpPr/>
          <p:nvPr/>
        </p:nvGrpSpPr>
        <p:grpSpPr bwMode="auto">
          <a:xfrm>
            <a:off x="3182631" y="1710491"/>
            <a:ext cx="1276350" cy="1188244"/>
            <a:chOff x="0" y="0"/>
            <a:chExt cx="2000251" cy="2048769"/>
          </a:xfrm>
        </p:grpSpPr>
        <p:sp>
          <p:nvSpPr>
            <p:cNvPr id="111" name="Rectangle 236"/>
            <p:cNvSpPr>
              <a:spLocks noChangeArrowheads="1"/>
            </p:cNvSpPr>
            <p:nvPr/>
          </p:nvSpPr>
          <p:spPr bwMode="auto">
            <a:xfrm>
              <a:off x="500063" y="978299"/>
              <a:ext cx="1011238" cy="1070470"/>
            </a:xfrm>
            <a:prstGeom prst="rect">
              <a:avLst/>
            </a:prstGeom>
            <a:solidFill>
              <a:srgbClr val="9BBB59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12" name="AutoShape 102"/>
            <p:cNvSpPr>
              <a:spLocks noChangeArrowheads="1"/>
            </p:cNvSpPr>
            <p:nvPr/>
          </p:nvSpPr>
          <p:spPr bwMode="auto">
            <a:xfrm>
              <a:off x="0" y="0"/>
              <a:ext cx="2000251" cy="1026810"/>
            </a:xfrm>
            <a:prstGeom prst="triangle">
              <a:avLst>
                <a:gd name="adj" fmla="val 50000"/>
              </a:avLst>
            </a:prstGeom>
            <a:solidFill>
              <a:srgbClr val="9BBB59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4" name="Group 107"/>
          <p:cNvGrpSpPr/>
          <p:nvPr/>
        </p:nvGrpSpPr>
        <p:grpSpPr bwMode="auto">
          <a:xfrm>
            <a:off x="3185012" y="1709300"/>
            <a:ext cx="1276350" cy="1188244"/>
            <a:chOff x="0" y="0"/>
            <a:chExt cx="2680" cy="2494"/>
          </a:xfrm>
        </p:grpSpPr>
        <p:sp>
          <p:nvSpPr>
            <p:cNvPr id="115" name="Rectangle 236"/>
            <p:cNvSpPr>
              <a:spLocks noChangeArrowheads="1"/>
            </p:cNvSpPr>
            <p:nvPr/>
          </p:nvSpPr>
          <p:spPr bwMode="auto">
            <a:xfrm>
              <a:off x="670" y="1248"/>
              <a:ext cx="1354" cy="124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16" name="AutoShape 102"/>
            <p:cNvSpPr>
              <a:spLocks noChangeArrowheads="1"/>
            </p:cNvSpPr>
            <p:nvPr/>
          </p:nvSpPr>
          <p:spPr bwMode="auto">
            <a:xfrm>
              <a:off x="0" y="0"/>
              <a:ext cx="2680" cy="1250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</p:grpSp>
      <p:grpSp>
        <p:nvGrpSpPr>
          <p:cNvPr id="117" name="Group 110"/>
          <p:cNvGrpSpPr/>
          <p:nvPr/>
        </p:nvGrpSpPr>
        <p:grpSpPr bwMode="auto">
          <a:xfrm>
            <a:off x="3185012" y="2930882"/>
            <a:ext cx="1276350" cy="1187053"/>
            <a:chOff x="0" y="0"/>
            <a:chExt cx="2680" cy="2494"/>
          </a:xfrm>
        </p:grpSpPr>
        <p:sp>
          <p:nvSpPr>
            <p:cNvPr id="118" name="Rectangle 236"/>
            <p:cNvSpPr>
              <a:spLocks noChangeArrowheads="1"/>
            </p:cNvSpPr>
            <p:nvPr/>
          </p:nvSpPr>
          <p:spPr bwMode="auto">
            <a:xfrm>
              <a:off x="670" y="1248"/>
              <a:ext cx="1354" cy="1247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prstDash val="dash"/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19" name="AutoShape 102"/>
            <p:cNvSpPr>
              <a:spLocks noChangeArrowheads="1"/>
            </p:cNvSpPr>
            <p:nvPr/>
          </p:nvSpPr>
          <p:spPr bwMode="auto">
            <a:xfrm>
              <a:off x="0" y="0"/>
              <a:ext cx="2680" cy="1250"/>
            </a:xfrm>
            <a:prstGeom prst="triangle">
              <a:avLst>
                <a:gd name="adj" fmla="val 50000"/>
              </a:avLst>
            </a:prstGeom>
            <a:noFill/>
            <a:ln w="19050">
              <a:solidFill>
                <a:schemeClr val="tx1"/>
              </a:solidFill>
              <a:prstDash val="dash"/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</p:grpSp>
      <p:sp>
        <p:nvSpPr>
          <p:cNvPr id="120" name="Oval 124"/>
          <p:cNvSpPr>
            <a:spLocks noChangeAspect="1" noChangeArrowheads="1"/>
          </p:cNvSpPr>
          <p:nvPr/>
        </p:nvSpPr>
        <p:spPr bwMode="auto">
          <a:xfrm>
            <a:off x="3149293" y="3494047"/>
            <a:ext cx="55960" cy="5596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7500" tIns="35100" rIns="67500" bIns="35100" anchor="ctr"/>
          <a:lstStyle/>
          <a:p>
            <a:pPr algn="ctr"/>
            <a:endParaRPr lang="zh-CN" altLang="en-US" sz="2700" b="1">
              <a:ea typeface="楷体_GB2312" panose="02010609030101010101" pitchFamily="49" charset="-122"/>
            </a:endParaRPr>
          </a:p>
        </p:txBody>
      </p:sp>
      <p:sp>
        <p:nvSpPr>
          <p:cNvPr id="121" name="Oval 124"/>
          <p:cNvSpPr>
            <a:spLocks noChangeAspect="1" noChangeArrowheads="1"/>
          </p:cNvSpPr>
          <p:nvPr/>
        </p:nvSpPr>
        <p:spPr bwMode="auto">
          <a:xfrm>
            <a:off x="3160009" y="2274847"/>
            <a:ext cx="54769" cy="54769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7500" tIns="35100" rIns="67500" bIns="35100" anchor="ctr"/>
          <a:lstStyle/>
          <a:p>
            <a:pPr algn="ctr"/>
            <a:endParaRPr lang="zh-CN" altLang="en-US" sz="2100" b="1">
              <a:ea typeface="楷体_GB2312" panose="02010609030101010101" pitchFamily="49" charset="-122"/>
            </a:endParaRPr>
          </a:p>
        </p:txBody>
      </p:sp>
      <p:sp>
        <p:nvSpPr>
          <p:cNvPr id="122" name="Rectangle 114"/>
          <p:cNvSpPr>
            <a:spLocks noChangeArrowheads="1"/>
          </p:cNvSpPr>
          <p:nvPr/>
        </p:nvSpPr>
        <p:spPr bwMode="auto">
          <a:xfrm>
            <a:off x="2337003" y="2617747"/>
            <a:ext cx="485773" cy="34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3" name="Group 116"/>
          <p:cNvGrpSpPr/>
          <p:nvPr/>
        </p:nvGrpSpPr>
        <p:grpSpPr bwMode="auto">
          <a:xfrm>
            <a:off x="3185012" y="2941597"/>
            <a:ext cx="1276350" cy="1188244"/>
            <a:chOff x="0" y="0"/>
            <a:chExt cx="2000251" cy="2048769"/>
          </a:xfrm>
        </p:grpSpPr>
        <p:sp>
          <p:nvSpPr>
            <p:cNvPr id="124" name="Rectangle 236"/>
            <p:cNvSpPr>
              <a:spLocks noChangeArrowheads="1"/>
            </p:cNvSpPr>
            <p:nvPr/>
          </p:nvSpPr>
          <p:spPr bwMode="auto">
            <a:xfrm>
              <a:off x="500063" y="978299"/>
              <a:ext cx="1011238" cy="1070470"/>
            </a:xfrm>
            <a:prstGeom prst="rect">
              <a:avLst/>
            </a:prstGeom>
            <a:solidFill>
              <a:srgbClr val="9BBB59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  <p:sp>
          <p:nvSpPr>
            <p:cNvPr id="125" name="AutoShape 102"/>
            <p:cNvSpPr>
              <a:spLocks noChangeArrowheads="1"/>
            </p:cNvSpPr>
            <p:nvPr/>
          </p:nvSpPr>
          <p:spPr bwMode="auto">
            <a:xfrm>
              <a:off x="0" y="0"/>
              <a:ext cx="2000251" cy="1026810"/>
            </a:xfrm>
            <a:prstGeom prst="triangle">
              <a:avLst>
                <a:gd name="adj" fmla="val 50000"/>
              </a:avLst>
            </a:prstGeom>
            <a:solidFill>
              <a:srgbClr val="9BBB59"/>
            </a:solidFill>
            <a:ln w="19050">
              <a:solidFill>
                <a:schemeClr val="tx1"/>
              </a:solidFill>
              <a:miter lim="800000"/>
            </a:ln>
          </p:spPr>
          <p:txBody>
            <a:bodyPr wrap="none" lIns="67500" tIns="35100" rIns="67500" bIns="35100" anchor="ctr"/>
            <a:lstStyle/>
            <a:p>
              <a:pPr algn="ctr"/>
              <a:endParaRPr lang="zh-CN" altLang="en-US" sz="2700" b="1">
                <a:ea typeface="楷体_GB2312" panose="02010609030101010101" pitchFamily="49" charset="-122"/>
              </a:endParaRPr>
            </a:p>
          </p:txBody>
        </p:sp>
      </p:grpSp>
      <p:sp>
        <p:nvSpPr>
          <p:cNvPr id="126" name="Oval 124"/>
          <p:cNvSpPr>
            <a:spLocks noChangeAspect="1" noChangeArrowheads="1"/>
          </p:cNvSpPr>
          <p:nvPr/>
        </p:nvSpPr>
        <p:spPr bwMode="auto">
          <a:xfrm>
            <a:off x="3795803" y="2877303"/>
            <a:ext cx="65484" cy="65485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7500" tIns="35100" rIns="67500" bIns="35100" anchor="ctr"/>
          <a:lstStyle/>
          <a:p>
            <a:pPr algn="ctr"/>
            <a:endParaRPr lang="zh-CN" altLang="en-US" sz="2700" b="1">
              <a:ea typeface="楷体_GB2312" panose="02010609030101010101" pitchFamily="49" charset="-122"/>
            </a:endParaRPr>
          </a:p>
        </p:txBody>
      </p:sp>
      <p:sp>
        <p:nvSpPr>
          <p:cNvPr id="127" name="Oval 124"/>
          <p:cNvSpPr>
            <a:spLocks noChangeAspect="1" noChangeArrowheads="1"/>
          </p:cNvSpPr>
          <p:nvPr/>
        </p:nvSpPr>
        <p:spPr bwMode="auto">
          <a:xfrm>
            <a:off x="5674609" y="2891590"/>
            <a:ext cx="52388" cy="52388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lIns="67500" tIns="35100" rIns="67500" bIns="35100" anchor="ctr"/>
          <a:lstStyle/>
          <a:p>
            <a:pPr algn="ctr"/>
            <a:endParaRPr lang="zh-CN" altLang="en-US" sz="2700" b="1">
              <a:ea typeface="楷体_GB2312" panose="02010609030101010101" pitchFamily="49" charset="-122"/>
            </a:endParaRPr>
          </a:p>
        </p:txBody>
      </p:sp>
      <p:sp>
        <p:nvSpPr>
          <p:cNvPr id="128" name="Rectangle 114"/>
          <p:cNvSpPr>
            <a:spLocks noChangeArrowheads="1"/>
          </p:cNvSpPr>
          <p:nvPr/>
        </p:nvSpPr>
        <p:spPr bwMode="auto">
          <a:xfrm>
            <a:off x="4657532" y="2292707"/>
            <a:ext cx="485773" cy="3478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7500" tIns="35100" rIns="67500" bIns="3510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6格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Line 131"/>
          <p:cNvSpPr>
            <a:spLocks noChangeShapeType="1"/>
          </p:cNvSpPr>
          <p:nvPr/>
        </p:nvSpPr>
        <p:spPr bwMode="auto">
          <a:xfrm>
            <a:off x="3202872" y="2301040"/>
            <a:ext cx="0" cy="325041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35" name="Line 132"/>
          <p:cNvSpPr>
            <a:spLocks noChangeShapeType="1"/>
          </p:cNvSpPr>
          <p:nvPr/>
        </p:nvSpPr>
        <p:spPr bwMode="auto">
          <a:xfrm>
            <a:off x="3204062" y="2608222"/>
            <a:ext cx="0" cy="323850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36" name="Line 133"/>
          <p:cNvSpPr>
            <a:spLocks noChangeShapeType="1"/>
          </p:cNvSpPr>
          <p:nvPr/>
        </p:nvSpPr>
        <p:spPr bwMode="auto">
          <a:xfrm>
            <a:off x="3200490" y="2915403"/>
            <a:ext cx="0" cy="323850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37" name="Line 134"/>
          <p:cNvSpPr>
            <a:spLocks noChangeShapeType="1"/>
          </p:cNvSpPr>
          <p:nvPr/>
        </p:nvSpPr>
        <p:spPr bwMode="auto">
          <a:xfrm>
            <a:off x="3200490" y="3214250"/>
            <a:ext cx="0" cy="323850"/>
          </a:xfrm>
          <a:prstGeom prst="line">
            <a:avLst/>
          </a:prstGeom>
          <a:noFill/>
          <a:ln w="25400">
            <a:solidFill>
              <a:srgbClr val="FF0000"/>
            </a:solidFill>
            <a:bevel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38" name="Line 135"/>
          <p:cNvSpPr>
            <a:spLocks noChangeShapeType="1"/>
          </p:cNvSpPr>
          <p:nvPr/>
        </p:nvSpPr>
        <p:spPr bwMode="auto">
          <a:xfrm rot="5400000">
            <a:off x="3983922" y="2745144"/>
            <a:ext cx="1190" cy="32504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39" name="Line 136"/>
          <p:cNvSpPr>
            <a:spLocks noChangeShapeType="1"/>
          </p:cNvSpPr>
          <p:nvPr/>
        </p:nvSpPr>
        <p:spPr bwMode="auto">
          <a:xfrm rot="5400000">
            <a:off x="4297652" y="2745739"/>
            <a:ext cx="1190" cy="32385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0" name="Line 137"/>
          <p:cNvSpPr>
            <a:spLocks noChangeShapeType="1"/>
          </p:cNvSpPr>
          <p:nvPr/>
        </p:nvSpPr>
        <p:spPr bwMode="auto">
          <a:xfrm rot="5400000">
            <a:off x="4622097" y="2748716"/>
            <a:ext cx="1191" cy="32504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1" name="Line 138"/>
          <p:cNvSpPr>
            <a:spLocks noChangeShapeType="1"/>
          </p:cNvSpPr>
          <p:nvPr/>
        </p:nvSpPr>
        <p:spPr bwMode="auto">
          <a:xfrm rot="5400000">
            <a:off x="4917967" y="2745739"/>
            <a:ext cx="1190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2" name="Line 139"/>
          <p:cNvSpPr>
            <a:spLocks noChangeShapeType="1"/>
          </p:cNvSpPr>
          <p:nvPr/>
        </p:nvSpPr>
        <p:spPr bwMode="auto">
          <a:xfrm rot="5400000">
            <a:off x="5235864" y="2745739"/>
            <a:ext cx="1190" cy="32385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3" name="Line 140"/>
          <p:cNvSpPr>
            <a:spLocks noChangeShapeType="1"/>
          </p:cNvSpPr>
          <p:nvPr/>
        </p:nvSpPr>
        <p:spPr bwMode="auto">
          <a:xfrm rot="5400000">
            <a:off x="5544236" y="2745739"/>
            <a:ext cx="1190" cy="323850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050"/>
          </a:p>
        </p:txBody>
      </p:sp>
      <p:sp>
        <p:nvSpPr>
          <p:cNvPr id="146" name="Text Box 5"/>
          <p:cNvSpPr txBox="1">
            <a:spLocks noChangeArrowheads="1"/>
          </p:cNvSpPr>
          <p:nvPr/>
        </p:nvSpPr>
        <p:spPr bwMode="auto">
          <a:xfrm>
            <a:off x="467544" y="608370"/>
            <a:ext cx="792088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将小亭子先向下平移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格，再向右平移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格。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08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93827E-7 L 0.00139 0.2395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5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12 4.32099E-6 L 0.20781 0.0021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26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5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0"/>
                            </p:stCondLst>
                            <p:childTnLst>
                              <p:par>
                                <p:cTn id="104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0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bldLvl="0" animBg="1" autoUpdateAnimBg="0"/>
      <p:bldP spid="121" grpId="0" bldLvl="0" animBg="1" autoUpdateAnimBg="0"/>
      <p:bldP spid="122" grpId="0" autoUpdateAnimBg="0"/>
      <p:bldP spid="126" grpId="0" bldLvl="0" animBg="1" autoUpdateAnimBg="0"/>
      <p:bldP spid="127" grpId="0" bldLvl="0" animBg="1" autoUpdateAnimBg="0"/>
      <p:bldP spid="128" grpId="0" bldLvl="0" autoUpdateAnimBg="0"/>
      <p:bldP spid="134" grpId="0" animBg="1"/>
      <p:bldP spid="134" grpId="1" animBg="1"/>
      <p:bldP spid="135" grpId="0" animBg="1"/>
      <p:bldP spid="135" grpId="1" animBg="1"/>
      <p:bldP spid="136" grpId="0" animBg="1"/>
      <p:bldP spid="136" grpId="1" animBg="1"/>
      <p:bldP spid="137" grpId="0" animBg="1"/>
      <p:bldP spid="137" grpId="1" animBg="1"/>
      <p:bldP spid="138" grpId="0" animBg="1"/>
      <p:bldP spid="138" grpId="1" animBg="1"/>
      <p:bldP spid="139" grpId="0" animBg="1"/>
      <p:bldP spid="139" grpId="1" animBg="1"/>
      <p:bldP spid="140" grpId="0" animBg="1"/>
      <p:bldP spid="140" grpId="1" animBg="1"/>
      <p:bldP spid="141" grpId="0" animBg="1"/>
      <p:bldP spid="141" grpId="1" animBg="1"/>
      <p:bldP spid="142" grpId="0" animBg="1"/>
      <p:bldP spid="142" grpId="1" animBg="1"/>
      <p:bldP spid="143" grpId="0" animBg="1"/>
      <p:bldP spid="14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Text Box 5"/>
          <p:cNvSpPr txBox="1">
            <a:spLocks noChangeArrowheads="1"/>
          </p:cNvSpPr>
          <p:nvPr/>
        </p:nvSpPr>
        <p:spPr bwMode="auto">
          <a:xfrm>
            <a:off x="1210945" y="620395"/>
            <a:ext cx="7459980" cy="18148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3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巧板是一种古老的中国传统智力玩具，顾名思义，是由七块板组成的。而这七块板可拼许多图形(1600种以上)</a:t>
            </a: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。用自己的话说一下，下面两幅图形是由最左面图形怎样移动得到的？</a:t>
            </a:r>
            <a:endParaRPr 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08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160" y="2828290"/>
            <a:ext cx="1806575" cy="179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4405" y="2907665"/>
            <a:ext cx="1519555" cy="1638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7855" y="2907665"/>
            <a:ext cx="1583055" cy="163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813662" y="1391282"/>
          <a:ext cx="3780240" cy="341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  <a:gridCol w="315020"/>
              </a:tblGrid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2137438" y="2242163"/>
            <a:ext cx="0" cy="14049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148791" y="2240370"/>
            <a:ext cx="648890" cy="8643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137438" y="3106557"/>
            <a:ext cx="6488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137438" y="3652942"/>
            <a:ext cx="16204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86328" y="3652942"/>
            <a:ext cx="971550" cy="539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786328" y="3652942"/>
            <a:ext cx="0" cy="53935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" name="TextBox 71"/>
          <p:cNvSpPr txBox="1">
            <a:spLocks noChangeArrowheads="1"/>
          </p:cNvSpPr>
          <p:nvPr/>
        </p:nvSpPr>
        <p:spPr bwMode="auto">
          <a:xfrm>
            <a:off x="1792691" y="3550245"/>
            <a:ext cx="431006" cy="461665"/>
          </a:xfrm>
          <a:prstGeom prst="rect">
            <a:avLst/>
          </a:prstGeom>
          <a:noFill/>
          <a:ln w="2857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zh-CN" alt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5589188" y="1391282"/>
          <a:ext cx="1575100" cy="341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5020"/>
                <a:gridCol w="315020"/>
                <a:gridCol w="315020"/>
                <a:gridCol w="315020"/>
                <a:gridCol w="315020"/>
              </a:tblGrid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84393"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68576" marR="68576" marT="34291" marB="3429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cxnSp>
        <p:nvCxnSpPr>
          <p:cNvPr id="10" name="直接连接符 9"/>
          <p:cNvCxnSpPr/>
          <p:nvPr/>
        </p:nvCxnSpPr>
        <p:spPr>
          <a:xfrm flipV="1">
            <a:off x="5270046" y="1679314"/>
            <a:ext cx="0" cy="283665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270046" y="3382745"/>
            <a:ext cx="15656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5270045" y="1679314"/>
            <a:ext cx="1565672" cy="16740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137438" y="2232412"/>
            <a:ext cx="11353" cy="14146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148791" y="2233246"/>
            <a:ext cx="648890" cy="86439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2148791" y="3104764"/>
            <a:ext cx="6488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886941" y="534314"/>
            <a:ext cx="80684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）小旗子向左平移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格后的图形。（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）小旗子绕</a:t>
            </a:r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O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点按顺时针方向旋转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90°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后的图形。（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）小旗子按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2∶1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扩大后的图形。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3661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1.11111E-6 L 0.27569 0.00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18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99 0.00494 L 0.2717 0.0049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8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7037E-7 L 0.2717 -3.7037E-7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TABLE_BEAUTIFY" val="smartTable{e970b50c-ab07-47c2-b5f2-53e1632a256a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1174</Words>
  <Application>WPS 演示</Application>
  <PresentationFormat>全屏显示(16:9)</PresentationFormat>
  <Paragraphs>208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等线</vt:lpstr>
      <vt:lpstr>楷体</vt:lpstr>
      <vt:lpstr>微软雅黑</vt:lpstr>
      <vt:lpstr>楷体_GB2312</vt:lpstr>
      <vt:lpstr>Times New Roman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48</cp:revision>
  <dcterms:created xsi:type="dcterms:W3CDTF">2018-09-11T05:46:00Z</dcterms:created>
  <dcterms:modified xsi:type="dcterms:W3CDTF">2023-10-10T01:51:04Z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2D975B16DCFA416EBF9B587C571F8D1F_12</vt:lpwstr>
  </property>
</Properties>
</file>