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297" r:id="rId3"/>
    <p:sldId id="278" r:id="rId4"/>
    <p:sldId id="279" r:id="rId5"/>
    <p:sldId id="295" r:id="rId6"/>
    <p:sldId id="280" r:id="rId7"/>
    <p:sldId id="281" r:id="rId8"/>
    <p:sldId id="282" r:id="rId9"/>
    <p:sldId id="283" r:id="rId10"/>
    <p:sldId id="284" r:id="rId11"/>
    <p:sldId id="285" r:id="rId12"/>
    <p:sldId id="286" r:id="rId13"/>
    <p:sldId id="287" r:id="rId14"/>
    <p:sldId id="292" r:id="rId15"/>
  </p:sldIdLst>
  <p:sldSz cx="9144000" cy="5143500" type="screen16x9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 showGuides="1">
      <p:cViewPr varScale="1">
        <p:scale>
          <a:sx n="58" d="100"/>
          <a:sy n="58" d="100"/>
        </p:scale>
        <p:origin x="-78" y="-61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4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2E176D-CDAA-425A-9F6B-BE7A5B30442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CE2190-7C92-441E-85EA-1C6927CD1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2"/>
          <p:cNvSpPr txBox="1"/>
          <p:nvPr userDrawn="1"/>
        </p:nvSpPr>
        <p:spPr>
          <a:xfrm>
            <a:off x="311304" y="103521"/>
            <a:ext cx="22621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人教版  数学  六年级  下册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8" name="直线连接符 4"/>
          <p:cNvCxnSpPr/>
          <p:nvPr userDrawn="1"/>
        </p:nvCxnSpPr>
        <p:spPr>
          <a:xfrm flipV="1">
            <a:off x="231783" y="383361"/>
            <a:ext cx="2396001" cy="0"/>
          </a:xfrm>
          <a:prstGeom prst="line">
            <a:avLst/>
          </a:prstGeom>
          <a:ln w="15875" cmpd="sng">
            <a:gradFill flip="none" rotWithShape="1">
              <a:gsLst>
                <a:gs pos="10000">
                  <a:schemeClr val="accent1">
                    <a:lumMod val="0"/>
                    <a:lumOff val="100000"/>
                  </a:schemeClr>
                </a:gs>
                <a:gs pos="65000">
                  <a:schemeClr val="accent1">
                    <a:lumMod val="100000"/>
                  </a:schemeClr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-252536" y="9623"/>
            <a:ext cx="3240360" cy="692300"/>
            <a:chOff x="-252536" y="9623"/>
            <a:chExt cx="3240360" cy="692300"/>
          </a:xfrm>
        </p:grpSpPr>
        <p:pic>
          <p:nvPicPr>
            <p:cNvPr id="8" name="图片 7" descr="未标题-1.png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67567"/>
              <a:ext cx="3240360" cy="634356"/>
            </a:xfrm>
            <a:prstGeom prst="rect">
              <a:avLst/>
            </a:prstGeom>
          </p:spPr>
        </p:pic>
        <p:sp>
          <p:nvSpPr>
            <p:cNvPr id="7" name="文本框 14"/>
            <p:cNvSpPr txBox="1"/>
            <p:nvPr userDrawn="1"/>
          </p:nvSpPr>
          <p:spPr>
            <a:xfrm>
              <a:off x="455780" y="9623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复习导入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pic>
        <p:nvPicPr>
          <p:cNvPr id="14" name="图片 13" descr="底图2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2" name="组合 1"/>
          <p:cNvGrpSpPr/>
          <p:nvPr userDrawn="1"/>
        </p:nvGrpSpPr>
        <p:grpSpPr>
          <a:xfrm>
            <a:off x="-252536" y="0"/>
            <a:ext cx="3274666" cy="694923"/>
            <a:chOff x="-252536" y="0"/>
            <a:chExt cx="3274666" cy="694923"/>
          </a:xfrm>
        </p:grpSpPr>
        <p:sp>
          <p:nvSpPr>
            <p:cNvPr id="11" name="文本框 14"/>
            <p:cNvSpPr txBox="1"/>
            <p:nvPr userDrawn="1"/>
          </p:nvSpPr>
          <p:spPr>
            <a:xfrm>
              <a:off x="467544" y="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探究新知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12" name="图片 11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53851"/>
              <a:ext cx="3274666" cy="641072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2" name="组合 1"/>
          <p:cNvGrpSpPr/>
          <p:nvPr userDrawn="1"/>
        </p:nvGrpSpPr>
        <p:grpSpPr>
          <a:xfrm>
            <a:off x="-240896" y="22840"/>
            <a:ext cx="3264092" cy="679083"/>
            <a:chOff x="-240896" y="22840"/>
            <a:chExt cx="3264092" cy="679083"/>
          </a:xfrm>
        </p:grpSpPr>
        <p:sp>
          <p:nvSpPr>
            <p:cNvPr id="9" name="文本框 14"/>
            <p:cNvSpPr txBox="1"/>
            <p:nvPr userDrawn="1"/>
          </p:nvSpPr>
          <p:spPr>
            <a:xfrm>
              <a:off x="467544" y="2284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课堂练习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11" name="图片 10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40896" y="62921"/>
              <a:ext cx="3264092" cy="639002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sp>
        <p:nvSpPr>
          <p:cNvPr id="7" name="文本框 14"/>
          <p:cNvSpPr txBox="1"/>
          <p:nvPr userDrawn="1"/>
        </p:nvSpPr>
        <p:spPr>
          <a:xfrm>
            <a:off x="452876" y="9623"/>
            <a:ext cx="1847212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457200"/>
            <a:r>
              <a: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课堂小结</a:t>
            </a:r>
            <a:endParaRPr lang="zh-CN" altLang="en-US" sz="2800" b="1" dirty="0">
              <a:solidFill>
                <a:srgbClr val="44546A">
                  <a:lumMod val="5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" name="图片 7" descr="未标题-1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62921"/>
            <a:ext cx="3264091" cy="63900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0" name="图片 9" descr="七彩课堂4个字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11" name="矩形 4"/>
          <p:cNvSpPr>
            <a:spLocks noChangeArrowheads="1"/>
          </p:cNvSpPr>
          <p:nvPr userDrawn="1"/>
        </p:nvSpPr>
        <p:spPr bwMode="auto">
          <a:xfrm>
            <a:off x="2142070" y="1672779"/>
            <a:ext cx="4680520" cy="1559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从教材课后习题中选取；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从课时练中选取。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1"/>
          <p:cNvGrpSpPr/>
          <p:nvPr userDrawn="1"/>
        </p:nvGrpSpPr>
        <p:grpSpPr>
          <a:xfrm>
            <a:off x="-252536" y="9623"/>
            <a:ext cx="3240360" cy="692300"/>
            <a:chOff x="-252536" y="9623"/>
            <a:chExt cx="3240360" cy="692300"/>
          </a:xfrm>
        </p:grpSpPr>
        <p:pic>
          <p:nvPicPr>
            <p:cNvPr id="12" name="图片 11" descr="未标题-1.png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67566"/>
              <a:ext cx="3240360" cy="634357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 userDrawn="1"/>
          </p:nvSpPr>
          <p:spPr>
            <a:xfrm>
              <a:off x="452876" y="9623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课后作业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结束页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0" y="0"/>
            <a:ext cx="9135541" cy="51402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alphaModFix amt="7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54618">
            <a:off x="7567239" y="494503"/>
            <a:ext cx="722742" cy="9433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>
            <a:alphaModFix amt="7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4629">
            <a:off x="7223546" y="1124885"/>
            <a:ext cx="456460" cy="59580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7.png"/><Relationship Id="rId10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七彩课堂4个字.png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24" name="TextBox 9"/>
          <p:cNvSpPr txBox="1"/>
          <p:nvPr userDrawn="1"/>
        </p:nvSpPr>
        <p:spPr>
          <a:xfrm>
            <a:off x="4788024" y="83408"/>
            <a:ext cx="30243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457200"/>
            <a:r>
              <a:rPr lang="zh-CN" altLang="en-US" sz="2000" b="1" dirty="0" smtClean="0">
                <a:solidFill>
                  <a:srgbClr val="8064A2">
                    <a:lumMod val="75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比例</a:t>
            </a:r>
            <a:endParaRPr lang="zh-CN" altLang="en-US" sz="2000" b="1" dirty="0">
              <a:solidFill>
                <a:srgbClr val="8064A2">
                  <a:lumMod val="75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3.png"/><Relationship Id="rId1" Type="http://schemas.openxmlformats.org/officeDocument/2006/relationships/image" Target="../media/image3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microsoft.com/office/2007/relationships/hdphoto" Target="../media/image21.wdp"/><Relationship Id="rId1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067944" y="563637"/>
            <a:ext cx="3491880" cy="4241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77603" y="1651179"/>
            <a:ext cx="3232295" cy="992579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 defTabSz="457200"/>
            <a:r>
              <a:rPr lang="zh-CN" altLang="en-US" sz="6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解 比 例</a:t>
            </a:r>
            <a:endParaRPr lang="zh-CN" altLang="en-US" sz="60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12693" y="519703"/>
            <a:ext cx="1167627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457200"/>
            <a:r>
              <a:rPr lang="zh-CN" altLang="en-US" sz="40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比例</a:t>
            </a:r>
            <a:endParaRPr lang="zh-CN" altLang="en-US" sz="4000" b="1" dirty="0">
              <a:solidFill>
                <a:srgbClr val="0050AA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5" name="组合 26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7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457200"/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4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ext Box 69"/>
          <p:cNvSpPr txBox="1">
            <a:spLocks noChangeArrowheads="1"/>
          </p:cNvSpPr>
          <p:nvPr/>
        </p:nvSpPr>
        <p:spPr bwMode="auto">
          <a:xfrm>
            <a:off x="723977" y="814490"/>
            <a:ext cx="1545388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解比例。</a:t>
            </a:r>
            <a:endParaRPr kumimoji="1"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7" name="Text Box 74"/>
              <p:cNvSpPr txBox="1">
                <a:spLocks noChangeArrowheads="1"/>
              </p:cNvSpPr>
              <p:nvPr/>
            </p:nvSpPr>
            <p:spPr bwMode="auto">
              <a:xfrm>
                <a:off x="1835696" y="2127611"/>
                <a:ext cx="2305050" cy="69269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>
                <a:spAutoFit/>
              </a:bodyPr>
              <a:lstStyle/>
              <a:p>
                <a:pPr defTabSz="91440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kumimoji="1"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1"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kumimoji="1" lang="en-US" altLang="zh-CN" sz="24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kumimoji="1" lang="en-US" altLang="zh-CN" sz="24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den>
                    </m:f>
                  </m:oMath>
                </a14:m>
                <a:r>
                  <a:rPr kumimoji="1" lang="en-US" altLang="zh-CN" sz="2400" b="1" i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x </a:t>
                </a:r>
                <a:r>
                  <a:rPr kumimoji="1"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=10</a:t>
                </a:r>
                <a:r>
                  <a:rPr kumimoji="1"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1"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kumimoji="1" lang="en-US" altLang="zh-CN" sz="24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kumimoji="1" lang="en-US" altLang="zh-CN" sz="24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4</m:t>
                        </m:r>
                      </m:den>
                    </m:f>
                  </m:oMath>
                </a14:m>
                <a:endParaRPr kumimoji="1"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57" name="Text Box 7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835696" y="2127611"/>
                <a:ext cx="2305050" cy="692690"/>
              </a:xfrm>
              <a:prstGeom prst="rect">
                <a:avLst/>
              </a:prstGeom>
              <a:blipFill rotWithShape="1">
                <a:blip r:embed="rId1"/>
                <a:stretch>
                  <a:fillRect l="-24" t="-52" r="24" b="38"/>
                </a:stretch>
              </a:blipFill>
              <a:ln w="9525">
                <a:noFill/>
                <a:miter lim="800000"/>
              </a:ln>
              <a:effectLst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8" name="Text Box 69"/>
          <p:cNvSpPr txBox="1">
            <a:spLocks noChangeArrowheads="1"/>
          </p:cNvSpPr>
          <p:nvPr/>
        </p:nvSpPr>
        <p:spPr bwMode="auto">
          <a:xfrm>
            <a:off x="1187624" y="2221758"/>
            <a:ext cx="517291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</a:t>
            </a:r>
            <a:r>
              <a:rPr kumimoji="1"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kumimoji="1"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Text Box 74"/>
          <p:cNvSpPr txBox="1">
            <a:spLocks noChangeArrowheads="1"/>
          </p:cNvSpPr>
          <p:nvPr/>
        </p:nvSpPr>
        <p:spPr bwMode="auto">
          <a:xfrm>
            <a:off x="2267744" y="3550262"/>
            <a:ext cx="1500188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kumimoji="1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=7.5</a:t>
            </a:r>
            <a:endParaRPr kumimoji="1"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8" name="Text Box 173"/>
              <p:cNvSpPr txBox="1">
                <a:spLocks noChangeArrowheads="1"/>
              </p:cNvSpPr>
              <p:nvPr/>
            </p:nvSpPr>
            <p:spPr bwMode="auto">
              <a:xfrm>
                <a:off x="617967" y="1500502"/>
                <a:ext cx="3903620" cy="69269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wrap="square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kumimoji="1" lang="zh-CN" altLang="en-US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（</a:t>
                </a:r>
                <a:r>
                  <a:rPr kumimoji="1"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r>
                  <a:rPr kumimoji="1"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）</a:t>
                </a:r>
                <a:r>
                  <a:rPr kumimoji="1" lang="en-US" altLang="zh-CN" sz="24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x </a:t>
                </a:r>
                <a:r>
                  <a:rPr kumimoji="1"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∶10 =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1"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kumimoji="1" lang="en-US" altLang="zh-CN" sz="24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kumimoji="1" lang="en-US" altLang="zh-CN" sz="24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4</m:t>
                        </m:r>
                      </m:den>
                    </m:f>
                  </m:oMath>
                </a14:m>
                <a:r>
                  <a:rPr kumimoji="1"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∶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1"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kumimoji="1" lang="en-US" altLang="zh-CN" sz="2400" b="1" i="0" dirty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kumimoji="1" lang="en-US" altLang="zh-CN" sz="2400" b="1" i="0" dirty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den>
                    </m:f>
                  </m:oMath>
                </a14:m>
                <a:r>
                  <a:rPr kumimoji="1"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endParaRPr kumimoji="1"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68" name="Text Box 17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17967" y="1500502"/>
                <a:ext cx="3903620" cy="692690"/>
              </a:xfrm>
              <a:prstGeom prst="rect">
                <a:avLst/>
              </a:prstGeom>
              <a:blipFill rotWithShape="1">
                <a:blip r:embed="rId2"/>
                <a:stretch>
                  <a:fillRect l="-3" t="-91" r="10" b="78"/>
                </a:stretch>
              </a:blipFill>
              <a:ln w="9525">
                <a:noFill/>
                <a:miter lim="800000"/>
              </a:ln>
              <a:effectLst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1" name="Text Box 74"/>
              <p:cNvSpPr txBox="1">
                <a:spLocks noChangeArrowheads="1"/>
              </p:cNvSpPr>
              <p:nvPr/>
            </p:nvSpPr>
            <p:spPr bwMode="auto">
              <a:xfrm>
                <a:off x="2247648" y="2897656"/>
                <a:ext cx="2016224" cy="69390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wrap="square">
                <a:spAutoFit/>
              </a:bodyPr>
              <a:lstStyle/>
              <a:p>
                <a:pPr defTabSz="91440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kumimoji="1" lang="en-US" altLang="zh-CN" sz="2400" b="1" i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x</a:t>
                </a:r>
                <a:r>
                  <a:rPr kumimoji="1"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1"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kumimoji="1" lang="en-US" altLang="zh-CN" sz="24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10</m:t>
                        </m:r>
                        <m:r>
                          <m:rPr>
                            <m:nor/>
                          </m:rPr>
                          <a:rPr kumimoji="1" lang="en-US" altLang="zh-CN" sz="24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×</m:t>
                        </m:r>
                        <m:r>
                          <m:rPr>
                            <m:nor/>
                          </m:rPr>
                          <a:rPr kumimoji="1" lang="en-US" altLang="zh-CN" sz="24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kumimoji="1" lang="en-US" altLang="zh-CN" sz="24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4</m:t>
                        </m:r>
                      </m:den>
                    </m:f>
                  </m:oMath>
                </a14:m>
                <a:endParaRPr kumimoji="1"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81" name="Text Box 7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247648" y="2897656"/>
                <a:ext cx="2016224" cy="693908"/>
              </a:xfrm>
              <a:prstGeom prst="rect">
                <a:avLst/>
              </a:prstGeom>
              <a:blipFill rotWithShape="1">
                <a:blip r:embed="rId3"/>
                <a:stretch>
                  <a:fillRect l="-19" t="-22" r="24" b="1"/>
                </a:stretch>
              </a:blipFill>
              <a:ln w="9525">
                <a:noFill/>
                <a:miter lim="800000"/>
              </a:ln>
              <a:effectLst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2" name="Text Box 173"/>
          <p:cNvSpPr txBox="1">
            <a:spLocks noChangeArrowheads="1"/>
          </p:cNvSpPr>
          <p:nvPr/>
        </p:nvSpPr>
        <p:spPr bwMode="auto">
          <a:xfrm>
            <a:off x="4283968" y="1554708"/>
            <a:ext cx="3888432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kumimoji="1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kumimoji="1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kumimoji="1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0.4</a:t>
            </a:r>
            <a:r>
              <a:rPr kumimoji="1" lang="en-US" altLang="zh-CN" sz="24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kumimoji="1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∶</a:t>
            </a:r>
            <a:r>
              <a:rPr kumimoji="1" lang="en-US" altLang="zh-CN" sz="2400" b="1" i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kumimoji="1"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kumimoji="1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=1.2∶2 </a:t>
            </a:r>
            <a:endParaRPr kumimoji="1"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7" name="Text Box 74"/>
              <p:cNvSpPr txBox="1">
                <a:spLocks noChangeArrowheads="1"/>
              </p:cNvSpPr>
              <p:nvPr/>
            </p:nvSpPr>
            <p:spPr bwMode="auto">
              <a:xfrm>
                <a:off x="6318104" y="2151347"/>
                <a:ext cx="1566264" cy="69512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wrap="square">
                <a:spAutoFit/>
              </a:bodyPr>
              <a:lstStyle/>
              <a:p>
                <a:pPr defTabSz="91440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kumimoji="1" lang="en-US" altLang="zh-CN" sz="2400" b="1" i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x</a:t>
                </a:r>
                <a:r>
                  <a:rPr kumimoji="1"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1"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kumimoji="1" lang="en-US" altLang="zh-CN" sz="24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0</m:t>
                        </m:r>
                        <m:r>
                          <m:rPr>
                            <m:nor/>
                          </m:rPr>
                          <a:rPr kumimoji="1" lang="en-US" altLang="zh-CN" sz="24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.</m:t>
                        </m:r>
                        <m:r>
                          <m:rPr>
                            <m:nor/>
                          </m:rPr>
                          <a:rPr kumimoji="1" lang="en-US" altLang="zh-CN" sz="24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4</m:t>
                        </m:r>
                        <m:r>
                          <m:rPr>
                            <m:nor/>
                          </m:rPr>
                          <a:rPr kumimoji="1" lang="en-US" altLang="zh-CN" sz="2400" b="1" i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×</m:t>
                        </m:r>
                        <m:r>
                          <m:rPr>
                            <m:nor/>
                          </m:rPr>
                          <a:rPr kumimoji="1" lang="en-US" altLang="zh-CN" sz="24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kumimoji="1" lang="en-US" altLang="zh-CN" sz="24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  <m:r>
                          <m:rPr>
                            <m:nor/>
                          </m:rPr>
                          <a:rPr kumimoji="1" lang="en-US" altLang="zh-CN" sz="24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.</m:t>
                        </m:r>
                        <m:r>
                          <m:rPr>
                            <m:nor/>
                          </m:rPr>
                          <a:rPr kumimoji="1" lang="en-US" altLang="zh-CN" sz="24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2</m:t>
                        </m:r>
                      </m:den>
                    </m:f>
                  </m:oMath>
                </a14:m>
                <a:endParaRPr kumimoji="1"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87" name="Text Box 7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318104" y="2151347"/>
                <a:ext cx="1566264" cy="695127"/>
              </a:xfrm>
              <a:prstGeom prst="rect">
                <a:avLst/>
              </a:prstGeom>
              <a:blipFill rotWithShape="1">
                <a:blip r:embed="rId4"/>
                <a:stretch>
                  <a:fillRect l="-31" t="-87" r="13" b="58"/>
                </a:stretch>
              </a:blipFill>
              <a:ln w="9525">
                <a:noFill/>
                <a:miter lim="800000"/>
              </a:ln>
              <a:effectLst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8" name="Text Box 74"/>
              <p:cNvSpPr txBox="1">
                <a:spLocks noChangeArrowheads="1"/>
              </p:cNvSpPr>
              <p:nvPr/>
            </p:nvSpPr>
            <p:spPr bwMode="auto">
              <a:xfrm>
                <a:off x="6407299" y="2859782"/>
                <a:ext cx="1189037" cy="69512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>
                <a:spAutoFit/>
              </a:bodyPr>
              <a:lstStyle/>
              <a:p>
                <a:pPr defTabSz="91440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kumimoji="1" lang="en-US" altLang="zh-CN" sz="2400" b="1" i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x</a:t>
                </a:r>
                <a:r>
                  <a:rPr kumimoji="1"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1"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kumimoji="1" lang="en-US" altLang="zh-CN" sz="24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kumimoji="1" lang="en-US" altLang="zh-CN" sz="24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den>
                    </m:f>
                  </m:oMath>
                </a14:m>
                <a:endParaRPr kumimoji="1"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88" name="Text Box 7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407299" y="2859782"/>
                <a:ext cx="1189037" cy="695127"/>
              </a:xfrm>
              <a:prstGeom prst="rect">
                <a:avLst/>
              </a:prstGeom>
              <a:blipFill rotWithShape="1">
                <a:blip r:embed="rId5"/>
                <a:stretch>
                  <a:fillRect l="-13" t="-54" r="39" b="26"/>
                </a:stretch>
              </a:blipFill>
              <a:ln w="9525">
                <a:noFill/>
                <a:miter lim="800000"/>
              </a:ln>
              <a:effectLst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8" name="Text Box 69"/>
          <p:cNvSpPr txBox="1">
            <a:spLocks noChangeArrowheads="1"/>
          </p:cNvSpPr>
          <p:nvPr/>
        </p:nvSpPr>
        <p:spPr bwMode="auto">
          <a:xfrm>
            <a:off x="5551105" y="2326109"/>
            <a:ext cx="518050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</a:t>
            </a:r>
            <a:r>
              <a:rPr kumimoji="1"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kumimoji="1"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0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00" y="935937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58" grpId="0"/>
      <p:bldP spid="59" grpId="0"/>
      <p:bldP spid="81" grpId="0"/>
      <p:bldP spid="87" grpId="0"/>
      <p:bldP spid="88" grpId="0"/>
      <p:bldP spid="10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6"/>
          <p:cNvSpPr>
            <a:spLocks noChangeArrowheads="1"/>
          </p:cNvSpPr>
          <p:nvPr/>
        </p:nvSpPr>
        <p:spPr bwMode="auto">
          <a:xfrm>
            <a:off x="692360" y="586666"/>
            <a:ext cx="7751882" cy="1059492"/>
          </a:xfrm>
          <a:custGeom>
            <a:avLst/>
            <a:gdLst>
              <a:gd name="T0" fmla="*/ 0 w 3924114"/>
              <a:gd name="T1" fmla="*/ 0 h 648072"/>
              <a:gd name="T2" fmla="*/ 3924114 w 3924114"/>
              <a:gd name="T3" fmla="*/ 648072 h 648072"/>
            </a:gdLst>
            <a:ahLst/>
            <a:cxnLst/>
            <a:rect l="T0" t="T1" r="T2" b="T3"/>
            <a:pathLst>
              <a:path w="3924114" h="648072">
                <a:moveTo>
                  <a:pt x="0" y="0"/>
                </a:moveTo>
                <a:lnTo>
                  <a:pt x="3680842" y="0"/>
                </a:lnTo>
                <a:cubicBezTo>
                  <a:pt x="3814408" y="0"/>
                  <a:pt x="3922864" y="143025"/>
                  <a:pt x="3924114" y="320229"/>
                </a:cubicBezTo>
                <a:cubicBezTo>
                  <a:pt x="3922430" y="207936"/>
                  <a:pt x="3830771" y="117537"/>
                  <a:pt x="3717999" y="117537"/>
                </a:cubicBezTo>
                <a:cubicBezTo>
                  <a:pt x="3603953" y="117537"/>
                  <a:pt x="3511500" y="209990"/>
                  <a:pt x="3511500" y="324036"/>
                </a:cubicBezTo>
                <a:cubicBezTo>
                  <a:pt x="3511500" y="438082"/>
                  <a:pt x="3603953" y="530535"/>
                  <a:pt x="3717999" y="530535"/>
                </a:cubicBezTo>
                <a:cubicBezTo>
                  <a:pt x="3830698" y="530535"/>
                  <a:pt x="3922311" y="440253"/>
                  <a:pt x="3924092" y="328061"/>
                </a:cubicBezTo>
                <a:cubicBezTo>
                  <a:pt x="3922745" y="505131"/>
                  <a:pt x="3814335" y="648000"/>
                  <a:pt x="3680842" y="648000"/>
                </a:cubicBezTo>
                <a:lnTo>
                  <a:pt x="3680842" y="648072"/>
                </a:lnTo>
                <a:lnTo>
                  <a:pt x="0" y="648072"/>
                </a:lnTo>
                <a:close/>
              </a:path>
            </a:pathLst>
          </a:custGeom>
          <a:noFill/>
          <a:ln w="9525">
            <a:noFill/>
            <a:miter lim="800000"/>
          </a:ln>
        </p:spPr>
        <p:txBody>
          <a:bodyPr lIns="80467" tIns="40234" rIns="80467" bIns="40234" anchor="ctr"/>
          <a:lstStyle/>
          <a:p>
            <a:pPr>
              <a:lnSpc>
                <a:spcPct val="150000"/>
              </a:lnSpc>
            </a:pP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餐馆给餐具消毒，要用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100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L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消毒液配成消毒水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如果消毒液与水的比是1∶150，应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加入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多少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升水?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Picture 14" descr="83副本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948264" y="1632672"/>
            <a:ext cx="1146521" cy="22848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27"/>
          <p:cNvSpPr>
            <a:spLocks noChangeArrowheads="1"/>
          </p:cNvSpPr>
          <p:nvPr/>
        </p:nvSpPr>
        <p:spPr bwMode="auto">
          <a:xfrm>
            <a:off x="2610962" y="2656970"/>
            <a:ext cx="3082955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100∶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x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＝1∶150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Rectangle 54"/>
          <p:cNvSpPr>
            <a:spLocks noChangeArrowheads="1"/>
          </p:cNvSpPr>
          <p:nvPr/>
        </p:nvSpPr>
        <p:spPr bwMode="auto">
          <a:xfrm>
            <a:off x="1640638" y="2244053"/>
            <a:ext cx="4608512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>
              <a:buFontTx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解：设应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加入 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x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mL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水。               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2311662" y="3118635"/>
            <a:ext cx="3700498" cy="46384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90000" tIns="46800" rIns="90000" bIns="46800">
            <a:spAutoFit/>
          </a:bodyPr>
          <a:lstStyle/>
          <a:p>
            <a:pPr algn="ctr" eaLnBrk="0" hangingPunct="0"/>
            <a:r>
              <a:rPr lang="zh-CN" altLang="en-US" sz="2400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   </a:t>
            </a:r>
            <a:r>
              <a:rPr lang="en-US" altLang="zh-CN" sz="2400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x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＝10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0×150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  <p:sp>
        <p:nvSpPr>
          <p:cNvPr id="7" name="Rectangle 11"/>
          <p:cNvSpPr>
            <a:spLocks noChangeArrowheads="1"/>
          </p:cNvSpPr>
          <p:nvPr/>
        </p:nvSpPr>
        <p:spPr bwMode="auto">
          <a:xfrm>
            <a:off x="2938482" y="3622691"/>
            <a:ext cx="2641630" cy="46384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90000" tIns="46800" rIns="90000" bIns="46800">
            <a:spAutoFit/>
          </a:bodyPr>
          <a:lstStyle/>
          <a:p>
            <a:pPr algn="ctr" eaLnBrk="0" hangingPunct="0"/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x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＝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15000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8" name="Rectangle 12"/>
          <p:cNvSpPr>
            <a:spLocks noChangeArrowheads="1"/>
          </p:cNvSpPr>
          <p:nvPr/>
        </p:nvSpPr>
        <p:spPr bwMode="auto">
          <a:xfrm>
            <a:off x="2445360" y="4390817"/>
            <a:ext cx="3627874" cy="46384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90000" tIns="46800" rIns="90000" bIns="46800" anchor="ctr">
            <a:spAutoFit/>
          </a:bodyPr>
          <a:lstStyle/>
          <a:p>
            <a:pPr eaLnBrk="0" hangingPunct="0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答:应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加入15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L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水。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16" name="组合 44"/>
          <p:cNvGrpSpPr/>
          <p:nvPr/>
        </p:nvGrpSpPr>
        <p:grpSpPr bwMode="auto">
          <a:xfrm>
            <a:off x="2267744" y="1707654"/>
            <a:ext cx="3559039" cy="461665"/>
            <a:chOff x="908200" y="1747774"/>
            <a:chExt cx="2047432" cy="443613"/>
          </a:xfrm>
        </p:grpSpPr>
        <p:sp>
          <p:nvSpPr>
            <p:cNvPr id="17" name="Freeform 11"/>
            <p:cNvSpPr/>
            <p:nvPr/>
          </p:nvSpPr>
          <p:spPr bwMode="auto">
            <a:xfrm>
              <a:off x="908200" y="1804076"/>
              <a:ext cx="2047432" cy="360000"/>
            </a:xfrm>
            <a:prstGeom prst="rect">
              <a:avLst/>
            </a:prstGeom>
            <a:solidFill>
              <a:schemeClr val="accent6"/>
            </a:solidFill>
            <a:ln w="19050" algn="ctr">
              <a:solidFill>
                <a:srgbClr val="FFA500"/>
              </a:solidFill>
              <a:miter lim="800000"/>
            </a:ln>
            <a:effectLst/>
            <a:scene3d>
              <a:camera prst="orthographicFront"/>
              <a:lightRig rig="flat" dir="t"/>
            </a:scene3d>
            <a:sp3d>
              <a:bevelT prst="relaxedInset"/>
            </a:sp3d>
          </p:spPr>
          <p:txBody>
            <a:bodyPr wrap="none" anchor="ctr"/>
            <a:lstStyle/>
            <a:p>
              <a:pPr algn="ctr" eaLnBrk="0" fontAlgn="ctr" hangingPunct="0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2000" dirty="0">
                <a:solidFill>
                  <a:schemeClr val="tx2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  <p:sp>
          <p:nvSpPr>
            <p:cNvPr id="18" name="TextBox 43"/>
            <p:cNvSpPr txBox="1">
              <a:spLocks noChangeArrowheads="1"/>
            </p:cNvSpPr>
            <p:nvPr/>
          </p:nvSpPr>
          <p:spPr bwMode="auto">
            <a:xfrm>
              <a:off x="1040361" y="1747774"/>
              <a:ext cx="1784191" cy="443613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>
                <a:contourClr>
                  <a:schemeClr val="tx1"/>
                </a:contourClr>
              </a:sp3d>
            </a:bodyPr>
            <a:lstStyle/>
            <a:p>
              <a:pPr algn="ctr"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消毒液∶水 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= 1∶150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360" y="799277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Rectangle 11"/>
          <p:cNvSpPr>
            <a:spLocks noChangeArrowheads="1"/>
          </p:cNvSpPr>
          <p:nvPr/>
        </p:nvSpPr>
        <p:spPr bwMode="auto">
          <a:xfrm>
            <a:off x="2332555" y="3980112"/>
            <a:ext cx="3788828" cy="46384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90000" tIns="46800" rIns="90000" bIns="46800">
            <a:spAutoFit/>
          </a:bodyPr>
          <a:lstStyle/>
          <a:p>
            <a:pPr algn="ctr" eaLnBrk="0" hangingPunct="0"/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15000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 mL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＝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15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L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utoUpdateAnimBg="0"/>
      <p:bldP spid="5" grpId="0" bldLvl="0" autoUpdateAnimBg="0"/>
      <p:bldP spid="6" grpId="0"/>
      <p:bldP spid="7" grpId="0" bldLvl="0" autoUpdateAnimBg="0"/>
      <p:bldP spid="8" grpId="0"/>
      <p:bldP spid="13" grpId="0" bldLvl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6"/>
          <p:cNvSpPr>
            <a:spLocks noChangeArrowheads="1"/>
          </p:cNvSpPr>
          <p:nvPr/>
        </p:nvSpPr>
        <p:spPr bwMode="auto">
          <a:xfrm>
            <a:off x="606384" y="412000"/>
            <a:ext cx="8171360" cy="1512168"/>
          </a:xfrm>
          <a:custGeom>
            <a:avLst/>
            <a:gdLst>
              <a:gd name="T0" fmla="*/ 0 w 3924114"/>
              <a:gd name="T1" fmla="*/ 0 h 648072"/>
              <a:gd name="T2" fmla="*/ 3924114 w 3924114"/>
              <a:gd name="T3" fmla="*/ 648072 h 648072"/>
            </a:gdLst>
            <a:ahLst/>
            <a:cxnLst/>
            <a:rect l="T0" t="T1" r="T2" b="T3"/>
            <a:pathLst>
              <a:path w="3924114" h="648072">
                <a:moveTo>
                  <a:pt x="0" y="0"/>
                </a:moveTo>
                <a:lnTo>
                  <a:pt x="3680842" y="0"/>
                </a:lnTo>
                <a:cubicBezTo>
                  <a:pt x="3814408" y="0"/>
                  <a:pt x="3922864" y="143025"/>
                  <a:pt x="3924114" y="320229"/>
                </a:cubicBezTo>
                <a:cubicBezTo>
                  <a:pt x="3922430" y="207936"/>
                  <a:pt x="3830771" y="117537"/>
                  <a:pt x="3717999" y="117537"/>
                </a:cubicBezTo>
                <a:cubicBezTo>
                  <a:pt x="3603953" y="117537"/>
                  <a:pt x="3511500" y="209990"/>
                  <a:pt x="3511500" y="324036"/>
                </a:cubicBezTo>
                <a:cubicBezTo>
                  <a:pt x="3511500" y="438082"/>
                  <a:pt x="3603953" y="530535"/>
                  <a:pt x="3717999" y="530535"/>
                </a:cubicBezTo>
                <a:cubicBezTo>
                  <a:pt x="3830698" y="530535"/>
                  <a:pt x="3922311" y="440253"/>
                  <a:pt x="3924092" y="328061"/>
                </a:cubicBezTo>
                <a:cubicBezTo>
                  <a:pt x="3922745" y="505131"/>
                  <a:pt x="3814335" y="648000"/>
                  <a:pt x="3680842" y="648000"/>
                </a:cubicBezTo>
                <a:lnTo>
                  <a:pt x="3680842" y="648072"/>
                </a:lnTo>
                <a:lnTo>
                  <a:pt x="0" y="648072"/>
                </a:lnTo>
                <a:close/>
              </a:path>
            </a:pathLst>
          </a:custGeom>
          <a:noFill/>
          <a:ln w="9525">
            <a:noFill/>
            <a:miter lim="800000"/>
          </a:ln>
        </p:spPr>
        <p:txBody>
          <a:bodyPr lIns="80467" tIns="40234" rIns="80467" bIns="40234" anchor="ctr"/>
          <a:lstStyle/>
          <a:p>
            <a:pPr>
              <a:lnSpc>
                <a:spcPct val="150000"/>
              </a:lnSpc>
            </a:pP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一个秦代高级军吏俑模型的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高度与实际高度的比是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∶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。模型高度是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19.6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。这个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高级军吏俑的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实际高度是多少？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59632" y="1707654"/>
            <a:ext cx="600076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解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设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这个高级军吏俑的实际高度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19.6∶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=1∶10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                           x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=196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17344" y="3756977"/>
            <a:ext cx="614944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：这个高级军吏俑的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实际高度是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196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29" y="85094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323528" y="703461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这节课你们都学会了哪些知识？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27784" y="1203598"/>
            <a:ext cx="3960440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用比例解决问题的方法</a:t>
            </a:r>
            <a:endParaRPr lang="zh-CN" altLang="en-US" sz="2800" b="1" dirty="0">
              <a:solidFill>
                <a:srgbClr val="0099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1560" y="1801001"/>
            <a:ext cx="3212575" cy="93102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根据问题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设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列出比例式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83567" y="3224902"/>
            <a:ext cx="3200551" cy="93102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根据</a:t>
            </a:r>
            <a:r>
              <a:rPr lang="zh-CN" altLang="zh-CN" sz="28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比例的基本性质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比例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0305" y="1802631"/>
            <a:ext cx="5051831" cy="28445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6"/>
          <p:cNvSpPr>
            <a:spLocks noChangeArrowheads="1"/>
          </p:cNvSpPr>
          <p:nvPr/>
        </p:nvSpPr>
        <p:spPr bwMode="auto">
          <a:xfrm>
            <a:off x="467544" y="627534"/>
            <a:ext cx="6336704" cy="649765"/>
          </a:xfrm>
          <a:custGeom>
            <a:avLst/>
            <a:gdLst>
              <a:gd name="T0" fmla="*/ 0 w 3924114"/>
              <a:gd name="T1" fmla="*/ 0 h 648072"/>
              <a:gd name="T2" fmla="*/ 3924114 w 3924114"/>
              <a:gd name="T3" fmla="*/ 648072 h 648072"/>
            </a:gdLst>
            <a:ahLst/>
            <a:cxnLst/>
            <a:rect l="T0" t="T1" r="T2" b="T3"/>
            <a:pathLst>
              <a:path w="3924114" h="648072">
                <a:moveTo>
                  <a:pt x="0" y="0"/>
                </a:moveTo>
                <a:lnTo>
                  <a:pt x="3680842" y="0"/>
                </a:lnTo>
                <a:cubicBezTo>
                  <a:pt x="3814408" y="0"/>
                  <a:pt x="3922864" y="143025"/>
                  <a:pt x="3924114" y="320229"/>
                </a:cubicBezTo>
                <a:cubicBezTo>
                  <a:pt x="3922430" y="207936"/>
                  <a:pt x="3830771" y="117537"/>
                  <a:pt x="3717999" y="117537"/>
                </a:cubicBezTo>
                <a:cubicBezTo>
                  <a:pt x="3603953" y="117537"/>
                  <a:pt x="3511500" y="209990"/>
                  <a:pt x="3511500" y="324036"/>
                </a:cubicBezTo>
                <a:cubicBezTo>
                  <a:pt x="3511500" y="438082"/>
                  <a:pt x="3603953" y="530535"/>
                  <a:pt x="3717999" y="530535"/>
                </a:cubicBezTo>
                <a:cubicBezTo>
                  <a:pt x="3830698" y="530535"/>
                  <a:pt x="3922311" y="440253"/>
                  <a:pt x="3924092" y="328061"/>
                </a:cubicBezTo>
                <a:cubicBezTo>
                  <a:pt x="3922745" y="505131"/>
                  <a:pt x="3814335" y="648000"/>
                  <a:pt x="3680842" y="648000"/>
                </a:cubicBezTo>
                <a:lnTo>
                  <a:pt x="3680842" y="648072"/>
                </a:lnTo>
                <a:lnTo>
                  <a:pt x="0" y="648072"/>
                </a:lnTo>
                <a:close/>
              </a:path>
            </a:pathLst>
          </a:custGeom>
          <a:noFill/>
          <a:ln w="9525">
            <a:noFill/>
            <a:miter lim="800000"/>
          </a:ln>
        </p:spPr>
        <p:txBody>
          <a:bodyPr lIns="80467" tIns="40234" rIns="80467" bIns="40234" anchor="ctr"/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谁能说一说：比例的基本性质是什么？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331640" y="1419622"/>
            <a:ext cx="6697354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华文新魏" panose="02010800040101010101" pitchFamily="2" charset="-122"/>
              </a:rPr>
              <a:t>在比例里，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华文新魏" panose="02010800040101010101" pitchFamily="2" charset="-122"/>
              </a:rPr>
              <a:t>两个外项的积等于两个内项的积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华文新魏" panose="02010800040101010101" pitchFamily="2" charset="-122"/>
              </a:rPr>
              <a:t>。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华文新魏" panose="02010800040101010101" pitchFamily="2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5616" y="2211710"/>
            <a:ext cx="2637034" cy="1583597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3749" y="2228640"/>
            <a:ext cx="2428571" cy="14952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8"/>
          <p:cNvSpPr txBox="1">
            <a:spLocks noChangeArrowheads="1"/>
          </p:cNvSpPr>
          <p:nvPr/>
        </p:nvSpPr>
        <p:spPr bwMode="auto">
          <a:xfrm>
            <a:off x="467545" y="678197"/>
            <a:ext cx="8242536" cy="525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根据比例的基本性质，把下列各比改写为乘法等式。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" name="直接箭头连接符 3"/>
          <p:cNvCxnSpPr/>
          <p:nvPr/>
        </p:nvCxnSpPr>
        <p:spPr>
          <a:xfrm>
            <a:off x="3923928" y="1883907"/>
            <a:ext cx="936104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箭头连接符 6"/>
          <p:cNvCxnSpPr/>
          <p:nvPr/>
        </p:nvCxnSpPr>
        <p:spPr>
          <a:xfrm>
            <a:off x="3910899" y="3036035"/>
            <a:ext cx="936104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/>
          <p:cNvGrpSpPr/>
          <p:nvPr/>
        </p:nvGrpSpPr>
        <p:grpSpPr>
          <a:xfrm>
            <a:off x="4788024" y="2631431"/>
            <a:ext cx="3240360" cy="686096"/>
            <a:chOff x="4788024" y="2437202"/>
            <a:chExt cx="3240360" cy="686096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996" t="6926" b="-1"/>
            <a:stretch>
              <a:fillRect/>
            </a:stretch>
          </p:blipFill>
          <p:spPr>
            <a:xfrm>
              <a:off x="5207030" y="2437202"/>
              <a:ext cx="2461326" cy="686096"/>
            </a:xfrm>
            <a:prstGeom prst="rect">
              <a:avLst/>
            </a:prstGeom>
          </p:spPr>
        </p:pic>
        <p:sp>
          <p:nvSpPr>
            <p:cNvPr id="8" name="Text Box 8"/>
            <p:cNvSpPr txBox="1">
              <a:spLocks noChangeArrowheads="1"/>
            </p:cNvSpPr>
            <p:nvPr/>
          </p:nvSpPr>
          <p:spPr bwMode="auto">
            <a:xfrm>
              <a:off x="4788024" y="2579105"/>
              <a:ext cx="3240360" cy="4638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000" tIns="46800" rIns="90000" bIns="46800">
              <a:spAutoFit/>
            </a:bodyPr>
            <a:lstStyle/>
            <a:p>
              <a:pPr algn="ctr"/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9×0.8=1.6×4.5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cxnSp>
        <p:nvCxnSpPr>
          <p:cNvPr id="10" name="直接箭头连接符 9"/>
          <p:cNvCxnSpPr/>
          <p:nvPr/>
        </p:nvCxnSpPr>
        <p:spPr>
          <a:xfrm>
            <a:off x="3934724" y="4028902"/>
            <a:ext cx="936104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23"/>
          <p:cNvGrpSpPr/>
          <p:nvPr/>
        </p:nvGrpSpPr>
        <p:grpSpPr>
          <a:xfrm>
            <a:off x="4572000" y="3685854"/>
            <a:ext cx="3240360" cy="686096"/>
            <a:chOff x="4427984" y="3350715"/>
            <a:chExt cx="3240360" cy="686096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996" t="6926" b="-1"/>
            <a:stretch>
              <a:fillRect/>
            </a:stretch>
          </p:blipFill>
          <p:spPr>
            <a:xfrm>
              <a:off x="5124811" y="3350715"/>
              <a:ext cx="2461326" cy="686096"/>
            </a:xfrm>
            <a:prstGeom prst="rect">
              <a:avLst/>
            </a:prstGeom>
          </p:spPr>
        </p:pic>
        <p:sp>
          <p:nvSpPr>
            <p:cNvPr id="11" name="Text Box 8"/>
            <p:cNvSpPr txBox="1">
              <a:spLocks noChangeArrowheads="1"/>
            </p:cNvSpPr>
            <p:nvPr/>
          </p:nvSpPr>
          <p:spPr bwMode="auto">
            <a:xfrm>
              <a:off x="4427984" y="3440778"/>
              <a:ext cx="3240360" cy="4638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000" tIns="46800" rIns="90000" bIns="46800">
              <a:spAutoFit/>
            </a:bodyPr>
            <a:lstStyle/>
            <a:p>
              <a:pPr algn="ctr"/>
              <a:r>
                <a:rPr lang="en-US" altLang="zh-CN" sz="2400" b="1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x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×2=4×1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223628" y="2506751"/>
            <a:ext cx="2160240" cy="835292"/>
            <a:chOff x="1223628" y="2312522"/>
            <a:chExt cx="2160240" cy="835292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6" name="Text Box 8"/>
                <p:cNvSpPr txBox="1">
                  <a:spLocks noChangeArrowheads="1"/>
                </p:cNvSpPr>
                <p:nvPr/>
              </p:nvSpPr>
              <p:spPr bwMode="auto">
                <a:xfrm>
                  <a:off x="1223628" y="2337750"/>
                  <a:ext cx="2160240" cy="79605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 lIns="90000" tIns="46800" rIns="90000" bIns="46800">
                  <a:spAutoFit/>
                </a:bodyPr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en-US" altLang="zh-CN" sz="2400" b="1" i="1" dirty="0" smtClean="0">
                                <a:latin typeface="Cambria Math" panose="02040503050406030204"/>
                                <a:ea typeface="微软雅黑" panose="020B0503020204020204" pitchFamily="34" charset="-122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2400" b="1" i="0" dirty="0" smtClean="0"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9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2400" b="1" i="0" dirty="0" smtClean="0"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en-US" altLang="zh-CN" sz="2400" b="1" i="0" dirty="0" smtClean="0"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.</m:t>
                            </m:r>
                            <m:r>
                              <m:rPr>
                                <m:nor/>
                              </m:rPr>
                              <a:rPr lang="en-US" altLang="zh-CN" sz="2400" b="1" i="0" dirty="0" smtClean="0"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6</m:t>
                            </m:r>
                          </m:den>
                        </m:f>
                        <m:r>
                          <a:rPr lang="en-US" altLang="zh-CN" sz="2400" b="1" i="1" dirty="0" smtClean="0">
                            <a:latin typeface="Cambria Math" panose="02040503050406030204" pitchFamily="18" charset="0"/>
                            <a:ea typeface="微软雅黑" panose="020B0503020204020204" pitchFamily="34" charset="-122"/>
                          </a:rPr>
                          <m:t>=</m:t>
                        </m:r>
                        <m:f>
                          <m:fPr>
                            <m:ctrlPr>
                              <a:rPr lang="en-US" altLang="zh-CN" sz="2400" b="1" i="1" dirty="0" smtClean="0">
                                <a:latin typeface="Cambria Math" panose="02040503050406030204"/>
                                <a:ea typeface="微软雅黑" panose="020B0503020204020204" pitchFamily="34" charset="-122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2400" b="1" i="0" dirty="0" smtClean="0"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4</m:t>
                            </m:r>
                            <m:r>
                              <m:rPr>
                                <m:nor/>
                              </m:rPr>
                              <a:rPr lang="en-US" altLang="zh-CN" sz="2400" b="1" i="0" dirty="0" smtClean="0"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.</m:t>
                            </m:r>
                            <m:r>
                              <m:rPr>
                                <m:nor/>
                              </m:rPr>
                              <a:rPr lang="en-US" altLang="zh-CN" sz="2400" b="1" i="0" dirty="0" smtClean="0"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5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2400" b="1" i="0" dirty="0" smtClean="0"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0</m:t>
                            </m:r>
                            <m:r>
                              <m:rPr>
                                <m:nor/>
                              </m:rPr>
                              <a:rPr lang="en-US" altLang="zh-CN" sz="2400" b="1" i="0" dirty="0" smtClean="0"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.</m:t>
                            </m:r>
                            <m:r>
                              <m:rPr>
                                <m:nor/>
                              </m:rPr>
                              <a:rPr lang="en-US" altLang="zh-CN" sz="2400" b="1" i="0" dirty="0" smtClean="0"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8</m:t>
                            </m:r>
                          </m:den>
                        </m:f>
                      </m:oMath>
                    </m:oMathPara>
                  </a14:m>
                  <a:endPara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6" name="Text Box 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1223628" y="2337750"/>
                  <a:ext cx="2160240" cy="796053"/>
                </a:xfrm>
                <a:prstGeom prst="rect">
                  <a:avLst/>
                </a:prstGeom>
                <a:blipFill rotWithShape="1">
                  <a:blip r:embed="rId2"/>
                </a:blipFill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6" name="MH_SubTitle_6"/>
            <p:cNvSpPr/>
            <p:nvPr/>
          </p:nvSpPr>
          <p:spPr>
            <a:xfrm>
              <a:off x="1399448" y="2312522"/>
              <a:ext cx="1984420" cy="835292"/>
            </a:xfrm>
            <a:prstGeom prst="round2SameRect">
              <a:avLst/>
            </a:prstGeom>
            <a:noFill/>
            <a:ln w="28575" cap="flat" cmpd="sng" algn="ctr">
              <a:solidFill>
                <a:srgbClr val="009999"/>
              </a:solidFill>
              <a:prstDash val="solid"/>
              <a:miter lim="800000"/>
            </a:ln>
            <a:effectLst/>
          </p:spPr>
          <p:txBody>
            <a:bodyPr anchor="ctr">
              <a:normAutofit/>
            </a:bodyPr>
            <a:lstStyle/>
            <a:p>
              <a:pPr algn="ctr">
                <a:defRPr/>
              </a:pPr>
              <a:endParaRPr lang="en-US" altLang="zh-CN" sz="2000" b="1" kern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223628" y="1435779"/>
            <a:ext cx="2160240" cy="835292"/>
            <a:chOff x="1223628" y="1241550"/>
            <a:chExt cx="2160240" cy="835292"/>
          </a:xfrm>
        </p:grpSpPr>
        <p:sp>
          <p:nvSpPr>
            <p:cNvPr id="3" name="Text Box 8"/>
            <p:cNvSpPr txBox="1">
              <a:spLocks noChangeArrowheads="1"/>
            </p:cNvSpPr>
            <p:nvPr/>
          </p:nvSpPr>
          <p:spPr bwMode="auto">
            <a:xfrm>
              <a:off x="1223628" y="1437598"/>
              <a:ext cx="2160240" cy="4638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000" tIns="46800" rIns="90000" bIns="46800">
              <a:spAutoFit/>
            </a:bodyPr>
            <a:lstStyle/>
            <a:p>
              <a:pPr algn="ctr"/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3∶8=15∶40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" name="MH_SubTitle_6"/>
            <p:cNvSpPr/>
            <p:nvPr/>
          </p:nvSpPr>
          <p:spPr>
            <a:xfrm>
              <a:off x="1368456" y="1241550"/>
              <a:ext cx="1984420" cy="835292"/>
            </a:xfrm>
            <a:prstGeom prst="round2SameRect">
              <a:avLst/>
            </a:prstGeom>
            <a:noFill/>
            <a:ln w="28575" cap="flat" cmpd="sng" algn="ctr">
              <a:solidFill>
                <a:srgbClr val="009999"/>
              </a:solidFill>
              <a:prstDash val="solid"/>
              <a:miter lim="800000"/>
            </a:ln>
            <a:effectLst/>
          </p:spPr>
          <p:txBody>
            <a:bodyPr anchor="ctr">
              <a:normAutofit/>
            </a:bodyPr>
            <a:lstStyle/>
            <a:p>
              <a:pPr algn="ctr">
                <a:defRPr/>
              </a:pPr>
              <a:endParaRPr lang="en-US" altLang="zh-CN" sz="2000" b="1" kern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223628" y="3536658"/>
            <a:ext cx="2160240" cy="835292"/>
            <a:chOff x="1223628" y="3342429"/>
            <a:chExt cx="2160240" cy="835292"/>
          </a:xfrm>
        </p:grpSpPr>
        <p:sp>
          <p:nvSpPr>
            <p:cNvPr id="9" name="Text Box 8"/>
            <p:cNvSpPr txBox="1">
              <a:spLocks noChangeArrowheads="1"/>
            </p:cNvSpPr>
            <p:nvPr/>
          </p:nvSpPr>
          <p:spPr bwMode="auto">
            <a:xfrm>
              <a:off x="1223628" y="3625444"/>
              <a:ext cx="2160240" cy="4638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000" tIns="46800" rIns="90000" bIns="46800">
              <a:spAutoFit/>
            </a:bodyPr>
            <a:lstStyle/>
            <a:p>
              <a:pPr algn="ctr"/>
              <a:r>
                <a:rPr lang="en-US" altLang="zh-CN" sz="2400" b="1" i="1" dirty="0">
                  <a:latin typeface="Times New Roman" panose="02020603050405020304" pitchFamily="18" charset="0"/>
                  <a:ea typeface="Tahoma" panose="020B0604030504040204" pitchFamily="34" charset="0"/>
                  <a:cs typeface="Times New Roman" panose="02020603050405020304" pitchFamily="18" charset="0"/>
                </a:rPr>
                <a:t>x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∶4=1:2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MH_SubTitle_6"/>
            <p:cNvSpPr/>
            <p:nvPr/>
          </p:nvSpPr>
          <p:spPr>
            <a:xfrm>
              <a:off x="1399448" y="3342429"/>
              <a:ext cx="1984420" cy="835292"/>
            </a:xfrm>
            <a:prstGeom prst="round2SameRect">
              <a:avLst/>
            </a:prstGeom>
            <a:noFill/>
            <a:ln w="28575" cap="flat" cmpd="sng" algn="ctr">
              <a:solidFill>
                <a:srgbClr val="009999"/>
              </a:solidFill>
              <a:prstDash val="solid"/>
              <a:miter lim="800000"/>
            </a:ln>
            <a:effectLst/>
          </p:spPr>
          <p:txBody>
            <a:bodyPr anchor="ctr">
              <a:normAutofit/>
            </a:bodyPr>
            <a:lstStyle/>
            <a:p>
              <a:pPr algn="ctr">
                <a:defRPr/>
              </a:pPr>
              <a:endParaRPr lang="en-US" altLang="zh-CN" sz="2000" b="1" kern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090070" y="1521647"/>
            <a:ext cx="2664296" cy="686096"/>
            <a:chOff x="5090070" y="1327418"/>
            <a:chExt cx="2664296" cy="686096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996" t="6926" b="-1"/>
            <a:stretch>
              <a:fillRect/>
            </a:stretch>
          </p:blipFill>
          <p:spPr>
            <a:xfrm>
              <a:off x="5217508" y="1327418"/>
              <a:ext cx="2461326" cy="686096"/>
            </a:xfrm>
            <a:prstGeom prst="rect">
              <a:avLst/>
            </a:prstGeom>
          </p:spPr>
        </p:pic>
        <p:sp>
          <p:nvSpPr>
            <p:cNvPr id="5" name="Text Box 8"/>
            <p:cNvSpPr txBox="1">
              <a:spLocks noChangeArrowheads="1"/>
            </p:cNvSpPr>
            <p:nvPr/>
          </p:nvSpPr>
          <p:spPr bwMode="auto">
            <a:xfrm>
              <a:off x="5090070" y="1476507"/>
              <a:ext cx="2664296" cy="4638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000" tIns="46800" rIns="90000" bIns="46800">
              <a:spAutoFit/>
            </a:bodyPr>
            <a:lstStyle/>
            <a:p>
              <a:pPr algn="ctr"/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3×40=8×15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8"/>
          <p:cNvSpPr txBox="1">
            <a:spLocks noChangeArrowheads="1"/>
          </p:cNvSpPr>
          <p:nvPr/>
        </p:nvSpPr>
        <p:spPr bwMode="auto">
          <a:xfrm>
            <a:off x="395536" y="627534"/>
            <a:ext cx="8242536" cy="525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如果比例中有一个数是未知的，你会求出来吗？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97594" y="1419622"/>
            <a:ext cx="2626475" cy="612545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984807">
                <a:alpha val="50980"/>
              </a:srgbClr>
            </a:solidFill>
            <a:prstDash val="solid"/>
          </a:ln>
          <a:effectLst>
            <a:outerShdw blurRad="215900" sx="104000" sy="104000" algn="ctr" rotWithShape="0">
              <a:srgbClr val="F79646">
                <a:lumMod val="50000"/>
                <a:alpha val="39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619672" y="2427660"/>
            <a:ext cx="2608087" cy="720154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984807">
                <a:alpha val="50980"/>
              </a:srgbClr>
            </a:solidFill>
            <a:prstDash val="solid"/>
          </a:ln>
          <a:effectLst>
            <a:outerShdw blurRad="215900" sx="104000" sy="104000" algn="ctr" rotWithShape="0">
              <a:srgbClr val="F79646">
                <a:lumMod val="50000"/>
                <a:alpha val="39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1619672" y="1535146"/>
            <a:ext cx="260808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40 ∶ 2 = 60 ∶</a:t>
            </a:r>
            <a:r>
              <a:rPr lang="en-US" altLang="zh-CN" sz="20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Calibri" panose="020F0502020204030204" pitchFamily="34" charset="0"/>
              </a:rPr>
              <a:t>x</a:t>
            </a:r>
            <a:endParaRPr lang="zh-CN" altLang="en-US" sz="2000" b="1" i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Calibri" panose="020F0502020204030204" pitchFamily="3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 Box 8"/>
              <p:cNvSpPr txBox="1">
                <a:spLocks noChangeArrowheads="1"/>
              </p:cNvSpPr>
              <p:nvPr/>
            </p:nvSpPr>
            <p:spPr bwMode="auto">
              <a:xfrm>
                <a:off x="2048967" y="2521816"/>
                <a:ext cx="1370905" cy="5936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algn="ctr" fontAlgn="base">
                  <a:spcBef>
                    <a:spcPct val="5000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r>
                  <a:rPr lang="zh-CN" altLang="en-US" sz="20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Calibri" panose="020F0502020204030204" pitchFamily="34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 dirty="0">
                            <a:latin typeface="Cambria Math" panose="02040503050406030204"/>
                            <a:ea typeface="微软雅黑" panose="020B0503020204020204" pitchFamily="34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000" b="1" i="0" dirty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80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b="1" i="0" dirty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0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Calibri" panose="020F0502020204030204" pitchFamily="34" charset="0"/>
                  </a:rPr>
                  <a:t> </a:t>
                </a:r>
                <a:r>
                  <a:rPr lang="en-US" altLang="zh-CN" sz="20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Calibri" panose="020F0502020204030204" pitchFamily="34" charset="0"/>
                  </a:rPr>
                  <a:t>=</a:t>
                </a:r>
                <a:r>
                  <a:rPr lang="en-US" altLang="zh-CN" sz="20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Calibri" panose="020F0502020204030204" pitchFamily="34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 dirty="0">
                            <a:latin typeface="Cambria Math" panose="02040503050406030204"/>
                            <a:ea typeface="微软雅黑" panose="020B0503020204020204" pitchFamily="34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000" b="1" i="0" dirty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100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b="1" i="1" dirty="0" smtClean="0"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x</m:t>
                        </m:r>
                      </m:den>
                    </m:f>
                  </m:oMath>
                </a14:m>
                <a:r>
                  <a:rPr lang="en-US" altLang="zh-CN" sz="20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Calibri" panose="020F0502020204030204" pitchFamily="34" charset="0"/>
                  </a:rPr>
                  <a:t> </a:t>
                </a:r>
                <a:endParaRPr lang="zh-CN" altLang="en-US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Calibri" panose="020F0502020204030204" pitchFamily="34" charset="0"/>
                </a:endParaRPr>
              </a:p>
            </p:txBody>
          </p:sp>
        </mc:Choice>
        <mc:Fallback>
          <p:sp>
            <p:nvSpPr>
              <p:cNvPr id="6" name="Text 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048967" y="2521816"/>
                <a:ext cx="1370905" cy="593624"/>
              </a:xfrm>
              <a:prstGeom prst="rect">
                <a:avLst/>
              </a:prstGeom>
              <a:blipFill rotWithShape="1">
                <a:blip r:embed="rId1"/>
                <a:stretch>
                  <a:fillRect l="-33" t="-39" r="29" b="22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椭圆 14"/>
          <p:cNvSpPr/>
          <p:nvPr/>
        </p:nvSpPr>
        <p:spPr>
          <a:xfrm>
            <a:off x="3638606" y="1557942"/>
            <a:ext cx="357330" cy="414281"/>
          </a:xfrm>
          <a:prstGeom prst="ellipse">
            <a:avLst/>
          </a:prstGeom>
          <a:noFill/>
          <a:ln w="2222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2915816" y="2866447"/>
            <a:ext cx="331935" cy="315295"/>
          </a:xfrm>
          <a:prstGeom prst="ellipse">
            <a:avLst/>
          </a:prstGeom>
          <a:noFill/>
          <a:ln w="22225"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KSO_Shape"/>
          <p:cNvSpPr/>
          <p:nvPr/>
        </p:nvSpPr>
        <p:spPr>
          <a:xfrm rot="1053404">
            <a:off x="3707345" y="2610859"/>
            <a:ext cx="721079" cy="585859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" name="KSO_Shape"/>
          <p:cNvSpPr/>
          <p:nvPr/>
        </p:nvSpPr>
        <p:spPr>
          <a:xfrm rot="4621004">
            <a:off x="3989034" y="1937668"/>
            <a:ext cx="721079" cy="585859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4560599" y="2427734"/>
            <a:ext cx="1235537" cy="672663"/>
            <a:chOff x="7236296" y="2213099"/>
            <a:chExt cx="1235537" cy="672663"/>
          </a:xfrm>
        </p:grpSpPr>
        <p:sp>
          <p:nvSpPr>
            <p:cNvPr id="20" name="KSO_Shape"/>
            <p:cNvSpPr/>
            <p:nvPr/>
          </p:nvSpPr>
          <p:spPr>
            <a:xfrm>
              <a:off x="7310354" y="2213099"/>
              <a:ext cx="1001981" cy="672663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7236296" y="2307181"/>
              <a:ext cx="123553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未知项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1835696" y="3602151"/>
            <a:ext cx="46805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  <a:buFontTx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求比例中的未知项，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叫作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比例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1979712" y="4303916"/>
            <a:ext cx="4248472" cy="0"/>
          </a:xfrm>
          <a:prstGeom prst="line">
            <a:avLst/>
          </a:prstGeom>
          <a:noFill/>
          <a:ln w="76200" cap="flat" cmpd="sng" algn="ctr">
            <a:solidFill>
              <a:srgbClr val="FF0000"/>
            </a:solidFill>
            <a:prstDash val="solid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684187" y="3363838"/>
            <a:ext cx="3537297" cy="1160558"/>
            <a:chOff x="602655" y="3283400"/>
            <a:chExt cx="3537297" cy="1160558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2655" y="3283400"/>
              <a:ext cx="3537297" cy="1160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" name="Rectangle 54"/>
            <p:cNvSpPr>
              <a:spLocks noChangeArrowheads="1"/>
            </p:cNvSpPr>
            <p:nvPr/>
          </p:nvSpPr>
          <p:spPr bwMode="auto">
            <a:xfrm>
              <a:off x="1019433" y="3359116"/>
              <a:ext cx="2791930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 kern="1200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 kern="1200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 kern="1200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 kern="1200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 kern="1200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  <a:cs typeface="+mn-cs"/>
                </a:defRPr>
              </a:lvl5pPr>
              <a:lvl6pPr marL="2286000" algn="l" defTabSz="914400" rtl="0" eaLnBrk="1" latinLnBrk="0" hangingPunct="1">
                <a:defRPr sz="2000" b="1" kern="1200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  <a:cs typeface="+mn-cs"/>
                </a:defRPr>
              </a:lvl6pPr>
              <a:lvl7pPr marL="2743200" algn="l" defTabSz="914400" rtl="0" eaLnBrk="1" latinLnBrk="0" hangingPunct="1">
                <a:defRPr sz="2000" b="1" kern="1200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  <a:cs typeface="+mn-cs"/>
                </a:defRPr>
              </a:lvl7pPr>
              <a:lvl8pPr marL="3200400" algn="l" defTabSz="914400" rtl="0" eaLnBrk="1" latinLnBrk="0" hangingPunct="1">
                <a:defRPr sz="2000" b="1" kern="1200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  <a:cs typeface="+mn-cs"/>
                </a:defRPr>
              </a:lvl8pPr>
              <a:lvl9pPr marL="3657600" algn="l" defTabSz="914400" rtl="0" eaLnBrk="1" latinLnBrk="0" hangingPunct="1">
                <a:defRPr sz="2000" b="1" kern="1200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  <a:cs typeface="+mn-cs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zh-CN" altLang="en-US" dirty="0">
                  <a:latin typeface="楷体" panose="02010609060101010101" pitchFamily="49" charset="-122"/>
                  <a:ea typeface="楷体" panose="02010609060101010101" pitchFamily="49" charset="-122"/>
                </a:rPr>
                <a:t>在比例里，两个外项的积等于两个内项的积。这</a:t>
              </a:r>
              <a:r>
                <a:rPr lang="zh-CN" altLang="en-US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叫作比例</a:t>
              </a:r>
              <a:r>
                <a:rPr lang="zh-CN" altLang="en-US" dirty="0">
                  <a:latin typeface="楷体" panose="02010609060101010101" pitchFamily="49" charset="-122"/>
                  <a:ea typeface="楷体" panose="02010609060101010101" pitchFamily="49" charset="-122"/>
                </a:rPr>
                <a:t>的基本性质。                </a:t>
              </a:r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1285065" y="879159"/>
            <a:ext cx="2263553" cy="612545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984807">
                <a:alpha val="50980"/>
              </a:srgbClr>
            </a:solidFill>
            <a:prstDash val="solid"/>
          </a:ln>
          <a:effectLst>
            <a:outerShdw blurRad="215900" sx="104000" sy="104000" algn="ctr" rotWithShape="0">
              <a:srgbClr val="F79646">
                <a:lumMod val="50000"/>
                <a:alpha val="39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208771" y="879159"/>
            <a:ext cx="2263553" cy="612545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984807">
                <a:alpha val="50980"/>
              </a:srgbClr>
            </a:solidFill>
            <a:prstDash val="solid"/>
          </a:ln>
          <a:effectLst>
            <a:outerShdw blurRad="215900" sx="104000" sy="104000" algn="ctr" rotWithShape="0">
              <a:srgbClr val="F79646">
                <a:lumMod val="50000"/>
                <a:alpha val="39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 Box 8"/>
          <p:cNvSpPr txBox="1">
            <a:spLocks noChangeArrowheads="1"/>
          </p:cNvSpPr>
          <p:nvPr/>
        </p:nvSpPr>
        <p:spPr bwMode="auto">
          <a:xfrm>
            <a:off x="1331640" y="994683"/>
            <a:ext cx="260808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40 ∶ 2 = 60 ∶</a:t>
            </a:r>
            <a:r>
              <a:rPr lang="en-US" altLang="zh-CN" sz="2000" b="1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Calibri" panose="020F0502020204030204" pitchFamily="34" charset="0"/>
              </a:rPr>
              <a:t>x</a:t>
            </a:r>
            <a:endParaRPr lang="zh-CN" altLang="en-US" sz="2000" b="1" i="1" dirty="0">
              <a:solidFill>
                <a:srgbClr val="000000"/>
              </a:solidFill>
              <a:ea typeface="楷体" panose="02010609060101010101" pitchFamily="49" charset="-122"/>
              <a:sym typeface="Calibri" panose="020F0502020204030204" pitchFamily="34" charset="0"/>
            </a:endParaRPr>
          </a:p>
        </p:txBody>
      </p:sp>
      <p:sp>
        <p:nvSpPr>
          <p:cNvPr id="49" name="Text Box 8"/>
          <p:cNvSpPr txBox="1">
            <a:spLocks noChangeArrowheads="1"/>
          </p:cNvSpPr>
          <p:nvPr/>
        </p:nvSpPr>
        <p:spPr bwMode="auto">
          <a:xfrm>
            <a:off x="667416" y="1660367"/>
            <a:ext cx="69215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解：</a:t>
            </a:r>
            <a:endParaRPr lang="zh-CN" altLang="en-US" sz="2800" b="1" i="1" dirty="0">
              <a:solidFill>
                <a:srgbClr val="000000"/>
              </a:solidFill>
              <a:ea typeface="楷体" panose="02010609060101010101" pitchFamily="49" charset="-122"/>
              <a:sym typeface="Calibri" panose="020F0502020204030204" pitchFamily="34" charset="0"/>
            </a:endParaRPr>
          </a:p>
        </p:txBody>
      </p:sp>
      <p:sp>
        <p:nvSpPr>
          <p:cNvPr id="55" name="Text Box 8"/>
          <p:cNvSpPr txBox="1">
            <a:spLocks noChangeArrowheads="1"/>
          </p:cNvSpPr>
          <p:nvPr/>
        </p:nvSpPr>
        <p:spPr bwMode="auto">
          <a:xfrm>
            <a:off x="1359568" y="1615649"/>
            <a:ext cx="279193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40×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Calibri" panose="020F0502020204030204" pitchFamily="34" charset="0"/>
              </a:rPr>
              <a:t>x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=2×60</a:t>
            </a:r>
            <a:endParaRPr lang="zh-CN" altLang="en-US" sz="2800" b="1" i="1" dirty="0">
              <a:solidFill>
                <a:srgbClr val="000000"/>
              </a:solidFill>
              <a:ea typeface="楷体" panose="02010609060101010101" pitchFamily="49" charset="-122"/>
              <a:sym typeface="Calibri" panose="020F0502020204030204" pitchFamily="34" charset="0"/>
            </a:endParaRPr>
          </a:p>
        </p:txBody>
      </p:sp>
      <p:sp>
        <p:nvSpPr>
          <p:cNvPr id="56" name="Text Box 8"/>
          <p:cNvSpPr txBox="1">
            <a:spLocks noChangeArrowheads="1"/>
          </p:cNvSpPr>
          <p:nvPr/>
        </p:nvSpPr>
        <p:spPr bwMode="auto">
          <a:xfrm>
            <a:off x="1348022" y="2211710"/>
            <a:ext cx="279193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40×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Calibri" panose="020F0502020204030204" pitchFamily="34" charset="0"/>
              </a:rPr>
              <a:t>x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=120</a:t>
            </a:r>
            <a:endParaRPr lang="zh-CN" altLang="en-US" sz="2800" b="1" i="1" dirty="0">
              <a:solidFill>
                <a:srgbClr val="000000"/>
              </a:solidFill>
              <a:ea typeface="楷体" panose="02010609060101010101" pitchFamily="49" charset="-122"/>
              <a:sym typeface="Calibri" panose="020F0502020204030204" pitchFamily="34" charset="0"/>
            </a:endParaRPr>
          </a:p>
        </p:txBody>
      </p:sp>
      <p:sp>
        <p:nvSpPr>
          <p:cNvPr id="57" name="Text Box 8"/>
          <p:cNvSpPr txBox="1">
            <a:spLocks noChangeArrowheads="1"/>
          </p:cNvSpPr>
          <p:nvPr/>
        </p:nvSpPr>
        <p:spPr bwMode="auto">
          <a:xfrm>
            <a:off x="1403648" y="2714405"/>
            <a:ext cx="279193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Calibri" panose="020F0502020204030204" pitchFamily="34" charset="0"/>
              </a:rPr>
              <a:t>        x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=3</a:t>
            </a:r>
            <a:endParaRPr lang="zh-CN" altLang="en-US" sz="2800" b="1" i="1" dirty="0">
              <a:solidFill>
                <a:srgbClr val="000000"/>
              </a:solidFill>
              <a:ea typeface="楷体" panose="02010609060101010101" pitchFamily="49" charset="-122"/>
              <a:sym typeface="Calibri" panose="020F0502020204030204" pitchFamily="34" charset="0"/>
            </a:endParaRPr>
          </a:p>
        </p:txBody>
      </p:sp>
      <p:sp>
        <p:nvSpPr>
          <p:cNvPr id="59" name="Text Box 8"/>
          <p:cNvSpPr txBox="1">
            <a:spLocks noChangeArrowheads="1"/>
          </p:cNvSpPr>
          <p:nvPr/>
        </p:nvSpPr>
        <p:spPr bwMode="auto">
          <a:xfrm>
            <a:off x="4516619" y="1586398"/>
            <a:ext cx="69215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解：</a:t>
            </a:r>
            <a:endParaRPr lang="zh-CN" altLang="en-US" sz="2800" b="1" i="1" dirty="0">
              <a:solidFill>
                <a:srgbClr val="000000"/>
              </a:solidFill>
              <a:ea typeface="楷体" panose="02010609060101010101" pitchFamily="49" charset="-122"/>
              <a:sym typeface="Calibri" panose="020F0502020204030204" pitchFamily="34" charset="0"/>
            </a:endParaRPr>
          </a:p>
        </p:txBody>
      </p:sp>
      <p:sp>
        <p:nvSpPr>
          <p:cNvPr id="66" name="Text Box 8"/>
          <p:cNvSpPr txBox="1">
            <a:spLocks noChangeArrowheads="1"/>
          </p:cNvSpPr>
          <p:nvPr/>
        </p:nvSpPr>
        <p:spPr bwMode="auto">
          <a:xfrm>
            <a:off x="5208771" y="1541680"/>
            <a:ext cx="279193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80×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Calibri" panose="020F0502020204030204" pitchFamily="34" charset="0"/>
              </a:rPr>
              <a:t>x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=4×100</a:t>
            </a:r>
            <a:endParaRPr lang="zh-CN" altLang="en-US" sz="2800" b="1" i="1" dirty="0">
              <a:solidFill>
                <a:srgbClr val="000000"/>
              </a:solidFill>
              <a:ea typeface="楷体" panose="02010609060101010101" pitchFamily="49" charset="-122"/>
              <a:sym typeface="Calibri" panose="020F0502020204030204" pitchFamily="34" charset="0"/>
            </a:endParaRPr>
          </a:p>
        </p:txBody>
      </p:sp>
      <p:sp>
        <p:nvSpPr>
          <p:cNvPr id="67" name="Text Box 8"/>
          <p:cNvSpPr txBox="1">
            <a:spLocks noChangeArrowheads="1"/>
          </p:cNvSpPr>
          <p:nvPr/>
        </p:nvSpPr>
        <p:spPr bwMode="auto">
          <a:xfrm>
            <a:off x="5208771" y="2109618"/>
            <a:ext cx="279193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80×</a:t>
            </a: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Calibri" panose="020F0502020204030204" pitchFamily="34" charset="0"/>
              </a:rPr>
              <a:t>x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=400</a:t>
            </a:r>
            <a:endParaRPr lang="zh-CN" altLang="en-US" sz="2800" b="1" i="1" dirty="0">
              <a:solidFill>
                <a:srgbClr val="000000"/>
              </a:solidFill>
              <a:ea typeface="楷体" panose="02010609060101010101" pitchFamily="49" charset="-122"/>
              <a:sym typeface="Calibri" panose="020F0502020204030204" pitchFamily="34" charset="0"/>
            </a:endParaRPr>
          </a:p>
        </p:txBody>
      </p:sp>
      <p:sp>
        <p:nvSpPr>
          <p:cNvPr id="68" name="Text Box 8"/>
          <p:cNvSpPr txBox="1">
            <a:spLocks noChangeArrowheads="1"/>
          </p:cNvSpPr>
          <p:nvPr/>
        </p:nvSpPr>
        <p:spPr bwMode="auto">
          <a:xfrm>
            <a:off x="5292080" y="2640436"/>
            <a:ext cx="279193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800" b="1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Calibri" panose="020F0502020204030204" pitchFamily="34" charset="0"/>
              </a:rPr>
              <a:t>        x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=5</a:t>
            </a:r>
            <a:endParaRPr lang="zh-CN" altLang="en-US" sz="2800" b="1" i="1" dirty="0">
              <a:solidFill>
                <a:srgbClr val="000000"/>
              </a:solidFill>
              <a:ea typeface="楷体" panose="02010609060101010101" pitchFamily="49" charset="-122"/>
              <a:sym typeface="Calibri" panose="020F0502020204030204" pitchFamily="3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5" name="Text Box 8"/>
              <p:cNvSpPr txBox="1">
                <a:spLocks noChangeArrowheads="1"/>
              </p:cNvSpPr>
              <p:nvPr/>
            </p:nvSpPr>
            <p:spPr bwMode="auto">
              <a:xfrm>
                <a:off x="5655094" y="910965"/>
                <a:ext cx="1370905" cy="5936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algn="ctr" fontAlgn="base">
                  <a:spcBef>
                    <a:spcPct val="5000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r>
                  <a:rPr lang="zh-CN" altLang="en-US" sz="20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Calibri" panose="020F0502020204030204" pitchFamily="34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 dirty="0">
                            <a:latin typeface="Cambria Math" panose="02040503050406030204"/>
                            <a:ea typeface="微软雅黑" panose="020B0503020204020204" pitchFamily="34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000" b="1" i="0" dirty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80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b="1" i="0" dirty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0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Calibri" panose="020F0502020204030204" pitchFamily="34" charset="0"/>
                  </a:rPr>
                  <a:t> </a:t>
                </a:r>
                <a:r>
                  <a:rPr lang="en-US" altLang="zh-CN" sz="20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Calibri" panose="020F0502020204030204" pitchFamily="34" charset="0"/>
                  </a:rPr>
                  <a:t>=</a:t>
                </a:r>
                <a:r>
                  <a:rPr lang="en-US" altLang="zh-CN" sz="20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Calibri" panose="020F0502020204030204" pitchFamily="34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 dirty="0">
                            <a:latin typeface="Cambria Math" panose="02040503050406030204"/>
                            <a:ea typeface="微软雅黑" panose="020B0503020204020204" pitchFamily="34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000" b="1" i="0" dirty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100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b="1" i="1" dirty="0" smtClean="0"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x</m:t>
                        </m:r>
                      </m:den>
                    </m:f>
                  </m:oMath>
                </a14:m>
                <a:r>
                  <a:rPr lang="en-US" altLang="zh-CN" sz="20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Calibri" panose="020F0502020204030204" pitchFamily="34" charset="0"/>
                  </a:rPr>
                  <a:t> </a:t>
                </a:r>
                <a:endParaRPr lang="zh-CN" altLang="en-US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Calibri" panose="020F0502020204030204" pitchFamily="34" charset="0"/>
                </a:endParaRPr>
              </a:p>
            </p:txBody>
          </p:sp>
        </mc:Choice>
        <mc:Fallback>
          <p:sp>
            <p:nvSpPr>
              <p:cNvPr id="25" name="Text 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655094" y="910965"/>
                <a:ext cx="1370905" cy="593624"/>
              </a:xfrm>
              <a:prstGeom prst="rect">
                <a:avLst/>
              </a:prstGeom>
              <a:blipFill rotWithShape="1">
                <a:blip r:embed="rId2"/>
                <a:stretch>
                  <a:fillRect l="-31" t="-63" r="26" b="46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56" grpId="0"/>
      <p:bldP spid="57" grpId="0"/>
      <p:bldP spid="66" grpId="0"/>
      <p:bldP spid="67" grpId="0"/>
      <p:bldP spid="6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右箭头 15"/>
          <p:cNvSpPr/>
          <p:nvPr/>
        </p:nvSpPr>
        <p:spPr bwMode="auto">
          <a:xfrm rot="5400000">
            <a:off x="2939686" y="3810291"/>
            <a:ext cx="480651" cy="247802"/>
          </a:xfrm>
          <a:prstGeom prst="rightArrow">
            <a:avLst>
              <a:gd name="adj1" fmla="val 64111"/>
              <a:gd name="adj2" fmla="val 63013"/>
            </a:avLst>
          </a:prstGeom>
          <a:gradFill>
            <a:gsLst>
              <a:gs pos="0">
                <a:srgbClr val="00B0F0"/>
              </a:gs>
              <a:gs pos="100000">
                <a:srgbClr val="0070C0"/>
              </a:gs>
            </a:gsLst>
            <a:lin ang="5400000" scaled="0"/>
          </a:gradFill>
          <a:ln w="25400" algn="ctr">
            <a:solidFill>
              <a:srgbClr val="0070C0"/>
            </a:solidFill>
            <a:miter lim="800000"/>
          </a:ln>
          <a:effectLst/>
          <a:scene3d>
            <a:camera prst="orthographicFront"/>
            <a:lightRig rig="flat" dir="t"/>
          </a:scene3d>
          <a:sp3d>
            <a:bevelT prst="relaxedInset"/>
          </a:sp3d>
        </p:spPr>
        <p:txBody>
          <a:bodyPr wrap="none" anchor="ctr"/>
          <a:lstStyle/>
          <a:p>
            <a:pPr marL="0" lvl="2" algn="ctr" eaLnBrk="0" fontAlgn="ctr" hangingPunct="0">
              <a:lnSpc>
                <a:spcPct val="80000"/>
              </a:lnSpc>
              <a:spcBef>
                <a:spcPct val="5000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endParaRPr lang="zh-CN" altLang="en-US" sz="2000" dirty="0">
              <a:solidFill>
                <a:schemeClr val="tx2"/>
              </a:solidFill>
              <a:latin typeface="+mn-lt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5347" y="589867"/>
            <a:ext cx="821111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长征五号运载火箭总长约为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57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有一个长征五号运载火箭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模型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它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总长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与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火箭总长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比是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1∶10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模型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总长约为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多少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47966" y="2058237"/>
            <a:ext cx="3873461" cy="1635239"/>
            <a:chOff x="558471" y="1487034"/>
            <a:chExt cx="3873461" cy="1635239"/>
          </a:xfrm>
        </p:grpSpPr>
        <p:pic>
          <p:nvPicPr>
            <p:cNvPr id="9" name="Picture 3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0" b="100000" l="0" r="100000">
                          <a14:foregroundMark x1="63920" y1="36889" x2="58352" y2="45778"/>
                          <a14:foregroundMark x1="42094" y1="33111" x2="34744" y2="340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558471" y="1707654"/>
              <a:ext cx="1411475" cy="14146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10" name="组合 9"/>
            <p:cNvGrpSpPr/>
            <p:nvPr/>
          </p:nvGrpSpPr>
          <p:grpSpPr>
            <a:xfrm>
              <a:off x="2121426" y="1487034"/>
              <a:ext cx="2310506" cy="827520"/>
              <a:chOff x="590449" y="963008"/>
              <a:chExt cx="2790045" cy="1210063"/>
            </a:xfrm>
            <a:solidFill>
              <a:schemeClr val="accent6">
                <a:lumMod val="40000"/>
                <a:lumOff val="60000"/>
              </a:schemeClr>
            </a:solidFill>
          </p:grpSpPr>
          <p:sp>
            <p:nvSpPr>
              <p:cNvPr id="11" name="云形标注 5"/>
              <p:cNvSpPr>
                <a:spLocks noChangeArrowheads="1"/>
              </p:cNvSpPr>
              <p:nvPr/>
            </p:nvSpPr>
            <p:spPr bwMode="auto">
              <a:xfrm>
                <a:off x="590449" y="963008"/>
                <a:ext cx="2790045" cy="1210063"/>
              </a:xfrm>
              <a:prstGeom prst="cloudCallout">
                <a:avLst>
                  <a:gd name="adj1" fmla="val -58088"/>
                  <a:gd name="adj2" fmla="val 32604"/>
                </a:avLst>
              </a:prstGeom>
              <a:noFill/>
              <a:ln w="19050" algn="ctr">
                <a:solidFill>
                  <a:srgbClr val="8BB408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2" name="矩形 4"/>
              <p:cNvSpPr>
                <a:spLocks noChangeArrowheads="1"/>
              </p:cNvSpPr>
              <p:nvPr/>
            </p:nvSpPr>
            <p:spPr bwMode="auto">
              <a:xfrm>
                <a:off x="907233" y="1010430"/>
                <a:ext cx="2247618" cy="1035126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0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模型总长与实际总长的</a:t>
                </a:r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比。</a:t>
                </a: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sp>
        <p:nvSpPr>
          <p:cNvPr id="13" name="圆角矩形 12"/>
          <p:cNvSpPr/>
          <p:nvPr/>
        </p:nvSpPr>
        <p:spPr>
          <a:xfrm>
            <a:off x="2271310" y="1298568"/>
            <a:ext cx="3812858" cy="336924"/>
          </a:xfrm>
          <a:prstGeom prst="roundRect">
            <a:avLst/>
          </a:prstGeom>
          <a:solidFill>
            <a:schemeClr val="accent6"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411760" y="3122620"/>
            <a:ext cx="5001335" cy="574145"/>
            <a:chOff x="1843975" y="2978674"/>
            <a:chExt cx="4785311" cy="574145"/>
          </a:xfrm>
        </p:grpSpPr>
        <p:grpSp>
          <p:nvGrpSpPr>
            <p:cNvPr id="17" name="组合 44"/>
            <p:cNvGrpSpPr/>
            <p:nvPr/>
          </p:nvGrpSpPr>
          <p:grpSpPr bwMode="auto">
            <a:xfrm>
              <a:off x="1843975" y="2978674"/>
              <a:ext cx="4072758" cy="571388"/>
              <a:chOff x="908200" y="1804076"/>
              <a:chExt cx="2047432" cy="360000"/>
            </a:xfrm>
          </p:grpSpPr>
          <p:sp>
            <p:nvSpPr>
              <p:cNvPr id="18" name="Freeform 11"/>
              <p:cNvSpPr/>
              <p:nvPr/>
            </p:nvSpPr>
            <p:spPr bwMode="auto">
              <a:xfrm>
                <a:off x="908200" y="1804076"/>
                <a:ext cx="2047432" cy="360000"/>
              </a:xfrm>
              <a:prstGeom prst="rect">
                <a:avLst/>
              </a:prstGeom>
              <a:noFill/>
              <a:ln w="25400" algn="ctr">
                <a:noFill/>
                <a:miter lim="800000"/>
              </a:ln>
              <a:effectLst/>
              <a:scene3d>
                <a:camera prst="orthographicFront"/>
                <a:lightRig rig="flat" dir="t"/>
              </a:scene3d>
              <a:sp3d>
                <a:bevelT prst="relaxedInset"/>
              </a:sp3d>
            </p:spPr>
            <p:txBody>
              <a:bodyPr wrap="none" anchor="ctr"/>
              <a:lstStyle/>
              <a:p>
                <a:pPr algn="ctr" eaLnBrk="0" fontAlgn="ctr" hangingPunct="0"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ct val="70000"/>
                  <a:defRPr/>
                </a:pPr>
                <a:endParaRPr lang="zh-CN" altLang="en-US" sz="36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9" name="TextBox 43"/>
              <p:cNvSpPr txBox="1">
                <a:spLocks noChangeArrowheads="1"/>
              </p:cNvSpPr>
              <p:nvPr/>
            </p:nvSpPr>
            <p:spPr bwMode="auto">
              <a:xfrm>
                <a:off x="1039820" y="1830188"/>
                <a:ext cx="1784191" cy="295742"/>
              </a:xfrm>
              <a:prstGeom prst="rect">
                <a:avLst/>
              </a:prstGeom>
            </p:spPr>
            <p:txBody>
              <a:bodyPr>
                <a:spAutoFit/>
                <a:scene3d>
                  <a:camera prst="orthographicFront"/>
                  <a:lightRig rig="threePt" dir="t"/>
                </a:scene3d>
                <a:sp3d>
                  <a:contourClr>
                    <a:schemeClr val="tx1"/>
                  </a:contourClr>
                </a:sp3d>
              </a:bodyPr>
              <a:lstStyle/>
              <a:p>
                <a:pPr algn="ctr" fontAlgn="ctr"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ct val="70000"/>
                  <a:defRPr/>
                </a:pPr>
                <a:endParaRPr lang="en-US" altLang="zh-CN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5" name="矩形 14"/>
            <p:cNvSpPr/>
            <p:nvPr/>
          </p:nvSpPr>
          <p:spPr>
            <a:xfrm>
              <a:off x="1991234" y="3029599"/>
              <a:ext cx="463805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模型总长∶实际总长</a:t>
              </a:r>
              <a:r>
                <a:rPr lang="en-US" altLang="zh-CN" sz="28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=1</a:t>
              </a:r>
              <a:r>
                <a:rPr lang="en-US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∶ 10</a:t>
              </a:r>
              <a:endPara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4604783" y="4072385"/>
            <a:ext cx="6822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57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右箭头 20"/>
          <p:cNvSpPr/>
          <p:nvPr/>
        </p:nvSpPr>
        <p:spPr bwMode="auto">
          <a:xfrm rot="5400000">
            <a:off x="4689612" y="3810433"/>
            <a:ext cx="480651" cy="247802"/>
          </a:xfrm>
          <a:prstGeom prst="rightArrow">
            <a:avLst>
              <a:gd name="adj1" fmla="val 64111"/>
              <a:gd name="adj2" fmla="val 63013"/>
            </a:avLst>
          </a:prstGeom>
          <a:gradFill>
            <a:gsLst>
              <a:gs pos="0">
                <a:srgbClr val="00B0F0"/>
              </a:gs>
              <a:gs pos="100000">
                <a:srgbClr val="0070C0"/>
              </a:gs>
            </a:gsLst>
            <a:lin ang="5400000" scaled="0"/>
          </a:gradFill>
          <a:ln w="25400" algn="ctr">
            <a:solidFill>
              <a:srgbClr val="0070C0"/>
            </a:solidFill>
            <a:miter lim="800000"/>
          </a:ln>
          <a:effectLst/>
          <a:scene3d>
            <a:camera prst="orthographicFront"/>
            <a:lightRig rig="flat" dir="t"/>
          </a:scene3d>
          <a:sp3d>
            <a:bevelT prst="relaxedInset"/>
          </a:sp3d>
        </p:spPr>
        <p:txBody>
          <a:bodyPr wrap="none" anchor="ctr"/>
          <a:lstStyle/>
          <a:p>
            <a:pPr marL="0" lvl="2" algn="ctr" eaLnBrk="0" fontAlgn="ctr" hangingPunct="0">
              <a:lnSpc>
                <a:spcPct val="80000"/>
              </a:lnSpc>
              <a:spcBef>
                <a:spcPct val="5000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endParaRPr lang="zh-CN" altLang="en-US" sz="2000" dirty="0">
              <a:solidFill>
                <a:schemeClr val="tx2"/>
              </a:solidFill>
              <a:latin typeface="+mn-lt"/>
              <a:ea typeface="微软雅黑" panose="020B0503020204020204" pitchFamily="34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39371">
            <a:off x="2953225" y="4285300"/>
            <a:ext cx="319162" cy="323272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5001" y="1728166"/>
            <a:ext cx="974717" cy="14328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3" grpId="0" animBg="1"/>
      <p:bldP spid="20" grpId="0"/>
      <p:bldP spid="2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1116939" y="687650"/>
            <a:ext cx="4297401" cy="463846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 lIns="90000" tIns="46800" rIns="90000" bIns="46800" anchor="ctr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解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设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这个模型总长约为 </a:t>
            </a:r>
            <a:r>
              <a:rPr lang="en-US" altLang="zh-CN" sz="2400" b="1" i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2574572" y="1228912"/>
            <a:ext cx="1864911" cy="402291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 lIns="90000" tIns="46800" rIns="90000" bIns="46800">
            <a:spAutoFit/>
          </a:bodyPr>
          <a:lstStyle/>
          <a:p>
            <a:r>
              <a:rPr lang="en-US" altLang="zh-CN" sz="2000" b="1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∶57 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= 1∶10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2832655" y="1805367"/>
            <a:ext cx="1606828" cy="402291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 lIns="90000" tIns="46800" rIns="90000" bIns="46800">
            <a:spAutoFit/>
          </a:bodyPr>
          <a:lstStyle/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en-US" altLang="zh-CN" sz="2000" b="1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= 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57×1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3091540" y="2696731"/>
            <a:ext cx="569685" cy="402291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 lIns="90000" tIns="46800" rIns="90000" bIns="46800">
            <a:spAutoFit/>
          </a:bodyPr>
          <a:lstStyle/>
          <a:p>
            <a:r>
              <a:rPr lang="en-US" altLang="zh-CN" sz="20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 =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Rectangle 13"/>
          <p:cNvSpPr>
            <a:spLocks noChangeArrowheads="1"/>
          </p:cNvSpPr>
          <p:nvPr/>
        </p:nvSpPr>
        <p:spPr bwMode="auto">
          <a:xfrm>
            <a:off x="3091540" y="3487576"/>
            <a:ext cx="1089057" cy="402291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 lIns="90000" tIns="46800" rIns="90000" bIns="46800">
            <a:spAutoFit/>
          </a:bodyPr>
          <a:lstStyle/>
          <a:p>
            <a:r>
              <a:rPr lang="en-US" altLang="zh-CN" sz="2000" b="1" i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000" b="1" i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 5.7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Rectangle 14"/>
          <p:cNvSpPr>
            <a:spLocks noChangeArrowheads="1"/>
          </p:cNvSpPr>
          <p:nvPr/>
        </p:nvSpPr>
        <p:spPr bwMode="auto">
          <a:xfrm>
            <a:off x="1523970" y="4042034"/>
            <a:ext cx="4032448" cy="463846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 lIns="90000" tIns="46800" rIns="90000" bIns="46800" anchor="ctr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这个模型总长约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为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5.7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2" name="直接箭头连接符 11"/>
          <p:cNvCxnSpPr/>
          <p:nvPr/>
        </p:nvCxnSpPr>
        <p:spPr>
          <a:xfrm>
            <a:off x="5344878" y="913444"/>
            <a:ext cx="432048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5806135" y="734350"/>
            <a:ext cx="1984149" cy="408843"/>
          </a:xfrm>
          <a:prstGeom prst="rect">
            <a:avLst/>
          </a:prstGeom>
          <a:noFill/>
          <a:ln w="38100">
            <a:solidFill>
              <a:srgbClr val="0099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解：设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4" name="直接箭头连接符 13"/>
          <p:cNvCxnSpPr/>
          <p:nvPr/>
        </p:nvCxnSpPr>
        <p:spPr>
          <a:xfrm>
            <a:off x="5374087" y="1490035"/>
            <a:ext cx="432048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5828245" y="1285614"/>
            <a:ext cx="1984149" cy="408843"/>
          </a:xfrm>
          <a:prstGeom prst="rect">
            <a:avLst/>
          </a:prstGeom>
          <a:noFill/>
          <a:ln w="38100">
            <a:solidFill>
              <a:srgbClr val="0099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列出比例式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6" name="直接箭头连接符 15"/>
          <p:cNvCxnSpPr/>
          <p:nvPr/>
        </p:nvCxnSpPr>
        <p:spPr>
          <a:xfrm>
            <a:off x="5344878" y="2061782"/>
            <a:ext cx="432048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5838184" y="1896944"/>
            <a:ext cx="1984149" cy="408843"/>
          </a:xfrm>
          <a:prstGeom prst="rect">
            <a:avLst/>
          </a:prstGeom>
          <a:noFill/>
          <a:ln w="38100">
            <a:solidFill>
              <a:srgbClr val="0099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比例的基本性质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5064994" y="2497313"/>
            <a:ext cx="733433" cy="1350383"/>
            <a:chOff x="4716880" y="4323154"/>
            <a:chExt cx="1151264" cy="781808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4717745" y="4323154"/>
              <a:ext cx="430319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4716880" y="5104962"/>
              <a:ext cx="430319" cy="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V="1">
              <a:off x="5147199" y="4337441"/>
              <a:ext cx="0" cy="767521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箭头连接符 21"/>
            <p:cNvCxnSpPr/>
            <p:nvPr/>
          </p:nvCxnSpPr>
          <p:spPr>
            <a:xfrm>
              <a:off x="5147199" y="4721201"/>
              <a:ext cx="720945" cy="0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矩形 22"/>
          <p:cNvSpPr/>
          <p:nvPr/>
        </p:nvSpPr>
        <p:spPr>
          <a:xfrm>
            <a:off x="5878366" y="3031441"/>
            <a:ext cx="1984149" cy="408843"/>
          </a:xfrm>
          <a:prstGeom prst="rect">
            <a:avLst/>
          </a:prstGeom>
          <a:noFill/>
          <a:ln w="38100">
            <a:solidFill>
              <a:srgbClr val="0099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解比例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4" name="直接箭头连接符 23"/>
          <p:cNvCxnSpPr/>
          <p:nvPr/>
        </p:nvCxnSpPr>
        <p:spPr>
          <a:xfrm>
            <a:off x="5618183" y="4273957"/>
            <a:ext cx="432048" cy="1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6084168" y="4043817"/>
            <a:ext cx="1984149" cy="408843"/>
          </a:xfrm>
          <a:prstGeom prst="rect">
            <a:avLst/>
          </a:prstGeom>
          <a:noFill/>
          <a:ln w="38100">
            <a:solidFill>
              <a:srgbClr val="0099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写出答语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1101842" y="1867477"/>
            <a:ext cx="1849977" cy="1754326"/>
            <a:chOff x="896012" y="2019954"/>
            <a:chExt cx="1849977" cy="1754326"/>
          </a:xfrm>
        </p:grpSpPr>
        <p:sp>
          <p:nvSpPr>
            <p:cNvPr id="64" name="AutoShape 27"/>
            <p:cNvSpPr>
              <a:spLocks noChangeArrowheads="1"/>
            </p:cNvSpPr>
            <p:nvPr/>
          </p:nvSpPr>
          <p:spPr bwMode="auto">
            <a:xfrm>
              <a:off x="896013" y="2076562"/>
              <a:ext cx="1777969" cy="1682209"/>
            </a:xfrm>
            <a:prstGeom prst="wedgeRoundRectCallout">
              <a:avLst>
                <a:gd name="adj1" fmla="val -62757"/>
                <a:gd name="adj2" fmla="val -4597"/>
                <a:gd name="adj3" fmla="val 16667"/>
              </a:avLst>
            </a:prstGeom>
            <a:no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10000"/>
                </a:lnSpc>
                <a:defRPr/>
              </a:pPr>
              <a:endParaRPr lang="zh-CN" altLang="en-US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2" name="TextBox 25"/>
            <p:cNvSpPr>
              <a:spLocks noChangeArrowheads="1"/>
            </p:cNvSpPr>
            <p:nvPr/>
          </p:nvSpPr>
          <p:spPr bwMode="auto">
            <a:xfrm>
              <a:off x="896012" y="2019954"/>
              <a:ext cx="1849977" cy="17543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18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在将比的形式的比例改写成等式时，一般要把含有</a:t>
              </a:r>
              <a:r>
                <a:rPr lang="en-US" altLang="zh-CN" sz="18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  <a:sym typeface="Times New Roman" panose="02020603050405020304" pitchFamily="18" charset="0"/>
                </a:rPr>
                <a:t>x</a:t>
              </a:r>
              <a:r>
                <a:rPr lang="zh-CN" altLang="en-US" sz="18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的乘积写在等号的</a:t>
              </a:r>
              <a:r>
                <a:rPr lang="zh-CN" altLang="en-US" sz="18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左边</a:t>
              </a:r>
              <a:r>
                <a:rPr lang="zh-CN" altLang="en-US" sz="18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宋体" panose="02010600030101010101" pitchFamily="2" charset="-122"/>
                </a:rPr>
                <a:t>。</a:t>
              </a:r>
              <a:endParaRPr lang="zh-CN" altLang="en-US" sz="1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pic>
        <p:nvPicPr>
          <p:cNvPr id="35" name="图片 3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954" y="2587550"/>
            <a:ext cx="986985" cy="141441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30" name="Text Box 8"/>
              <p:cNvSpPr txBox="1">
                <a:spLocks noChangeArrowheads="1"/>
              </p:cNvSpPr>
              <p:nvPr/>
            </p:nvSpPr>
            <p:spPr bwMode="auto">
              <a:xfrm>
                <a:off x="3424687" y="2558906"/>
                <a:ext cx="1370905" cy="6779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algn="ctr" fontAlgn="base">
                  <a:spcBef>
                    <a:spcPct val="5000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dirty="0">
                              <a:latin typeface="Cambria Math" panose="02040503050406030204"/>
                              <a:ea typeface="微软雅黑" panose="020B0503020204020204" pitchFamily="34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000" b="1" i="0" dirty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57</m:t>
                          </m:r>
                          <m:r>
                            <m:rPr>
                              <m:nor/>
                            </m:rPr>
                            <a:rPr lang="en-US" altLang="zh-CN" sz="2000" b="1" dirty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×</m:t>
                          </m:r>
                          <m:r>
                            <m:rPr>
                              <m:nor/>
                            </m:rPr>
                            <a:rPr lang="en-US" altLang="zh-CN" sz="2000" b="1" dirty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000" b="1" i="0" dirty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zh-CN" altLang="en-US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Calibri" panose="020F0502020204030204" pitchFamily="34" charset="0"/>
                </a:endParaRPr>
              </a:p>
            </p:txBody>
          </p:sp>
        </mc:Choice>
        <mc:Fallback>
          <p:sp>
            <p:nvSpPr>
              <p:cNvPr id="30" name="Text 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424687" y="2558906"/>
                <a:ext cx="1370905" cy="677943"/>
              </a:xfrm>
              <a:prstGeom prst="rect">
                <a:avLst/>
              </a:prstGeom>
              <a:blipFill rotWithShape="1">
                <a:blip r:embed="rId2"/>
                <a:stretch>
                  <a:fillRect l="-10" t="-72" r="5" b="37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2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10" grpId="0"/>
      <p:bldP spid="11" grpId="0"/>
      <p:bldP spid="13" grpId="0" animBg="1"/>
      <p:bldP spid="15" grpId="0" animBg="1"/>
      <p:bldP spid="17" grpId="0" animBg="1"/>
      <p:bldP spid="23" grpId="0" animBg="1"/>
      <p:bldP spid="25" grpId="0" animBg="1"/>
      <p:bldP spid="3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 Box 8"/>
              <p:cNvSpPr txBox="1">
                <a:spLocks noChangeArrowheads="1"/>
              </p:cNvSpPr>
              <p:nvPr/>
            </p:nvSpPr>
            <p:spPr bwMode="auto">
              <a:xfrm>
                <a:off x="3272560" y="1183169"/>
                <a:ext cx="1663125" cy="6939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algn="ctr" fontAlgn="base">
                  <a:spcBef>
                    <a:spcPct val="5000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r>
                  <a:rPr lang="zh-CN" altLang="en-US" sz="24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Calibri" panose="020F0502020204030204" pitchFamily="34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solidFill>
                              <a:srgbClr val="00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sym typeface="Calibri" panose="020F0502020204030204" pitchFamily="34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00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sym typeface="Calibri" panose="020F0502020204030204" pitchFamily="34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00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sym typeface="Calibri" panose="020F0502020204030204" pitchFamily="34" charset="0"/>
                          </a:rPr>
                          <m:t>.</m:t>
                        </m:r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00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sym typeface="Calibri" panose="020F0502020204030204" pitchFamily="34" charset="0"/>
                          </a:rPr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00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sym typeface="Calibri" panose="020F0502020204030204" pitchFamily="34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00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sym typeface="Calibri" panose="020F0502020204030204" pitchFamily="34" charset="0"/>
                          </a:rPr>
                          <m:t>.</m:t>
                        </m:r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00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sym typeface="Calibri" panose="020F0502020204030204" pitchFamily="34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Calibri" panose="020F0502020204030204" pitchFamily="34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 smtClean="0">
                            <a:solidFill>
                              <a:srgbClr val="00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sym typeface="Calibri" panose="020F0502020204030204" pitchFamily="34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dirty="0" smtClean="0">
                            <a:solidFill>
                              <a:srgbClr val="00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sym typeface="Calibri" panose="020F0502020204030204" pitchFamily="34" charset="0"/>
                          </a:rPr>
                          <m:t>6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1" dirty="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ea typeface="楷体" panose="02010609060101010101" pitchFamily="49" charset="-122"/>
                            <a:cs typeface="Times New Roman" panose="02020603050405020304" pitchFamily="18" charset="0"/>
                            <a:sym typeface="Calibri" panose="020F0502020204030204" pitchFamily="34" charset="0"/>
                          </a:rPr>
                          <m:t>x</m:t>
                        </m:r>
                      </m:den>
                    </m:f>
                  </m:oMath>
                </a14:m>
                <a:r>
                  <a:rPr lang="en-US" altLang="zh-CN" sz="24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Calibri" panose="020F0502020204030204" pitchFamily="34" charset="0"/>
                  </a:rPr>
                  <a:t> </a:t>
                </a:r>
                <a:endPara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Calibri" panose="020F0502020204030204" pitchFamily="34" charset="0"/>
                </a:endParaRPr>
              </a:p>
            </p:txBody>
          </p:sp>
        </mc:Choice>
        <mc:Fallback>
          <p:sp>
            <p:nvSpPr>
              <p:cNvPr id="13" name="Text 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272560" y="1183169"/>
                <a:ext cx="1663125" cy="693908"/>
              </a:xfrm>
              <a:prstGeom prst="rect">
                <a:avLst/>
              </a:prstGeom>
              <a:blipFill rotWithShape="1">
                <a:blip r:embed="rId1"/>
                <a:stretch>
                  <a:fillRect l="-24" t="-24" r="28" b="-1187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0" name="组合 9"/>
          <p:cNvGrpSpPr/>
          <p:nvPr/>
        </p:nvGrpSpPr>
        <p:grpSpPr>
          <a:xfrm>
            <a:off x="2800034" y="2020879"/>
            <a:ext cx="2782637" cy="482686"/>
            <a:chOff x="2800034" y="1717808"/>
            <a:chExt cx="2782637" cy="482686"/>
          </a:xfrm>
        </p:grpSpPr>
        <p:sp>
          <p:nvSpPr>
            <p:cNvPr id="22" name="Rectangle 7"/>
            <p:cNvSpPr>
              <a:spLocks noChangeArrowheads="1"/>
            </p:cNvSpPr>
            <p:nvPr/>
          </p:nvSpPr>
          <p:spPr bwMode="auto">
            <a:xfrm>
              <a:off x="3395556" y="1736648"/>
              <a:ext cx="2187115" cy="463846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2.4</a:t>
              </a:r>
              <a:r>
                <a:rPr lang="en-US" altLang="zh-CN" sz="2400" b="1" i="1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x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= 1.5×6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2800034" y="1717808"/>
              <a:ext cx="102530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解：</a:t>
              </a:r>
              <a:endPara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23" name="Rectangle 8"/>
              <p:cNvSpPr>
                <a:spLocks noChangeArrowheads="1"/>
              </p:cNvSpPr>
              <p:nvPr/>
            </p:nvSpPr>
            <p:spPr bwMode="auto">
              <a:xfrm>
                <a:off x="3876130" y="2873470"/>
                <a:ext cx="1733465" cy="696089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</p:spPr>
            <p:txBody>
              <a:bodyPr wrap="none" lIns="90000" tIns="46800" rIns="90000" bIns="46800">
                <a:spAutoFit/>
              </a:bodyPr>
              <a:lstStyle/>
              <a:p>
                <a:r>
                  <a:rPr lang="en-US" altLang="zh-CN" sz="2400" b="1" i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24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.</m:t>
                        </m:r>
                        <m:r>
                          <m:rPr>
                            <m:nor/>
                          </m:rPr>
                          <a:rPr lang="en-US" altLang="zh-CN" sz="24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5</m:t>
                        </m:r>
                        <m:r>
                          <m:rPr>
                            <m:nor/>
                          </m:rPr>
                          <a:rPr lang="en-US" altLang="zh-CN" sz="24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×</m:t>
                        </m:r>
                        <m:r>
                          <m:rPr>
                            <m:nor/>
                          </m:rPr>
                          <a:rPr lang="en-US" altLang="zh-CN" sz="24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6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n-US" altLang="zh-CN" sz="24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.</m:t>
                        </m:r>
                        <m:r>
                          <m:rPr>
                            <m:nor/>
                          </m:rPr>
                          <a:rPr lang="en-US" altLang="zh-CN" sz="24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4</m:t>
                        </m:r>
                      </m:den>
                    </m:f>
                  </m:oMath>
                </a14:m>
                <a:endPara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3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876130" y="2873470"/>
                <a:ext cx="1733465" cy="696089"/>
              </a:xfrm>
              <a:prstGeom prst="rect">
                <a:avLst/>
              </a:prstGeom>
              <a:blipFill rotWithShape="1">
                <a:blip r:embed="rId2"/>
                <a:stretch>
                  <a:fillRect l="-5" t="-14" r="-2454" b="32"/>
                </a:stretch>
              </a:blipFill>
              <a:ln w="9525" algn="ctr">
                <a:noFill/>
                <a:miter lim="800000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" name="组合 2"/>
          <p:cNvGrpSpPr/>
          <p:nvPr/>
        </p:nvGrpSpPr>
        <p:grpSpPr>
          <a:xfrm>
            <a:off x="3897517" y="3764896"/>
            <a:ext cx="1415086" cy="463846"/>
            <a:chOff x="3939500" y="3464006"/>
            <a:chExt cx="1415086" cy="463846"/>
          </a:xfrm>
        </p:grpSpPr>
        <p:sp>
          <p:nvSpPr>
            <p:cNvPr id="28" name="Rectangle 13"/>
            <p:cNvSpPr>
              <a:spLocks noChangeArrowheads="1"/>
            </p:cNvSpPr>
            <p:nvPr/>
          </p:nvSpPr>
          <p:spPr bwMode="auto">
            <a:xfrm>
              <a:off x="3939500" y="3464006"/>
              <a:ext cx="648232" cy="463846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altLang="zh-CN" sz="2400" b="1" i="1" dirty="0">
                  <a:solidFill>
                    <a:srgbClr val="00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x</a:t>
              </a:r>
              <a:r>
                <a:rPr lang="en-US" altLang="zh-CN" sz="2400" b="1" i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4547955" y="3464006"/>
              <a:ext cx="806631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3.75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5" name="组合 4"/>
          <p:cNvGrpSpPr/>
          <p:nvPr/>
        </p:nvGrpSpPr>
        <p:grpSpPr bwMode="auto">
          <a:xfrm>
            <a:off x="6096047" y="1666088"/>
            <a:ext cx="2348196" cy="1136725"/>
            <a:chOff x="4561596" y="147727"/>
            <a:chExt cx="2575652" cy="730256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36" name="云形标注 82"/>
            <p:cNvSpPr>
              <a:spLocks noChangeArrowheads="1"/>
            </p:cNvSpPr>
            <p:nvPr/>
          </p:nvSpPr>
          <p:spPr bwMode="auto">
            <a:xfrm>
              <a:off x="4561596" y="147727"/>
              <a:ext cx="2575652" cy="730256"/>
            </a:xfrm>
            <a:prstGeom prst="cloudCallout">
              <a:avLst>
                <a:gd name="adj1" fmla="val -62903"/>
                <a:gd name="adj2" fmla="val 2175"/>
              </a:avLst>
            </a:prstGeom>
            <a:grp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7" name="矩形 4"/>
            <p:cNvSpPr>
              <a:spLocks noChangeArrowheads="1"/>
            </p:cNvSpPr>
            <p:nvPr/>
          </p:nvSpPr>
          <p:spPr bwMode="auto">
            <a:xfrm>
              <a:off x="4627552" y="250163"/>
              <a:ext cx="2461465" cy="45476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把等号两边的分子和分母交叉相乘。</a:t>
              </a:r>
              <a:endPara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9" name="组合 4"/>
          <p:cNvGrpSpPr/>
          <p:nvPr/>
        </p:nvGrpSpPr>
        <p:grpSpPr bwMode="auto">
          <a:xfrm>
            <a:off x="961379" y="2085303"/>
            <a:ext cx="2458493" cy="1082728"/>
            <a:chOff x="1898017" y="646077"/>
            <a:chExt cx="2770671" cy="717302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40" name="云形标注 82"/>
            <p:cNvSpPr>
              <a:spLocks noChangeArrowheads="1"/>
            </p:cNvSpPr>
            <p:nvPr/>
          </p:nvSpPr>
          <p:spPr bwMode="auto">
            <a:xfrm>
              <a:off x="1898017" y="646077"/>
              <a:ext cx="2153389" cy="717302"/>
            </a:xfrm>
            <a:prstGeom prst="cloudCallout">
              <a:avLst>
                <a:gd name="adj1" fmla="val 71761"/>
                <a:gd name="adj2" fmla="val -100243"/>
              </a:avLst>
            </a:prstGeom>
            <a:grp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1" name="矩形 4"/>
            <p:cNvSpPr>
              <a:spLocks noChangeArrowheads="1"/>
            </p:cNvSpPr>
            <p:nvPr/>
          </p:nvSpPr>
          <p:spPr bwMode="auto">
            <a:xfrm>
              <a:off x="2155362" y="747863"/>
              <a:ext cx="2513326" cy="46897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分数形式的</a:t>
              </a:r>
              <a:endPara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比例。</a:t>
              </a:r>
              <a:endPara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8" name="Text Box 8"/>
          <p:cNvSpPr txBox="1">
            <a:spLocks noChangeArrowheads="1"/>
          </p:cNvSpPr>
          <p:nvPr/>
        </p:nvSpPr>
        <p:spPr bwMode="auto">
          <a:xfrm>
            <a:off x="552849" y="680378"/>
            <a:ext cx="145708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解比例。</a:t>
            </a:r>
            <a:endParaRPr lang="zh-CN" altLang="en-US" sz="2800" b="1" i="1" dirty="0">
              <a:solidFill>
                <a:srgbClr val="000000"/>
              </a:solidFill>
              <a:ea typeface="楷体" panose="02010609060101010101" pitchFamily="49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37"/>
          <p:cNvSpPr>
            <a:spLocks noChangeArrowheads="1"/>
          </p:cNvSpPr>
          <p:nvPr/>
        </p:nvSpPr>
        <p:spPr bwMode="auto">
          <a:xfrm>
            <a:off x="1691680" y="1707653"/>
            <a:ext cx="5796002" cy="2736305"/>
          </a:xfrm>
          <a:prstGeom prst="roundRect">
            <a:avLst>
              <a:gd name="adj" fmla="val 16667"/>
            </a:avLst>
          </a:prstGeom>
          <a:noFill/>
          <a:ln w="76200" algn="ctr">
            <a:solidFill>
              <a:schemeClr val="accent1">
                <a:lumMod val="75000"/>
              </a:schemeClr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89999"/>
                  </a:scheme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>
              <a:lnSpc>
                <a:spcPct val="150000"/>
              </a:lnSpc>
              <a:buFontTx/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①根据问题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设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  <a:buFontTx/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②根据比例的意义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列出比例式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  <a:buFontTx/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③根据比例的基本性质把比例式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转化为方程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  <a:buFontTx/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④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方程。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  <a:buFontTx/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⑤写出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语。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122844" y="805936"/>
            <a:ext cx="4536504" cy="598481"/>
            <a:chOff x="2410876" y="301881"/>
            <a:chExt cx="4536504" cy="598481"/>
          </a:xfrm>
        </p:grpSpPr>
        <p:grpSp>
          <p:nvGrpSpPr>
            <p:cNvPr id="6" name="组合 5"/>
            <p:cNvGrpSpPr/>
            <p:nvPr/>
          </p:nvGrpSpPr>
          <p:grpSpPr>
            <a:xfrm>
              <a:off x="2410876" y="301881"/>
              <a:ext cx="4536504" cy="598481"/>
              <a:chOff x="3509538" y="1718245"/>
              <a:chExt cx="2778777" cy="598481"/>
            </a:xfrm>
          </p:grpSpPr>
          <p:sp>
            <p:nvSpPr>
              <p:cNvPr id="7" name="MH_Other_1"/>
              <p:cNvSpPr/>
              <p:nvPr>
                <p:custDataLst>
                  <p:tags r:id="rId1"/>
                </p:custDataLst>
              </p:nvPr>
            </p:nvSpPr>
            <p:spPr>
              <a:xfrm>
                <a:off x="3509538" y="1718245"/>
                <a:ext cx="2778777" cy="598481"/>
              </a:xfrm>
              <a:prstGeom prst="roundRect">
                <a:avLst>
                  <a:gd name="adj" fmla="val 6775"/>
                </a:avLst>
              </a:prstGeom>
              <a:gradFill>
                <a:gsLst>
                  <a:gs pos="0">
                    <a:srgbClr val="5B9BD5">
                      <a:lumMod val="5000"/>
                      <a:lumOff val="95000"/>
                    </a:srgbClr>
                  </a:gs>
                  <a:gs pos="100000">
                    <a:srgbClr val="DFDFE0"/>
                  </a:gs>
                </a:gsLst>
                <a:lin ang="5400000" scaled="1"/>
              </a:gradFill>
              <a:ln w="28575" cap="flat" cmpd="sng" algn="ctr">
                <a:gradFill>
                  <a:gsLst>
                    <a:gs pos="0">
                      <a:srgbClr val="5B9BD5">
                        <a:lumMod val="5000"/>
                        <a:lumOff val="95000"/>
                      </a:srgbClr>
                    </a:gs>
                    <a:gs pos="100000">
                      <a:srgbClr val="E0E1E2"/>
                    </a:gs>
                  </a:gsLst>
                  <a:lin ang="5400000" scaled="1"/>
                </a:gradFill>
                <a:prstDash val="solid"/>
                <a:miter lim="800000"/>
              </a:ln>
              <a:effectLst>
                <a:outerShdw blurRad="165100" dist="76200" dir="2700000" algn="tl" rotWithShape="0">
                  <a:srgbClr val="5A5A5A">
                    <a:alpha val="12941"/>
                  </a:srgbClr>
                </a:outerShdw>
              </a:effectLst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1350" kern="0">
                  <a:solidFill>
                    <a:prstClr val="white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8" name="MH_SubTitle_1"/>
              <p:cNvSpPr/>
              <p:nvPr>
                <p:custDataLst>
                  <p:tags r:id="rId2"/>
                </p:custDataLst>
              </p:nvPr>
            </p:nvSpPr>
            <p:spPr>
              <a:xfrm>
                <a:off x="3605256" y="1789430"/>
                <a:ext cx="2664168" cy="460990"/>
              </a:xfrm>
              <a:prstGeom prst="roundRect">
                <a:avLst>
                  <a:gd name="adj" fmla="val 6775"/>
                </a:avLst>
              </a:prstGeom>
              <a:gradFill flip="none" rotWithShape="1">
                <a:gsLst>
                  <a:gs pos="80800">
                    <a:srgbClr val="E4E4E6"/>
                  </a:gs>
                  <a:gs pos="0">
                    <a:srgbClr val="5B9BD5">
                      <a:lumMod val="5000"/>
                      <a:lumOff val="95000"/>
                    </a:srgbClr>
                  </a:gs>
                  <a:gs pos="100000">
                    <a:srgbClr val="DFDFE0"/>
                  </a:gs>
                </a:gsLst>
                <a:lin ang="13500000" scaled="1"/>
                <a:tileRect/>
              </a:gradFill>
              <a:ln w="28575" cap="flat" cmpd="sng" algn="ctr">
                <a:gradFill flip="none" rotWithShape="1">
                  <a:gsLst>
                    <a:gs pos="0">
                      <a:srgbClr val="5B9BD5">
                        <a:lumMod val="5000"/>
                        <a:lumOff val="95000"/>
                      </a:srgbClr>
                    </a:gs>
                    <a:gs pos="100000">
                      <a:sysClr val="window" lastClr="FFFFFF">
                        <a:lumMod val="95000"/>
                      </a:sysClr>
                    </a:gs>
                  </a:gsLst>
                  <a:lin ang="13500000" scaled="1"/>
                  <a:tileRect/>
                </a:gradFill>
                <a:prstDash val="solid"/>
                <a:miter lim="800000"/>
              </a:ln>
              <a:effectLst/>
            </p:spPr>
            <p:txBody>
              <a:bodyPr wrap="square" lIns="459000" rtlCol="0" anchor="ctr">
                <a:normAutofit/>
              </a:bodyPr>
              <a:lstStyle/>
              <a:p>
                <a:pPr lvl="0" algn="ctr"/>
                <a:endParaRPr lang="zh-CN" altLang="en-US" sz="1800" kern="0" dirty="0">
                  <a:solidFill>
                    <a:srgbClr val="5A5A5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" name="MH_Other_2"/>
              <p:cNvSpPr/>
              <p:nvPr>
                <p:custDataLst>
                  <p:tags r:id="rId3"/>
                </p:custDataLst>
              </p:nvPr>
            </p:nvSpPr>
            <p:spPr>
              <a:xfrm>
                <a:off x="3619554" y="1815483"/>
                <a:ext cx="2651187" cy="424958"/>
              </a:xfrm>
              <a:prstGeom prst="roundRect">
                <a:avLst>
                  <a:gd name="adj" fmla="val 6775"/>
                </a:avLst>
              </a:prstGeom>
              <a:solidFill>
                <a:srgbClr val="FF6315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sz="2000" b="1" kern="0" dirty="0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10" name="矩形 9"/>
            <p:cNvSpPr/>
            <p:nvPr/>
          </p:nvSpPr>
          <p:spPr>
            <a:xfrm>
              <a:off x="2843808" y="423967"/>
              <a:ext cx="3897221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kumimoji="1"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用比例解决问题的一般步骤</a:t>
              </a:r>
              <a:endParaRPr lang="zh-CN" altLang="en-US" sz="2400" b="1" dirty="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p="http://schemas.openxmlformats.org/presentationml/2006/main">
  <p:tag name="MH" val="20180712151219"/>
  <p:tag name="MH_LIBRARY" val="GRAPHIC"/>
  <p:tag name="MH_TYPE" val="Other"/>
  <p:tag name="MH_ORDER" val="1"/>
</p:tagLst>
</file>

<file path=ppt/tags/tag2.xml><?xml version="1.0" encoding="utf-8"?>
<p:tagLst xmlns:p="http://schemas.openxmlformats.org/presentationml/2006/main">
  <p:tag name="MH" val="20180712151219"/>
  <p:tag name="MH_LIBRARY" val="GRAPHIC"/>
  <p:tag name="MH_TYPE" val="SubTitle"/>
  <p:tag name="MH_ORDER" val="1"/>
</p:tagLst>
</file>

<file path=ppt/tags/tag3.xml><?xml version="1.0" encoding="utf-8"?>
<p:tagLst xmlns:p="http://schemas.openxmlformats.org/presentationml/2006/main">
  <p:tag name="MH" val="20180712151219"/>
  <p:tag name="MH_LIBRARY" val="GRAPHIC"/>
  <p:tag name="MH_TYPE" val="Other"/>
  <p:tag name="MH_ORDER" val="2"/>
</p:tagLst>
</file>

<file path=ppt/tags/tag4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1185</Words>
  <Application>WPS 演示</Application>
  <PresentationFormat>全屏显示(16:9)</PresentationFormat>
  <Paragraphs>171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30" baseType="lpstr">
      <vt:lpstr>Arial</vt:lpstr>
      <vt:lpstr>宋体</vt:lpstr>
      <vt:lpstr>Wingdings</vt:lpstr>
      <vt:lpstr>黑体</vt:lpstr>
      <vt:lpstr>等线</vt:lpstr>
      <vt:lpstr>楷体</vt:lpstr>
      <vt:lpstr>华文新魏</vt:lpstr>
      <vt:lpstr>Times New Roman</vt:lpstr>
      <vt:lpstr>Cambria Math</vt:lpstr>
      <vt:lpstr>微软雅黑</vt:lpstr>
      <vt:lpstr>Cambria Math</vt:lpstr>
      <vt:lpstr>Tahoma</vt:lpstr>
      <vt:lpstr>Calibri</vt:lpstr>
      <vt:lpstr>Calibri</vt:lpstr>
      <vt:lpstr>楷体_GB2312</vt:lpstr>
      <vt:lpstr>Arial Unicode MS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67</cp:revision>
  <dcterms:created xsi:type="dcterms:W3CDTF">2018-09-11T05:46:00Z</dcterms:created>
  <dcterms:modified xsi:type="dcterms:W3CDTF">2023-10-10T01:44:44Z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1F6F16DFCB544EBCBECDD3F43F0E06C4_12</vt:lpwstr>
  </property>
  <property fmtid="{D5CDD505-2E9C-101B-9397-08002B2CF9AE}" pid="3" name="KSOProductBuildVer">
    <vt:lpwstr>2052-12.1.0.15398</vt:lpwstr>
  </property>
</Properties>
</file>