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94" r:id="rId13"/>
    <p:sldId id="287" r:id="rId14"/>
    <p:sldId id="288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79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336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2.wav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4.tiff"/><Relationship Id="rId5" Type="http://schemas.openxmlformats.org/officeDocument/2006/relationships/image" Target="../media/image23.tiff"/><Relationship Id="rId4" Type="http://schemas.openxmlformats.org/officeDocument/2006/relationships/image" Target="../media/image22.tiff"/><Relationship Id="rId3" Type="http://schemas.openxmlformats.org/officeDocument/2006/relationships/image" Target="../media/image21.tiff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4.tiff"/><Relationship Id="rId5" Type="http://schemas.openxmlformats.org/officeDocument/2006/relationships/image" Target="../media/image23.tiff"/><Relationship Id="rId4" Type="http://schemas.openxmlformats.org/officeDocument/2006/relationships/image" Target="../media/image22.tiff"/><Relationship Id="rId3" Type="http://schemas.openxmlformats.org/officeDocument/2006/relationships/image" Target="../media/image21.tiff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image" Target="../media/image17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1.wav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920591" y="2011219"/>
            <a:ext cx="709232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列表法解决实际问题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50"/>
          <p:cNvSpPr>
            <a:spLocks noChangeArrowheads="1"/>
          </p:cNvSpPr>
          <p:nvPr/>
        </p:nvSpPr>
        <p:spPr bwMode="auto">
          <a:xfrm>
            <a:off x="2841120" y="1992200"/>
            <a:ext cx="720725" cy="5048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85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18" y="11546"/>
                </a:moveTo>
                <a:cubicBezTo>
                  <a:pt x="899" y="11298"/>
                  <a:pt x="890" y="11049"/>
                  <a:pt x="890" y="10800"/>
                </a:cubicBezTo>
                <a:cubicBezTo>
                  <a:pt x="890" y="5326"/>
                  <a:pt x="5326" y="890"/>
                  <a:pt x="10800" y="890"/>
                </a:cubicBezTo>
                <a:cubicBezTo>
                  <a:pt x="16273" y="890"/>
                  <a:pt x="20710" y="5326"/>
                  <a:pt x="20710" y="10800"/>
                </a:cubicBezTo>
                <a:cubicBezTo>
                  <a:pt x="20710" y="11049"/>
                  <a:pt x="20700" y="11298"/>
                  <a:pt x="20681" y="11546"/>
                </a:cubicBezTo>
                <a:lnTo>
                  <a:pt x="21569" y="11614"/>
                </a:lnTo>
                <a:cubicBezTo>
                  <a:pt x="21589" y="11343"/>
                  <a:pt x="21600" y="1107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71"/>
                  <a:pt x="10" y="11343"/>
                  <a:pt x="30" y="11614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AutoShape 51"/>
          <p:cNvSpPr>
            <a:spLocks noChangeArrowheads="1"/>
          </p:cNvSpPr>
          <p:nvPr/>
        </p:nvSpPr>
        <p:spPr bwMode="auto">
          <a:xfrm>
            <a:off x="2841120" y="1849325"/>
            <a:ext cx="1368425" cy="7921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AutoShape 52"/>
          <p:cNvSpPr>
            <a:spLocks noChangeArrowheads="1"/>
          </p:cNvSpPr>
          <p:nvPr/>
        </p:nvSpPr>
        <p:spPr bwMode="auto">
          <a:xfrm>
            <a:off x="2841120" y="1776300"/>
            <a:ext cx="2016125" cy="9366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" name="AutoShape 53"/>
          <p:cNvSpPr>
            <a:spLocks noChangeArrowheads="1"/>
          </p:cNvSpPr>
          <p:nvPr/>
        </p:nvSpPr>
        <p:spPr bwMode="auto">
          <a:xfrm>
            <a:off x="2841120" y="1704862"/>
            <a:ext cx="2663825" cy="10795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55"/>
          <p:cNvSpPr>
            <a:spLocks noChangeArrowheads="1"/>
          </p:cNvSpPr>
          <p:nvPr/>
        </p:nvSpPr>
        <p:spPr bwMode="auto">
          <a:xfrm flipV="1">
            <a:off x="3539620" y="2065225"/>
            <a:ext cx="647700" cy="5048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85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18" y="11546"/>
                </a:moveTo>
                <a:cubicBezTo>
                  <a:pt x="899" y="11298"/>
                  <a:pt x="890" y="11049"/>
                  <a:pt x="890" y="10800"/>
                </a:cubicBezTo>
                <a:cubicBezTo>
                  <a:pt x="890" y="5326"/>
                  <a:pt x="5326" y="890"/>
                  <a:pt x="10800" y="890"/>
                </a:cubicBezTo>
                <a:cubicBezTo>
                  <a:pt x="16273" y="890"/>
                  <a:pt x="20710" y="5326"/>
                  <a:pt x="20710" y="10800"/>
                </a:cubicBezTo>
                <a:cubicBezTo>
                  <a:pt x="20710" y="11049"/>
                  <a:pt x="20700" y="11298"/>
                  <a:pt x="20681" y="11546"/>
                </a:cubicBezTo>
                <a:lnTo>
                  <a:pt x="21569" y="11614"/>
                </a:lnTo>
                <a:cubicBezTo>
                  <a:pt x="21589" y="11343"/>
                  <a:pt x="21600" y="1107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71"/>
                  <a:pt x="10" y="11343"/>
                  <a:pt x="30" y="11614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flipV="1">
            <a:off x="3541208" y="1920762"/>
            <a:ext cx="1292225" cy="7921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AutoShape 57"/>
          <p:cNvSpPr>
            <a:spLocks noChangeArrowheads="1"/>
          </p:cNvSpPr>
          <p:nvPr/>
        </p:nvSpPr>
        <p:spPr bwMode="auto">
          <a:xfrm flipV="1">
            <a:off x="3541208" y="1847737"/>
            <a:ext cx="1892300" cy="9366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>
            <a:off x="4136520" y="1992200"/>
            <a:ext cx="771525" cy="5048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85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18" y="11546"/>
                </a:moveTo>
                <a:cubicBezTo>
                  <a:pt x="899" y="11298"/>
                  <a:pt x="890" y="11049"/>
                  <a:pt x="890" y="10800"/>
                </a:cubicBezTo>
                <a:cubicBezTo>
                  <a:pt x="890" y="5326"/>
                  <a:pt x="5326" y="890"/>
                  <a:pt x="10800" y="890"/>
                </a:cubicBezTo>
                <a:cubicBezTo>
                  <a:pt x="16273" y="890"/>
                  <a:pt x="20710" y="5326"/>
                  <a:pt x="20710" y="10800"/>
                </a:cubicBezTo>
                <a:cubicBezTo>
                  <a:pt x="20710" y="11049"/>
                  <a:pt x="20700" y="11298"/>
                  <a:pt x="20681" y="11546"/>
                </a:cubicBezTo>
                <a:lnTo>
                  <a:pt x="21569" y="11614"/>
                </a:lnTo>
                <a:cubicBezTo>
                  <a:pt x="21589" y="11343"/>
                  <a:pt x="21600" y="1107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71"/>
                  <a:pt x="10" y="11343"/>
                  <a:pt x="30" y="11614"/>
                </a:cubicBezTo>
                <a:close/>
              </a:path>
            </a:pathLst>
          </a:custGeom>
          <a:solidFill>
            <a:srgbClr val="3366F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60"/>
          <p:cNvSpPr>
            <a:spLocks noChangeArrowheads="1"/>
          </p:cNvSpPr>
          <p:nvPr/>
        </p:nvSpPr>
        <p:spPr bwMode="auto">
          <a:xfrm>
            <a:off x="4138108" y="1849325"/>
            <a:ext cx="1295400" cy="7921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rgbClr val="3366F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62"/>
          <p:cNvSpPr>
            <a:spLocks noChangeArrowheads="1"/>
          </p:cNvSpPr>
          <p:nvPr/>
        </p:nvSpPr>
        <p:spPr bwMode="auto">
          <a:xfrm flipV="1">
            <a:off x="4857245" y="2065225"/>
            <a:ext cx="576263" cy="5048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85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18" y="11546"/>
                </a:moveTo>
                <a:cubicBezTo>
                  <a:pt x="899" y="11298"/>
                  <a:pt x="890" y="11049"/>
                  <a:pt x="890" y="10800"/>
                </a:cubicBezTo>
                <a:cubicBezTo>
                  <a:pt x="890" y="5326"/>
                  <a:pt x="5326" y="890"/>
                  <a:pt x="10800" y="890"/>
                </a:cubicBezTo>
                <a:cubicBezTo>
                  <a:pt x="16273" y="890"/>
                  <a:pt x="20710" y="5326"/>
                  <a:pt x="20710" y="10800"/>
                </a:cubicBezTo>
                <a:cubicBezTo>
                  <a:pt x="20710" y="11049"/>
                  <a:pt x="20700" y="11298"/>
                  <a:pt x="20681" y="11546"/>
                </a:cubicBezTo>
                <a:lnTo>
                  <a:pt x="21569" y="11614"/>
                </a:lnTo>
                <a:cubicBezTo>
                  <a:pt x="21589" y="11343"/>
                  <a:pt x="21600" y="1107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71"/>
                  <a:pt x="10" y="11343"/>
                  <a:pt x="30" y="11614"/>
                </a:cubicBezTo>
                <a:close/>
              </a:path>
            </a:pathLst>
          </a:custGeom>
          <a:solidFill>
            <a:srgbClr val="FF00F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AutoShape 73"/>
          <p:cNvSpPr>
            <a:spLocks noChangeArrowheads="1"/>
          </p:cNvSpPr>
          <p:nvPr/>
        </p:nvSpPr>
        <p:spPr bwMode="auto">
          <a:xfrm>
            <a:off x="2841120" y="1704862"/>
            <a:ext cx="3240088" cy="10795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74"/>
          <p:cNvSpPr>
            <a:spLocks noChangeArrowheads="1"/>
          </p:cNvSpPr>
          <p:nvPr/>
        </p:nvSpPr>
        <p:spPr bwMode="auto">
          <a:xfrm>
            <a:off x="2841120" y="1704862"/>
            <a:ext cx="3744913" cy="10795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75"/>
          <p:cNvSpPr>
            <a:spLocks noChangeArrowheads="1"/>
          </p:cNvSpPr>
          <p:nvPr/>
        </p:nvSpPr>
        <p:spPr bwMode="auto">
          <a:xfrm flipV="1">
            <a:off x="3541208" y="1922350"/>
            <a:ext cx="2468562" cy="9350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AutoShape 76"/>
          <p:cNvSpPr>
            <a:spLocks noChangeArrowheads="1"/>
          </p:cNvSpPr>
          <p:nvPr/>
        </p:nvSpPr>
        <p:spPr bwMode="auto">
          <a:xfrm flipV="1">
            <a:off x="3541208" y="1922350"/>
            <a:ext cx="3044825" cy="9350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77"/>
          <p:cNvSpPr>
            <a:spLocks noChangeArrowheads="1"/>
          </p:cNvSpPr>
          <p:nvPr/>
        </p:nvSpPr>
        <p:spPr bwMode="auto">
          <a:xfrm>
            <a:off x="4136520" y="1849325"/>
            <a:ext cx="1873250" cy="7921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rgbClr val="3366F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78"/>
          <p:cNvSpPr>
            <a:spLocks noChangeArrowheads="1"/>
          </p:cNvSpPr>
          <p:nvPr/>
        </p:nvSpPr>
        <p:spPr bwMode="auto">
          <a:xfrm>
            <a:off x="4136520" y="1776300"/>
            <a:ext cx="2449513" cy="7921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rgbClr val="3366F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AutoShape 79"/>
          <p:cNvSpPr>
            <a:spLocks noChangeArrowheads="1"/>
          </p:cNvSpPr>
          <p:nvPr/>
        </p:nvSpPr>
        <p:spPr bwMode="auto">
          <a:xfrm flipV="1">
            <a:off x="4857245" y="1920762"/>
            <a:ext cx="1152525" cy="7921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rgbClr val="FF00F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AutoShape 80"/>
          <p:cNvSpPr>
            <a:spLocks noChangeArrowheads="1"/>
          </p:cNvSpPr>
          <p:nvPr/>
        </p:nvSpPr>
        <p:spPr bwMode="auto">
          <a:xfrm flipV="1">
            <a:off x="4857245" y="1849325"/>
            <a:ext cx="1728788" cy="9366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9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10" y="11037"/>
                </a:moveTo>
                <a:cubicBezTo>
                  <a:pt x="508" y="10958"/>
                  <a:pt x="508" y="10879"/>
                  <a:pt x="508" y="10800"/>
                </a:cubicBezTo>
                <a:cubicBezTo>
                  <a:pt x="508" y="5115"/>
                  <a:pt x="5115" y="508"/>
                  <a:pt x="10800" y="508"/>
                </a:cubicBezTo>
                <a:cubicBezTo>
                  <a:pt x="16484" y="508"/>
                  <a:pt x="21092" y="5115"/>
                  <a:pt x="21092" y="10800"/>
                </a:cubicBezTo>
                <a:cubicBezTo>
                  <a:pt x="21092" y="10879"/>
                  <a:pt x="21091" y="10958"/>
                  <a:pt x="21089" y="11037"/>
                </a:cubicBezTo>
                <a:lnTo>
                  <a:pt x="21597" y="11049"/>
                </a:lnTo>
                <a:cubicBezTo>
                  <a:pt x="21599" y="10966"/>
                  <a:pt x="21600" y="1088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83"/>
                  <a:pt x="0" y="10966"/>
                  <a:pt x="2" y="11049"/>
                </a:cubicBezTo>
                <a:close/>
              </a:path>
            </a:pathLst>
          </a:custGeom>
          <a:solidFill>
            <a:srgbClr val="FF00FF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utoShape 81"/>
          <p:cNvSpPr>
            <a:spLocks noChangeArrowheads="1"/>
          </p:cNvSpPr>
          <p:nvPr/>
        </p:nvSpPr>
        <p:spPr bwMode="auto">
          <a:xfrm>
            <a:off x="5431920" y="2065225"/>
            <a:ext cx="577850" cy="4318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85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18" y="11546"/>
                </a:moveTo>
                <a:cubicBezTo>
                  <a:pt x="899" y="11298"/>
                  <a:pt x="890" y="11049"/>
                  <a:pt x="890" y="10800"/>
                </a:cubicBezTo>
                <a:cubicBezTo>
                  <a:pt x="890" y="5326"/>
                  <a:pt x="5326" y="890"/>
                  <a:pt x="10800" y="890"/>
                </a:cubicBezTo>
                <a:cubicBezTo>
                  <a:pt x="16273" y="890"/>
                  <a:pt x="20710" y="5326"/>
                  <a:pt x="20710" y="10800"/>
                </a:cubicBezTo>
                <a:cubicBezTo>
                  <a:pt x="20710" y="11049"/>
                  <a:pt x="20700" y="11298"/>
                  <a:pt x="20681" y="11546"/>
                </a:cubicBezTo>
                <a:lnTo>
                  <a:pt x="21569" y="11614"/>
                </a:lnTo>
                <a:cubicBezTo>
                  <a:pt x="21589" y="11343"/>
                  <a:pt x="21600" y="1107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71"/>
                  <a:pt x="10" y="11343"/>
                  <a:pt x="30" y="11614"/>
                </a:cubicBezTo>
                <a:close/>
              </a:path>
            </a:pathLst>
          </a:custGeom>
          <a:solidFill>
            <a:srgbClr val="333333"/>
          </a:solidFill>
          <a:ln w="9525">
            <a:solidFill>
              <a:srgbClr val="333333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82"/>
          <p:cNvSpPr>
            <a:spLocks noChangeArrowheads="1"/>
          </p:cNvSpPr>
          <p:nvPr/>
        </p:nvSpPr>
        <p:spPr bwMode="auto">
          <a:xfrm>
            <a:off x="5433508" y="1992200"/>
            <a:ext cx="1152525" cy="5048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85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18" y="11546"/>
                </a:moveTo>
                <a:cubicBezTo>
                  <a:pt x="899" y="11298"/>
                  <a:pt x="890" y="11049"/>
                  <a:pt x="890" y="10800"/>
                </a:cubicBezTo>
                <a:cubicBezTo>
                  <a:pt x="890" y="5326"/>
                  <a:pt x="5326" y="890"/>
                  <a:pt x="10800" y="890"/>
                </a:cubicBezTo>
                <a:cubicBezTo>
                  <a:pt x="16273" y="890"/>
                  <a:pt x="20710" y="5326"/>
                  <a:pt x="20710" y="10800"/>
                </a:cubicBezTo>
                <a:cubicBezTo>
                  <a:pt x="20710" y="11049"/>
                  <a:pt x="20700" y="11298"/>
                  <a:pt x="20681" y="11546"/>
                </a:cubicBezTo>
                <a:lnTo>
                  <a:pt x="21569" y="11614"/>
                </a:lnTo>
                <a:cubicBezTo>
                  <a:pt x="21589" y="11343"/>
                  <a:pt x="21600" y="1107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71"/>
                  <a:pt x="10" y="11343"/>
                  <a:pt x="30" y="11614"/>
                </a:cubicBezTo>
                <a:close/>
              </a:path>
            </a:pathLst>
          </a:custGeom>
          <a:solidFill>
            <a:srgbClr val="333333"/>
          </a:solidFill>
          <a:ln w="9525">
            <a:solidFill>
              <a:srgbClr val="333333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AutoShape 84"/>
          <p:cNvSpPr>
            <a:spLocks noChangeArrowheads="1"/>
          </p:cNvSpPr>
          <p:nvPr/>
        </p:nvSpPr>
        <p:spPr bwMode="auto">
          <a:xfrm flipV="1">
            <a:off x="6009770" y="2065225"/>
            <a:ext cx="576263" cy="5048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857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18" y="11546"/>
                </a:moveTo>
                <a:cubicBezTo>
                  <a:pt x="899" y="11298"/>
                  <a:pt x="890" y="11049"/>
                  <a:pt x="890" y="10800"/>
                </a:cubicBezTo>
                <a:cubicBezTo>
                  <a:pt x="890" y="5326"/>
                  <a:pt x="5326" y="890"/>
                  <a:pt x="10800" y="890"/>
                </a:cubicBezTo>
                <a:cubicBezTo>
                  <a:pt x="16273" y="890"/>
                  <a:pt x="20710" y="5326"/>
                  <a:pt x="20710" y="10800"/>
                </a:cubicBezTo>
                <a:cubicBezTo>
                  <a:pt x="20710" y="11049"/>
                  <a:pt x="20700" y="11298"/>
                  <a:pt x="20681" y="11546"/>
                </a:cubicBezTo>
                <a:lnTo>
                  <a:pt x="21569" y="11614"/>
                </a:lnTo>
                <a:cubicBezTo>
                  <a:pt x="21589" y="11343"/>
                  <a:pt x="21600" y="11071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1071"/>
                  <a:pt x="10" y="11343"/>
                  <a:pt x="30" y="11614"/>
                </a:cubicBezTo>
                <a:close/>
              </a:path>
            </a:pathLst>
          </a:custGeom>
          <a:solidFill>
            <a:srgbClr val="FF9933"/>
          </a:solidFill>
          <a:ln w="9525">
            <a:solidFill>
              <a:schemeClr val="accent2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0" name="组合 40"/>
          <p:cNvGrpSpPr/>
          <p:nvPr/>
        </p:nvGrpSpPr>
        <p:grpSpPr bwMode="auto">
          <a:xfrm>
            <a:off x="2841120" y="2204925"/>
            <a:ext cx="3781425" cy="87312"/>
            <a:chOff x="2857500" y="2203450"/>
            <a:chExt cx="3781426" cy="87313"/>
          </a:xfrm>
        </p:grpSpPr>
        <p:grpSp>
          <p:nvGrpSpPr>
            <p:cNvPr id="31" name="Group 65"/>
            <p:cNvGrpSpPr/>
            <p:nvPr/>
          </p:nvGrpSpPr>
          <p:grpSpPr bwMode="auto">
            <a:xfrm>
              <a:off x="2857500" y="2203450"/>
              <a:ext cx="3781474" cy="87313"/>
              <a:chOff x="0" y="0"/>
              <a:chExt cx="2382" cy="55"/>
            </a:xfrm>
          </p:grpSpPr>
          <p:sp>
            <p:nvSpPr>
              <p:cNvPr id="33" name="Oval 6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3" cy="44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5" name="Oval 67"/>
              <p:cNvSpPr>
                <a:spLocks noChangeArrowheads="1"/>
              </p:cNvSpPr>
              <p:nvPr/>
            </p:nvSpPr>
            <p:spPr bwMode="auto">
              <a:xfrm>
                <a:off x="426" y="0"/>
                <a:ext cx="23" cy="44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6" name="Oval 68"/>
              <p:cNvSpPr>
                <a:spLocks noChangeArrowheads="1"/>
              </p:cNvSpPr>
              <p:nvPr/>
            </p:nvSpPr>
            <p:spPr bwMode="auto">
              <a:xfrm>
                <a:off x="835" y="0"/>
                <a:ext cx="23" cy="44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7" name="Oval 69"/>
              <p:cNvSpPr>
                <a:spLocks noChangeArrowheads="1"/>
              </p:cNvSpPr>
              <p:nvPr/>
            </p:nvSpPr>
            <p:spPr bwMode="auto">
              <a:xfrm>
                <a:off x="1262" y="0"/>
                <a:ext cx="23" cy="44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8" name="Oval 70"/>
              <p:cNvSpPr>
                <a:spLocks noChangeArrowheads="1"/>
              </p:cNvSpPr>
              <p:nvPr/>
            </p:nvSpPr>
            <p:spPr bwMode="auto">
              <a:xfrm>
                <a:off x="1633" y="0"/>
                <a:ext cx="23" cy="44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9" name="Oval 71"/>
              <p:cNvSpPr>
                <a:spLocks noChangeArrowheads="1"/>
              </p:cNvSpPr>
              <p:nvPr/>
            </p:nvSpPr>
            <p:spPr bwMode="auto">
              <a:xfrm>
                <a:off x="1996" y="11"/>
                <a:ext cx="23" cy="44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0" name="Oval 72"/>
              <p:cNvSpPr>
                <a:spLocks noChangeArrowheads="1"/>
              </p:cNvSpPr>
              <p:nvPr/>
            </p:nvSpPr>
            <p:spPr bwMode="auto">
              <a:xfrm>
                <a:off x="2359" y="11"/>
                <a:ext cx="23" cy="44"/>
              </a:xfrm>
              <a:prstGeom prst="ellipse">
                <a:avLst/>
              </a:prstGeom>
              <a:solidFill>
                <a:schemeClr val="tx1"/>
              </a:solidFill>
              <a:ln w="57150">
                <a:solidFill>
                  <a:schemeClr val="tx1"/>
                </a:solidFill>
                <a:rou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cxnSp>
          <p:nvCxnSpPr>
            <p:cNvPr id="32" name="直接连接符 31"/>
            <p:cNvCxnSpPr>
              <a:stCxn id="33" idx="6"/>
              <a:endCxn id="40" idx="6"/>
            </p:cNvCxnSpPr>
            <p:nvPr/>
          </p:nvCxnSpPr>
          <p:spPr>
            <a:xfrm>
              <a:off x="2894013" y="2238375"/>
              <a:ext cx="3744913" cy="17462"/>
            </a:xfrm>
            <a:prstGeom prst="line">
              <a:avLst/>
            </a:prstGeom>
            <a:ln w="349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39"/>
          <p:cNvSpPr>
            <a:spLocks noChangeArrowheads="1"/>
          </p:cNvSpPr>
          <p:nvPr/>
        </p:nvSpPr>
        <p:spPr bwMode="auto">
          <a:xfrm>
            <a:off x="980392" y="824595"/>
            <a:ext cx="5676880" cy="4514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ts val="28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下图中一共有几条线段？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18039" y="3848730"/>
            <a:ext cx="45191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÷2=21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Rectangle 29"/>
          <p:cNvSpPr>
            <a:spLocks noChangeArrowheads="1"/>
          </p:cNvSpPr>
          <p:nvPr/>
        </p:nvSpPr>
        <p:spPr bwMode="auto">
          <a:xfrm>
            <a:off x="1541735" y="3272666"/>
            <a:ext cx="464347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7-1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+5+4+3+2+1=21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 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39"/>
          <p:cNvSpPr>
            <a:spLocks noChangeArrowheads="1"/>
          </p:cNvSpPr>
          <p:nvPr/>
        </p:nvSpPr>
        <p:spPr bwMode="auto">
          <a:xfrm>
            <a:off x="980440" y="824865"/>
            <a:ext cx="7565390" cy="22453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ts val="28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世界杯”是世界上知名度最高的足球比赛，与奥运会并称为全球体育两大最顶级赛事。2018年世界杯共有32支球队，平均分为八个小组，每小组内的每两个球队都要相互打一场比赛，组内积分最高的两个球队进入16强。这八个小组共要打多少场比赛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82955" y="3155315"/>
            <a:ext cx="4961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每个小组中要打3+2+1=6（场）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2955" y="3844290"/>
            <a:ext cx="49618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八个小组共要打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（场）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7260" y="2811145"/>
            <a:ext cx="1753235" cy="1745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818520" y="555526"/>
            <a:ext cx="8326577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小芳、小莉两名女生和小勇、小强两名男生站成一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排拍毕业纪念照，如果男女间隔排列，一共有多少种站法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07"/>
          <p:cNvSpPr>
            <a:spLocks noChangeArrowheads="1"/>
          </p:cNvSpPr>
          <p:nvPr/>
        </p:nvSpPr>
        <p:spPr bwMode="auto">
          <a:xfrm>
            <a:off x="4484705" y="2728992"/>
            <a:ext cx="410400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莉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小勇   </a:t>
            </a:r>
            <a:r>
              <a:rPr lang="zh-CN" altLang="en-US" b="1" smtClean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芳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莉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   </a:t>
            </a:r>
            <a:r>
              <a:rPr lang="zh-CN" altLang="en-US" b="1" dirty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芳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小勇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芳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小勇   </a:t>
            </a:r>
            <a:r>
              <a:rPr lang="zh-CN" altLang="en-US" b="1" smtClean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莉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芳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   </a:t>
            </a:r>
            <a:r>
              <a:rPr lang="zh-CN" altLang="en-US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莉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小勇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08"/>
          <p:cNvSpPr>
            <a:spLocks noChangeArrowheads="1"/>
          </p:cNvSpPr>
          <p:nvPr/>
        </p:nvSpPr>
        <p:spPr bwMode="auto">
          <a:xfrm>
            <a:off x="725858" y="1947367"/>
            <a:ext cx="26597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方法一：用列举法</a:t>
            </a:r>
            <a:endParaRPr lang="zh-CN" altLang="en-US" sz="2400" b="1" dirty="0">
              <a:solidFill>
                <a:srgbClr val="99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109"/>
          <p:cNvSpPr>
            <a:spLocks noChangeArrowheads="1"/>
          </p:cNvSpPr>
          <p:nvPr/>
        </p:nvSpPr>
        <p:spPr bwMode="auto">
          <a:xfrm>
            <a:off x="622054" y="2739573"/>
            <a:ext cx="504031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小勇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莉   </a:t>
            </a:r>
            <a:r>
              <a:rPr lang="zh-CN" altLang="en-US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小芳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小勇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芳   </a:t>
            </a:r>
            <a:r>
              <a:rPr lang="zh-CN" altLang="en-US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小莉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smtClean="0">
                <a:solidFill>
                  <a:srgbClr val="0099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小莉   </a:t>
            </a:r>
            <a:r>
              <a:rPr lang="zh-CN" altLang="en-US" b="1" smtClean="0">
                <a:solidFill>
                  <a:srgbClr val="0099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小勇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芳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 smtClean="0">
                <a:solidFill>
                  <a:srgbClr val="0099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小芳   </a:t>
            </a:r>
            <a:r>
              <a:rPr lang="zh-CN" altLang="en-US" b="1" smtClean="0">
                <a:solidFill>
                  <a:srgbClr val="0099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小勇   </a:t>
            </a:r>
            <a:r>
              <a:rPr lang="zh-CN" altLang="en-US" b="1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10"/>
          <p:cNvSpPr>
            <a:spLocks noChangeArrowheads="1"/>
          </p:cNvSpPr>
          <p:nvPr/>
        </p:nvSpPr>
        <p:spPr bwMode="auto">
          <a:xfrm>
            <a:off x="827584" y="4011910"/>
            <a:ext cx="3743332" cy="4616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答：共有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种不同的站法。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344488" y="1606783"/>
            <a:ext cx="3943330" cy="967520"/>
            <a:chOff x="4488504" y="1309545"/>
            <a:chExt cx="3943330" cy="967520"/>
          </a:xfrm>
        </p:grpSpPr>
        <p:sp>
          <p:nvSpPr>
            <p:cNvPr id="17" name="Rectangle 110"/>
            <p:cNvSpPr>
              <a:spLocks noChangeArrowheads="1"/>
            </p:cNvSpPr>
            <p:nvPr/>
          </p:nvSpPr>
          <p:spPr bwMode="auto">
            <a:xfrm>
              <a:off x="6442886" y="2000066"/>
              <a:ext cx="492443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1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小勇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Rectangle 110"/>
            <p:cNvSpPr>
              <a:spLocks noChangeArrowheads="1"/>
            </p:cNvSpPr>
            <p:nvPr/>
          </p:nvSpPr>
          <p:spPr bwMode="auto">
            <a:xfrm>
              <a:off x="6928884" y="2000066"/>
              <a:ext cx="492443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1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小莉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Rectangle 110"/>
            <p:cNvSpPr>
              <a:spLocks noChangeArrowheads="1"/>
            </p:cNvSpPr>
            <p:nvPr/>
          </p:nvSpPr>
          <p:spPr bwMode="auto">
            <a:xfrm>
              <a:off x="7391405" y="2000066"/>
              <a:ext cx="492443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1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小强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Rectangle 110"/>
            <p:cNvSpPr>
              <a:spLocks noChangeArrowheads="1"/>
            </p:cNvSpPr>
            <p:nvPr/>
          </p:nvSpPr>
          <p:spPr bwMode="auto">
            <a:xfrm>
              <a:off x="7883848" y="2000065"/>
              <a:ext cx="492443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1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小芳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356690" y="1519730"/>
              <a:ext cx="360040" cy="2743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>
              <a:grpSpLocks noChangeAspect="1"/>
            </p:cNvGrpSpPr>
            <p:nvPr/>
          </p:nvGrpSpPr>
          <p:grpSpPr>
            <a:xfrm rot="254825">
              <a:off x="6444748" y="1309545"/>
              <a:ext cx="1987086" cy="703667"/>
              <a:chOff x="3625554" y="1262948"/>
              <a:chExt cx="2838694" cy="1005238"/>
            </a:xfrm>
          </p:grpSpPr>
          <p:pic>
            <p:nvPicPr>
              <p:cNvPr id="1026" name="Picture 2" descr="E:\小学相关内容\人教数学\课件插图形象相关\公司画图-课件用人物\半身男孩5.tif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25554" y="1282158"/>
                <a:ext cx="851916" cy="9860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7" name="Picture 3" descr="E:\小学相关内容\人教数学\课件插图形象相关\公司画图-课件用人物\半身女孩7.tif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4587" y="1381821"/>
                <a:ext cx="794004" cy="8671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8" name="Picture 4" descr="E:\小学相关内容\人教数学\课件插图形象相关\公司画图-课件用人物\半身男孩4.tif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4695" y="1262948"/>
                <a:ext cx="877824" cy="9860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9" name="Picture 5" descr="E:\小学相关内容\人教数学\课件插图形象相关\公司画图-课件用人物\半身女孩5.tif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7176" y="1333488"/>
                <a:ext cx="957072" cy="8671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2" name="圆角矩形标注 21"/>
            <p:cNvSpPr/>
            <p:nvPr/>
          </p:nvSpPr>
          <p:spPr bwMode="auto">
            <a:xfrm>
              <a:off x="4488504" y="1440648"/>
              <a:ext cx="1620923" cy="578882"/>
            </a:xfrm>
            <a:prstGeom prst="wedgeRoundRectCallout">
              <a:avLst>
                <a:gd name="adj1" fmla="val 59165"/>
                <a:gd name="adj2" fmla="val 1295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怎样才能找出所有的排列方法呢？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08"/>
          <p:cNvSpPr>
            <a:spLocks noChangeArrowheads="1"/>
          </p:cNvSpPr>
          <p:nvPr/>
        </p:nvSpPr>
        <p:spPr bwMode="auto">
          <a:xfrm>
            <a:off x="611560" y="1635646"/>
            <a:ext cx="32784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9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方法二：用字母表示法</a:t>
            </a:r>
            <a:endParaRPr lang="zh-CN" altLang="en-US" sz="2400" b="1" dirty="0">
              <a:solidFill>
                <a:srgbClr val="99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1518370" y="3189531"/>
            <a:ext cx="44799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B</a:t>
            </a:r>
            <a:r>
              <a:rPr lang="en-US" altLang="zh-CN" sz="1600" b="1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                   B</a:t>
            </a:r>
            <a:r>
              <a:rPr lang="en-US" altLang="zh-CN" sz="1600" b="1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27813" y="2470125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小勇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     </a:t>
            </a:r>
            <a:r>
              <a:rPr lang="zh-CN" altLang="en-US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小强 </a:t>
            </a:r>
            <a:r>
              <a:rPr lang="en-US" altLang="zh-CN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小莉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小芳 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84176" y="27211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b="1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     A</a:t>
            </a:r>
            <a:r>
              <a:rPr lang="en-US" altLang="zh-CN" b="1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B</a:t>
            </a:r>
            <a:r>
              <a:rPr lang="en-US" altLang="zh-CN" b="1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B</a:t>
            </a:r>
            <a:r>
              <a:rPr lang="en-US" altLang="zh-CN" b="1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537" y="3451515"/>
            <a:ext cx="52570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第一位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第二位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第三位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第四位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Tx/>
              <a:buNone/>
            </a:pP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A</a:t>
            </a:r>
            <a:r>
              <a:rPr lang="en-US" altLang="zh-CN" b="1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	                 A</a:t>
            </a:r>
            <a:r>
              <a:rPr lang="en-US" altLang="zh-CN" b="1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弧形 5"/>
          <p:cNvSpPr/>
          <p:nvPr/>
        </p:nvSpPr>
        <p:spPr>
          <a:xfrm>
            <a:off x="2199680" y="3199093"/>
            <a:ext cx="2133728" cy="584167"/>
          </a:xfrm>
          <a:prstGeom prst="arc">
            <a:avLst>
              <a:gd name="adj1" fmla="val 11217421"/>
              <a:gd name="adj2" fmla="val 213127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7" name="弧形 36"/>
          <p:cNvSpPr/>
          <p:nvPr/>
        </p:nvSpPr>
        <p:spPr>
          <a:xfrm flipV="1">
            <a:off x="1027338" y="3586075"/>
            <a:ext cx="2133728" cy="584167"/>
          </a:xfrm>
          <a:prstGeom prst="arc">
            <a:avLst>
              <a:gd name="adj1" fmla="val 11217421"/>
              <a:gd name="adj2" fmla="val 21312756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3" name="矩形 32"/>
          <p:cNvSpPr/>
          <p:nvPr/>
        </p:nvSpPr>
        <p:spPr>
          <a:xfrm>
            <a:off x="1848046" y="4270325"/>
            <a:ext cx="3743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答：共有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种不同的站法。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537" y="4270325"/>
            <a:ext cx="1298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2×4=8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841992" y="3858900"/>
            <a:ext cx="820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互换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856368" y="3121844"/>
            <a:ext cx="820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互换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709919" y="555526"/>
            <a:ext cx="832657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小勇、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莉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、小强、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小芳四个好朋友站成一排拍毕业纪念照，要求男女间隔排列，一共有多少种站法？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35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4344488" y="1606783"/>
            <a:ext cx="3943330" cy="967520"/>
            <a:chOff x="4488504" y="1309545"/>
            <a:chExt cx="3943330" cy="967520"/>
          </a:xfrm>
        </p:grpSpPr>
        <p:sp>
          <p:nvSpPr>
            <p:cNvPr id="34" name="Rectangle 110"/>
            <p:cNvSpPr>
              <a:spLocks noChangeArrowheads="1"/>
            </p:cNvSpPr>
            <p:nvPr/>
          </p:nvSpPr>
          <p:spPr bwMode="auto">
            <a:xfrm>
              <a:off x="6442886" y="2000066"/>
              <a:ext cx="492443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1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小勇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Rectangle 110"/>
            <p:cNvSpPr>
              <a:spLocks noChangeArrowheads="1"/>
            </p:cNvSpPr>
            <p:nvPr/>
          </p:nvSpPr>
          <p:spPr bwMode="auto">
            <a:xfrm>
              <a:off x="6928884" y="2000066"/>
              <a:ext cx="492443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1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小莉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Rectangle 110"/>
            <p:cNvSpPr>
              <a:spLocks noChangeArrowheads="1"/>
            </p:cNvSpPr>
            <p:nvPr/>
          </p:nvSpPr>
          <p:spPr bwMode="auto">
            <a:xfrm>
              <a:off x="7391405" y="2000066"/>
              <a:ext cx="492443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1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小强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Rectangle 110"/>
            <p:cNvSpPr>
              <a:spLocks noChangeArrowheads="1"/>
            </p:cNvSpPr>
            <p:nvPr/>
          </p:nvSpPr>
          <p:spPr bwMode="auto">
            <a:xfrm>
              <a:off x="7883848" y="2000065"/>
              <a:ext cx="492443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1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小芳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356690" y="1519730"/>
              <a:ext cx="360040" cy="2743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 rot="254825">
              <a:off x="6444748" y="1309545"/>
              <a:ext cx="1987086" cy="703667"/>
              <a:chOff x="3625554" y="1262948"/>
              <a:chExt cx="2838694" cy="1005238"/>
            </a:xfrm>
          </p:grpSpPr>
          <p:pic>
            <p:nvPicPr>
              <p:cNvPr id="43" name="Picture 2" descr="E:\小学相关内容\人教数学\课件插图形象相关\公司画图-课件用人物\半身男孩5.tif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25554" y="1282158"/>
                <a:ext cx="851916" cy="9860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" name="Picture 3" descr="E:\小学相关内容\人教数学\课件插图形象相关\公司画图-课件用人物\半身女孩7.tif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4587" y="1381821"/>
                <a:ext cx="794004" cy="8671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" name="Picture 4" descr="E:\小学相关内容\人教数学\课件插图形象相关\公司画图-课件用人物\半身男孩4.tif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4695" y="1262948"/>
                <a:ext cx="877824" cy="9860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5" descr="E:\小学相关内容\人教数学\课件插图形象相关\公司画图-课件用人物\半身女孩5.tif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E"/>
                  </a:clrFrom>
                  <a:clrTo>
                    <a:srgbClr val="FFFF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7176" y="1333488"/>
                <a:ext cx="957072" cy="8671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2" name="圆角矩形标注 41"/>
            <p:cNvSpPr/>
            <p:nvPr/>
          </p:nvSpPr>
          <p:spPr bwMode="auto">
            <a:xfrm>
              <a:off x="4488504" y="1440648"/>
              <a:ext cx="1620923" cy="578882"/>
            </a:xfrm>
            <a:prstGeom prst="wedgeRoundRectCallout">
              <a:avLst>
                <a:gd name="adj1" fmla="val 59165"/>
                <a:gd name="adj2" fmla="val 1295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怎样才能找出所有的排列方法呢？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9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7" grpId="0"/>
      <p:bldP spid="2" grpId="0"/>
      <p:bldP spid="3" grpId="0"/>
      <p:bldP spid="4" grpId="0"/>
      <p:bldP spid="6" grpId="0" animBg="1"/>
      <p:bldP spid="37" grpId="0" animBg="1"/>
      <p:bldP spid="33" grpId="0"/>
      <p:bldP spid="7" grpId="0"/>
      <p:bldP spid="36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862616"/>
            <a:ext cx="851696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年级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班，每班有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个班长。开班长会时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每次只要每班一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个班长参加。第一次到会的有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；第二次有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；第三次有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。请问：哪两位班长是同班的？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2355726"/>
            <a:ext cx="3295238" cy="18380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056" y="2512868"/>
            <a:ext cx="3133333" cy="15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034569" y="627534"/>
            <a:ext cx="7857911" cy="1066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六年级有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个班，每班有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个班长。开班长会时，每次只要每班一个班长参加。第一次到会的有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；第二次有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；第三次有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。请问：哪两位班长是同班的？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" name="表格 19"/>
          <p:cNvGraphicFramePr/>
          <p:nvPr/>
        </p:nvGraphicFramePr>
        <p:xfrm>
          <a:off x="1160431" y="2165691"/>
          <a:ext cx="6503988" cy="233838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644570"/>
                <a:gridCol w="809903"/>
                <a:gridCol w="809903"/>
                <a:gridCol w="809903"/>
                <a:gridCol w="809903"/>
                <a:gridCol w="809903"/>
                <a:gridCol w="809903"/>
              </a:tblGrid>
              <a:tr h="58148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   </a:t>
                      </a:r>
                      <a:endParaRPr lang="zh-CN" altLang="en-US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96" marR="89996" marT="46816" marB="46816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A</a:t>
                      </a:r>
                      <a:endParaRPr lang="en-US" altLang="zh-CN" sz="2400" b="1" i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B</a:t>
                      </a:r>
                      <a:endParaRPr lang="en-US" altLang="zh-CN" sz="2400" b="1" i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</a:t>
                      </a:r>
                      <a:endParaRPr lang="en-US" altLang="zh-CN" sz="2400" b="1" i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D</a:t>
                      </a:r>
                      <a:endParaRPr lang="en-US" altLang="zh-CN" sz="2400" b="1" i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E</a:t>
                      </a:r>
                      <a:endParaRPr lang="en-US" altLang="zh-CN" sz="2400" b="1" i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F</a:t>
                      </a:r>
                      <a:endParaRPr lang="en-US" altLang="zh-CN" sz="2400" b="1" i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</a:tr>
              <a:tr h="59393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</a:t>
                      </a:r>
                      <a:endParaRPr lang="zh-CN" altLang="en-US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96" marR="89996" marT="46816" marB="46816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</a:t>
                      </a: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</a:tr>
              <a:tr h="58148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</a:t>
                      </a:r>
                      <a:endParaRPr lang="zh-CN" altLang="en-US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96" marR="89996" marT="46816" marB="46816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</a:tr>
              <a:tr h="581484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</a:t>
                      </a:r>
                      <a:endParaRPr lang="zh-CN" altLang="en-US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9996" marR="89996" marT="46816" marB="46816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0" marR="0" marT="0" marB="0" anchor="ctr" anchorCtr="1"/>
                </a:tc>
              </a:tr>
            </a:tbl>
          </a:graphicData>
        </a:graphic>
      </p:graphicFrame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033971" y="3377440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827721" y="3352594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646871" y="3352594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5464433" y="3352594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6291521" y="3352594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7085271" y="3352594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3026033" y="3933619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3827721" y="3933619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646871" y="3933619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5464433" y="3933619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6291521" y="3933619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7085271" y="3933619"/>
            <a:ext cx="4254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14"/>
          <p:cNvSpPr>
            <a:spLocks noChangeArrowheads="1"/>
          </p:cNvSpPr>
          <p:nvPr/>
        </p:nvSpPr>
        <p:spPr bwMode="auto">
          <a:xfrm>
            <a:off x="1389519" y="1779662"/>
            <a:ext cx="40622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Cambria" panose="02040503050406030204" pitchFamily="18" charset="0"/>
              <a:buChar char="+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100000"/>
              <a:buFont typeface="Cambria" panose="02040503050406030204" pitchFamily="18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anose="05020102010507070707" pitchFamily="18" charset="2"/>
              <a:buChar char="Ï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Calibri" panose="020F0502020204030204" pitchFamily="34" charset="0"/>
              <a:buChar char="÷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Font typeface="Cambria" panose="02040503050406030204" pitchFamily="18" charset="0"/>
              <a:buChar char="=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Cambria" panose="02040503050406030204" pitchFamily="18" charset="0"/>
              <a:buChar char="=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Cambria" panose="02040503050406030204" pitchFamily="18" charset="0"/>
              <a:buChar char="=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Cambria" panose="02040503050406030204" pitchFamily="18" charset="0"/>
              <a:buChar char="=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Cambria" panose="02040503050406030204" pitchFamily="18" charset="0"/>
              <a:buChar char="=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kumimoji="0"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用数字“</a:t>
            </a:r>
            <a:r>
              <a:rPr kumimoji="0"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0"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”表示到会</a:t>
            </a:r>
            <a:endParaRPr kumimoji="0"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Rectangle 14"/>
          <p:cNvSpPr>
            <a:spLocks noChangeArrowheads="1"/>
          </p:cNvSpPr>
          <p:nvPr/>
        </p:nvSpPr>
        <p:spPr bwMode="auto">
          <a:xfrm>
            <a:off x="4151664" y="1792470"/>
            <a:ext cx="43087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Cambria" panose="02040503050406030204" pitchFamily="18" charset="0"/>
              <a:buChar char="+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SzPct val="100000"/>
              <a:buFont typeface="Cambria" panose="02040503050406030204" pitchFamily="18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60000"/>
              <a:buFont typeface="Wingdings 2" panose="05020102010507070707" pitchFamily="18" charset="2"/>
              <a:buChar char="Ï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SzPct val="90000"/>
              <a:buFont typeface="Calibri" panose="020F0502020204030204" pitchFamily="34" charset="0"/>
              <a:buChar char="÷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SzPct val="100000"/>
              <a:buFont typeface="Cambria" panose="02040503050406030204" pitchFamily="18" charset="0"/>
              <a:buChar char="=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Cambria" panose="02040503050406030204" pitchFamily="18" charset="0"/>
              <a:buChar char="=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Cambria" panose="02040503050406030204" pitchFamily="18" charset="0"/>
              <a:buChar char="=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Cambria" panose="02040503050406030204" pitchFamily="18" charset="0"/>
              <a:buChar char="=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Cambria" panose="02040503050406030204" pitchFamily="18" charset="0"/>
              <a:buChar char="=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0" lang="en-US" altLang="zh-CN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kumimoji="0"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用数字“</a:t>
            </a:r>
            <a:r>
              <a:rPr kumimoji="0"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kumimoji="0"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”表示没到会</a:t>
            </a:r>
            <a:endParaRPr kumimoji="0"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5"/>
          <p:cNvGraphicFramePr>
            <a:graphicFrameLocks noGrp="1"/>
          </p:cNvGraphicFramePr>
          <p:nvPr/>
        </p:nvGraphicFramePr>
        <p:xfrm>
          <a:off x="645591" y="2660189"/>
          <a:ext cx="5253123" cy="207264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044970"/>
                <a:gridCol w="673217"/>
                <a:gridCol w="735980"/>
                <a:gridCol w="657922"/>
                <a:gridCol w="713678"/>
                <a:gridCol w="735981"/>
                <a:gridCol w="691375"/>
              </a:tblGrid>
              <a:tr h="47033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8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  </a:t>
                      </a:r>
                      <a:endParaRPr kumimoji="1" lang="en-US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A</a:t>
                      </a:r>
                      <a:endParaRPr kumimoji="1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B</a:t>
                      </a:r>
                      <a:endParaRPr kumimoji="1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</a:t>
                      </a:r>
                      <a:endParaRPr kumimoji="1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D</a:t>
                      </a:r>
                      <a:endParaRPr kumimoji="1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E</a:t>
                      </a:r>
                      <a:endParaRPr kumimoji="1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0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F</a:t>
                      </a:r>
                      <a:endParaRPr kumimoji="1" lang="en-US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  <a:tr h="47033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  <a:tr h="47033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  <a:tr h="4834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</a:t>
                      </a:r>
                      <a:endParaRPr kumimoji="1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1837636" y="3188789"/>
            <a:ext cx="4115441" cy="415698"/>
            <a:chOff x="3220021" y="3295507"/>
            <a:chExt cx="4115441" cy="415698"/>
          </a:xfrm>
        </p:grpSpPr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932130" y="3299121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632916" y="3305890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6763962" y="3311095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5323559" y="3295507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6055477" y="3295507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4"/>
            <p:cNvSpPr>
              <a:spLocks noChangeArrowheads="1"/>
            </p:cNvSpPr>
            <p:nvPr/>
          </p:nvSpPr>
          <p:spPr bwMode="auto">
            <a:xfrm>
              <a:off x="3220021" y="3300237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837636" y="3730879"/>
            <a:ext cx="4101007" cy="423860"/>
            <a:chOff x="3220021" y="3837597"/>
            <a:chExt cx="4101007" cy="423860"/>
          </a:xfrm>
        </p:grpSpPr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>
              <a:off x="3932130" y="3848293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>
              <a:off x="5327081" y="3837597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14"/>
            <p:cNvSpPr>
              <a:spLocks noChangeArrowheads="1"/>
            </p:cNvSpPr>
            <p:nvPr/>
          </p:nvSpPr>
          <p:spPr bwMode="auto">
            <a:xfrm>
              <a:off x="4642496" y="3861347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auto">
            <a:xfrm>
              <a:off x="3220021" y="3848293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>
              <a:off x="6749528" y="3841782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14"/>
            <p:cNvSpPr>
              <a:spLocks noChangeArrowheads="1"/>
            </p:cNvSpPr>
            <p:nvPr/>
          </p:nvSpPr>
          <p:spPr bwMode="auto">
            <a:xfrm>
              <a:off x="6055477" y="3837597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837636" y="4244443"/>
            <a:ext cx="4115441" cy="411985"/>
            <a:chOff x="3220021" y="4351161"/>
            <a:chExt cx="4115441" cy="411985"/>
          </a:xfrm>
        </p:grpSpPr>
        <p:sp>
          <p:nvSpPr>
            <p:cNvPr id="31" name="Rectangle 14"/>
            <p:cNvSpPr>
              <a:spLocks noChangeArrowheads="1"/>
            </p:cNvSpPr>
            <p:nvPr/>
          </p:nvSpPr>
          <p:spPr bwMode="auto">
            <a:xfrm>
              <a:off x="3944909" y="4351161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5357804" y="4363036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3220021" y="4352515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14"/>
            <p:cNvSpPr>
              <a:spLocks noChangeArrowheads="1"/>
            </p:cNvSpPr>
            <p:nvPr/>
          </p:nvSpPr>
          <p:spPr bwMode="auto">
            <a:xfrm>
              <a:off x="6081848" y="4359304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>
              <a:off x="6763962" y="4358786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4632916" y="4358786"/>
              <a:ext cx="5715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827584" y="547784"/>
            <a:ext cx="8192722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六年级有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个班，每班有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个班长。开班长会时，每次只要每班一个班长参加。第一次到会的有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；第二次有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；第三次有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。请问：哪两位班长是同班的？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3568" y="1962409"/>
            <a:ext cx="5088252" cy="674064"/>
            <a:chOff x="683568" y="1819745"/>
            <a:chExt cx="5088252" cy="674064"/>
          </a:xfrm>
        </p:grpSpPr>
        <p:sp>
          <p:nvSpPr>
            <p:cNvPr id="43" name="MH_Desc_1"/>
            <p:cNvSpPr/>
            <p:nvPr/>
          </p:nvSpPr>
          <p:spPr>
            <a:xfrm>
              <a:off x="806400" y="1819745"/>
              <a:ext cx="4629689" cy="674064"/>
            </a:xfrm>
            <a:custGeom>
              <a:avLst/>
              <a:gdLst>
                <a:gd name="connsiteX0" fmla="*/ 0 w 2160000"/>
                <a:gd name="connsiteY0" fmla="*/ 1377240 h 1593240"/>
                <a:gd name="connsiteX1" fmla="*/ 54000 w 2160000"/>
                <a:gd name="connsiteY1" fmla="*/ 1377240 h 1593240"/>
                <a:gd name="connsiteX2" fmla="*/ 54000 w 2160000"/>
                <a:gd name="connsiteY2" fmla="*/ 1539240 h 1593240"/>
                <a:gd name="connsiteX3" fmla="*/ 2106000 w 2160000"/>
                <a:gd name="connsiteY3" fmla="*/ 1539240 h 1593240"/>
                <a:gd name="connsiteX4" fmla="*/ 2106000 w 2160000"/>
                <a:gd name="connsiteY4" fmla="*/ 1377240 h 1593240"/>
                <a:gd name="connsiteX5" fmla="*/ 2160000 w 2160000"/>
                <a:gd name="connsiteY5" fmla="*/ 1377240 h 1593240"/>
                <a:gd name="connsiteX6" fmla="*/ 2160000 w 2160000"/>
                <a:gd name="connsiteY6" fmla="*/ 1539240 h 1593240"/>
                <a:gd name="connsiteX7" fmla="*/ 2160000 w 2160000"/>
                <a:gd name="connsiteY7" fmla="*/ 1593240 h 1593240"/>
                <a:gd name="connsiteX8" fmla="*/ 2106000 w 2160000"/>
                <a:gd name="connsiteY8" fmla="*/ 1593240 h 1593240"/>
                <a:gd name="connsiteX9" fmla="*/ 54000 w 2160000"/>
                <a:gd name="connsiteY9" fmla="*/ 1593240 h 1593240"/>
                <a:gd name="connsiteX10" fmla="*/ 0 w 2160000"/>
                <a:gd name="connsiteY10" fmla="*/ 1593240 h 1593240"/>
                <a:gd name="connsiteX11" fmla="*/ 0 w 2160000"/>
                <a:gd name="connsiteY11" fmla="*/ 1539240 h 1593240"/>
                <a:gd name="connsiteX12" fmla="*/ 1800000 w 2160000"/>
                <a:gd name="connsiteY12" fmla="*/ 0 h 1593240"/>
                <a:gd name="connsiteX13" fmla="*/ 2106000 w 2160000"/>
                <a:gd name="connsiteY13" fmla="*/ 0 h 1593240"/>
                <a:gd name="connsiteX14" fmla="*/ 2160000 w 2160000"/>
                <a:gd name="connsiteY14" fmla="*/ 0 h 1593240"/>
                <a:gd name="connsiteX15" fmla="*/ 2160000 w 2160000"/>
                <a:gd name="connsiteY15" fmla="*/ 54000 h 1593240"/>
                <a:gd name="connsiteX16" fmla="*/ 2160000 w 2160000"/>
                <a:gd name="connsiteY16" fmla="*/ 216000 h 1593240"/>
                <a:gd name="connsiteX17" fmla="*/ 2106000 w 2160000"/>
                <a:gd name="connsiteY17" fmla="*/ 216000 h 1593240"/>
                <a:gd name="connsiteX18" fmla="*/ 2106000 w 2160000"/>
                <a:gd name="connsiteY18" fmla="*/ 54000 h 1593240"/>
                <a:gd name="connsiteX19" fmla="*/ 1800000 w 2160000"/>
                <a:gd name="connsiteY19" fmla="*/ 54000 h 1593240"/>
                <a:gd name="connsiteX20" fmla="*/ 0 w 2160000"/>
                <a:gd name="connsiteY20" fmla="*/ 0 h 1593240"/>
                <a:gd name="connsiteX21" fmla="*/ 54000 w 2160000"/>
                <a:gd name="connsiteY21" fmla="*/ 0 h 1593240"/>
                <a:gd name="connsiteX22" fmla="*/ 360000 w 2160000"/>
                <a:gd name="connsiteY22" fmla="*/ 0 h 1593240"/>
                <a:gd name="connsiteX23" fmla="*/ 360000 w 2160000"/>
                <a:gd name="connsiteY23" fmla="*/ 54000 h 1593240"/>
                <a:gd name="connsiteX24" fmla="*/ 54000 w 2160000"/>
                <a:gd name="connsiteY24" fmla="*/ 54000 h 1593240"/>
                <a:gd name="connsiteX25" fmla="*/ 54000 w 2160000"/>
                <a:gd name="connsiteY25" fmla="*/ 216000 h 1593240"/>
                <a:gd name="connsiteX26" fmla="*/ 0 w 2160000"/>
                <a:gd name="connsiteY26" fmla="*/ 216000 h 1593240"/>
                <a:gd name="connsiteX27" fmla="*/ 0 w 2160000"/>
                <a:gd name="connsiteY27" fmla="*/ 54000 h 1593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60000" h="1593240">
                  <a:moveTo>
                    <a:pt x="0" y="1377240"/>
                  </a:moveTo>
                  <a:lnTo>
                    <a:pt x="54000" y="1377240"/>
                  </a:lnTo>
                  <a:lnTo>
                    <a:pt x="54000" y="1539240"/>
                  </a:lnTo>
                  <a:lnTo>
                    <a:pt x="2106000" y="1539240"/>
                  </a:lnTo>
                  <a:lnTo>
                    <a:pt x="2106000" y="1377240"/>
                  </a:lnTo>
                  <a:lnTo>
                    <a:pt x="2160000" y="1377240"/>
                  </a:lnTo>
                  <a:lnTo>
                    <a:pt x="2160000" y="1539240"/>
                  </a:lnTo>
                  <a:lnTo>
                    <a:pt x="2160000" y="1593240"/>
                  </a:lnTo>
                  <a:lnTo>
                    <a:pt x="2106000" y="1593240"/>
                  </a:lnTo>
                  <a:lnTo>
                    <a:pt x="54000" y="1593240"/>
                  </a:lnTo>
                  <a:lnTo>
                    <a:pt x="0" y="1593240"/>
                  </a:lnTo>
                  <a:lnTo>
                    <a:pt x="0" y="1539240"/>
                  </a:lnTo>
                  <a:close/>
                  <a:moveTo>
                    <a:pt x="1800000" y="0"/>
                  </a:moveTo>
                  <a:lnTo>
                    <a:pt x="2106000" y="0"/>
                  </a:lnTo>
                  <a:lnTo>
                    <a:pt x="2160000" y="0"/>
                  </a:lnTo>
                  <a:lnTo>
                    <a:pt x="2160000" y="54000"/>
                  </a:lnTo>
                  <a:lnTo>
                    <a:pt x="2160000" y="216000"/>
                  </a:lnTo>
                  <a:lnTo>
                    <a:pt x="2106000" y="216000"/>
                  </a:lnTo>
                  <a:lnTo>
                    <a:pt x="2106000" y="54000"/>
                  </a:lnTo>
                  <a:lnTo>
                    <a:pt x="1800000" y="54000"/>
                  </a:lnTo>
                  <a:close/>
                  <a:moveTo>
                    <a:pt x="0" y="0"/>
                  </a:moveTo>
                  <a:lnTo>
                    <a:pt x="54000" y="0"/>
                  </a:lnTo>
                  <a:lnTo>
                    <a:pt x="360000" y="0"/>
                  </a:lnTo>
                  <a:lnTo>
                    <a:pt x="360000" y="54000"/>
                  </a:lnTo>
                  <a:lnTo>
                    <a:pt x="54000" y="54000"/>
                  </a:lnTo>
                  <a:lnTo>
                    <a:pt x="54000" y="216000"/>
                  </a:lnTo>
                  <a:lnTo>
                    <a:pt x="0" y="216000"/>
                  </a:lnTo>
                  <a:lnTo>
                    <a:pt x="0" y="54000"/>
                  </a:lnTo>
                  <a:close/>
                </a:path>
              </a:pathLst>
            </a:custGeom>
            <a:solidFill>
              <a:srgbClr val="0F6FC6"/>
            </a:solidFill>
          </p:spPr>
          <p:txBody>
            <a:bodyPr lIns="180000" tIns="144000" rIns="180000" anchor="ctr">
              <a:normAutofit/>
            </a:bodyPr>
            <a:lstStyle/>
            <a:p>
              <a:pPr algn="just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 err="1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83568" y="2027624"/>
              <a:ext cx="50882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开班长会时，每次每班只要一个班长参加。</a:t>
              </a:r>
              <a:endParaRPr lang="zh-CN" altLang="en-US" sz="2000" b="1" dirty="0"/>
            </a:p>
          </p:txBody>
        </p:sp>
      </p:grpSp>
      <p:sp>
        <p:nvSpPr>
          <p:cNvPr id="45" name="MH_SubTitle_1"/>
          <p:cNvSpPr/>
          <p:nvPr/>
        </p:nvSpPr>
        <p:spPr>
          <a:xfrm>
            <a:off x="1186643" y="1457598"/>
            <a:ext cx="3778249" cy="1028700"/>
          </a:xfrm>
          <a:prstGeom prst="rect">
            <a:avLst/>
          </a:prstGeom>
        </p:spPr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200" b="1" dirty="0">
                <a:solidFill>
                  <a:srgbClr val="0F6FC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温馨提示</a:t>
            </a:r>
            <a:endParaRPr lang="zh-CN" altLang="en-US" sz="2200" b="1" dirty="0">
              <a:solidFill>
                <a:srgbClr val="0F6FC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6081693" y="3058723"/>
            <a:ext cx="2540901" cy="499254"/>
          </a:xfrm>
          <a:prstGeom prst="wedgeRoundRectCallout">
            <a:avLst>
              <a:gd name="adj1" fmla="val 22217"/>
              <a:gd name="adj2" fmla="val 9874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有且只有一个班长参加。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24743" y="1887399"/>
            <a:ext cx="2201553" cy="690789"/>
            <a:chOff x="5713896" y="1314923"/>
            <a:chExt cx="2201553" cy="690789"/>
          </a:xfrm>
        </p:grpSpPr>
        <p:sp>
          <p:nvSpPr>
            <p:cNvPr id="52" name="AutoShape 27"/>
            <p:cNvSpPr>
              <a:spLocks noChangeArrowheads="1"/>
            </p:cNvSpPr>
            <p:nvPr/>
          </p:nvSpPr>
          <p:spPr bwMode="auto">
            <a:xfrm flipH="1">
              <a:off x="5796879" y="1314923"/>
              <a:ext cx="1848034" cy="690789"/>
            </a:xfrm>
            <a:prstGeom prst="wedgeRoundRectCallout">
              <a:avLst>
                <a:gd name="adj1" fmla="val -59696"/>
                <a:gd name="adj2" fmla="val 3853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indent="-3429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713896" y="1337151"/>
              <a:ext cx="220155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那一起参加班会的一定不在同一班级。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807822" y="3507854"/>
            <a:ext cx="876612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39696" y="1647784"/>
            <a:ext cx="882898" cy="1265255"/>
          </a:xfrm>
          <a:prstGeom prst="rect">
            <a:avLst/>
          </a:prstGeom>
        </p:spPr>
      </p:pic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5"/>
          <p:cNvGraphicFramePr>
            <a:graphicFrameLocks noGrp="1"/>
          </p:cNvGraphicFramePr>
          <p:nvPr/>
        </p:nvGraphicFramePr>
        <p:xfrm>
          <a:off x="397814" y="2481344"/>
          <a:ext cx="4997264" cy="1993864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994074"/>
                <a:gridCol w="640427"/>
                <a:gridCol w="700133"/>
                <a:gridCol w="625877"/>
                <a:gridCol w="678918"/>
                <a:gridCol w="700134"/>
                <a:gridCol w="657701"/>
              </a:tblGrid>
              <a:tr h="4929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7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  </a:t>
                      </a:r>
                      <a:endParaRPr kumimoji="1" lang="en-US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A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B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D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E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F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</a:tr>
              <a:tr h="4929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</a:t>
                      </a:r>
                      <a:endParaRPr kumimoji="1" lang="zh-CN" alt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</a:tr>
              <a:tr h="4929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</a:t>
                      </a:r>
                      <a:endParaRPr kumimoji="1" lang="zh-CN" alt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</a:tr>
              <a:tr h="4929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</a:t>
                      </a:r>
                      <a:endParaRPr kumimoji="1" lang="zh-CN" alt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1543957" y="2965087"/>
            <a:ext cx="3914995" cy="384160"/>
            <a:chOff x="3220021" y="3301442"/>
            <a:chExt cx="4115441" cy="403828"/>
          </a:xfrm>
        </p:grpSpPr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932130" y="3305056"/>
              <a:ext cx="571500" cy="388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632916" y="3311825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6763962" y="3317029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5323559" y="3301442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6055477" y="3301442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Rectangle 14"/>
            <p:cNvSpPr>
              <a:spLocks noChangeArrowheads="1"/>
            </p:cNvSpPr>
            <p:nvPr/>
          </p:nvSpPr>
          <p:spPr bwMode="auto">
            <a:xfrm>
              <a:off x="3220021" y="3306171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43254" y="3507575"/>
            <a:ext cx="3901264" cy="391926"/>
            <a:chOff x="3220021" y="3843532"/>
            <a:chExt cx="4101007" cy="411991"/>
          </a:xfrm>
        </p:grpSpPr>
        <p:sp>
          <p:nvSpPr>
            <p:cNvPr id="22" name="Rectangle 14"/>
            <p:cNvSpPr>
              <a:spLocks noChangeArrowheads="1"/>
            </p:cNvSpPr>
            <p:nvPr/>
          </p:nvSpPr>
          <p:spPr bwMode="auto">
            <a:xfrm>
              <a:off x="3932130" y="3854227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Rectangle 14"/>
            <p:cNvSpPr>
              <a:spLocks noChangeArrowheads="1"/>
            </p:cNvSpPr>
            <p:nvPr/>
          </p:nvSpPr>
          <p:spPr bwMode="auto">
            <a:xfrm>
              <a:off x="5327081" y="3843532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Rectangle 14"/>
            <p:cNvSpPr>
              <a:spLocks noChangeArrowheads="1"/>
            </p:cNvSpPr>
            <p:nvPr/>
          </p:nvSpPr>
          <p:spPr bwMode="auto">
            <a:xfrm>
              <a:off x="4642496" y="3867282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auto">
            <a:xfrm>
              <a:off x="3220021" y="3854229"/>
              <a:ext cx="571500" cy="38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>
              <a:off x="6749528" y="3847718"/>
              <a:ext cx="571500" cy="38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Rectangle 14"/>
            <p:cNvSpPr>
              <a:spLocks noChangeArrowheads="1"/>
            </p:cNvSpPr>
            <p:nvPr/>
          </p:nvSpPr>
          <p:spPr bwMode="auto">
            <a:xfrm>
              <a:off x="6055477" y="3843533"/>
              <a:ext cx="571500" cy="38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43957" y="4020563"/>
            <a:ext cx="3914995" cy="380628"/>
            <a:chOff x="3220021" y="4357096"/>
            <a:chExt cx="4115441" cy="400115"/>
          </a:xfrm>
        </p:grpSpPr>
        <p:sp>
          <p:nvSpPr>
            <p:cNvPr id="31" name="Rectangle 14"/>
            <p:cNvSpPr>
              <a:spLocks noChangeArrowheads="1"/>
            </p:cNvSpPr>
            <p:nvPr/>
          </p:nvSpPr>
          <p:spPr bwMode="auto">
            <a:xfrm>
              <a:off x="3944909" y="4357096"/>
              <a:ext cx="571500" cy="388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5357803" y="4368970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3220021" y="4358450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14"/>
            <p:cNvSpPr>
              <a:spLocks noChangeArrowheads="1"/>
            </p:cNvSpPr>
            <p:nvPr/>
          </p:nvSpPr>
          <p:spPr bwMode="auto">
            <a:xfrm>
              <a:off x="6081848" y="4365239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>
              <a:off x="6763962" y="4364720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4632916" y="4364720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899593" y="621144"/>
            <a:ext cx="8136903" cy="12614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六年级有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个班，每班有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个班长。开班长会时，每次只要每班一个班长参加。第一次到会的有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；第二次有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；第三次有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。请问：哪两位班长是同班的？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1542915" y="2960751"/>
            <a:ext cx="276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3448290" y="2922618"/>
            <a:ext cx="8509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4092815" y="2922618"/>
            <a:ext cx="8509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761153" y="2922618"/>
            <a:ext cx="8509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3426065" y="3459193"/>
            <a:ext cx="8509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4092815" y="3459193"/>
            <a:ext cx="8509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1542915" y="3478276"/>
            <a:ext cx="276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1542915" y="4000564"/>
            <a:ext cx="276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3413365" y="3976718"/>
            <a:ext cx="8509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文本框 54"/>
          <p:cNvSpPr txBox="1">
            <a:spLocks noChangeArrowheads="1"/>
          </p:cNvSpPr>
          <p:nvPr/>
        </p:nvSpPr>
        <p:spPr bwMode="auto">
          <a:xfrm>
            <a:off x="5428009" y="2928913"/>
            <a:ext cx="6200775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只可能和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同班。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5428009" y="3532163"/>
            <a:ext cx="5961062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第二次：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只可能和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同班。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5428009" y="4135413"/>
            <a:ext cx="5018087" cy="380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第三次：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只可能和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同班。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03068" y="1852518"/>
            <a:ext cx="2202619" cy="401328"/>
            <a:chOff x="5403068" y="1248971"/>
            <a:chExt cx="2202619" cy="401328"/>
          </a:xfrm>
        </p:grpSpPr>
        <p:sp>
          <p:nvSpPr>
            <p:cNvPr id="4" name="矩形 3"/>
            <p:cNvSpPr/>
            <p:nvPr/>
          </p:nvSpPr>
          <p:spPr>
            <a:xfrm>
              <a:off x="5444518" y="1248971"/>
              <a:ext cx="2161169" cy="401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A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和谁可能是同班？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圆角矩形标注 4"/>
            <p:cNvSpPr/>
            <p:nvPr/>
          </p:nvSpPr>
          <p:spPr>
            <a:xfrm>
              <a:off x="5403068" y="1306786"/>
              <a:ext cx="2044813" cy="322584"/>
            </a:xfrm>
            <a:prstGeom prst="wedgeRoundRectCallout">
              <a:avLst>
                <a:gd name="adj1" fmla="val 61310"/>
                <a:gd name="adj2" fmla="val 44682"/>
                <a:gd name="adj3" fmla="val 16667"/>
              </a:avLst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36228" y="1868680"/>
            <a:ext cx="792088" cy="1135118"/>
          </a:xfrm>
          <a:prstGeom prst="rect">
            <a:avLst/>
          </a:prstGeom>
        </p:spPr>
      </p:pic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0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4" grpId="0"/>
      <p:bldP spid="46" grpId="0"/>
      <p:bldP spid="47" grpId="0"/>
      <p:bldP spid="50" grpId="0"/>
      <p:bldP spid="51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755577" y="726855"/>
            <a:ext cx="8064895" cy="1066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六年级有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个班，每班有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个班长。开班长会时，每次只要每班一个班长参加。第一次到会的有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；第二次有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；第三次有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。请问：哪两位班长是同班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1" name="Group 15"/>
          <p:cNvGraphicFramePr>
            <a:graphicFrameLocks noGrp="1"/>
          </p:cNvGraphicFramePr>
          <p:nvPr/>
        </p:nvGraphicFramePr>
        <p:xfrm>
          <a:off x="397814" y="2316257"/>
          <a:ext cx="4997264" cy="1993864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994074"/>
                <a:gridCol w="640427"/>
                <a:gridCol w="700133"/>
                <a:gridCol w="625877"/>
                <a:gridCol w="678918"/>
                <a:gridCol w="700134"/>
                <a:gridCol w="657701"/>
              </a:tblGrid>
              <a:tr h="4929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7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  </a:t>
                      </a:r>
                      <a:endParaRPr kumimoji="1" lang="en-US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A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B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C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D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E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F</a:t>
                      </a:r>
                      <a:endParaRPr kumimoji="1" lang="en-US" altLang="zh-CN" sz="19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</a:tr>
              <a:tr h="4929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第一次</a:t>
                      </a:r>
                      <a:endParaRPr kumimoji="1" lang="zh-CN" alt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en-US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</a:tr>
              <a:tr h="4929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第二次</a:t>
                      </a:r>
                      <a:endParaRPr kumimoji="1" lang="zh-CN" alt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</a:tr>
              <a:tr h="4929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900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第三次</a:t>
                      </a:r>
                      <a:endParaRPr kumimoji="1" lang="zh-CN" altLang="en-US" sz="1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mbria" panose="02040503050406030204" pitchFamily="18" charset="0"/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6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90000"/>
                        <a:buFont typeface="Calibri" panose="020F0502020204030204" pitchFamily="34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00000"/>
                        <a:buFont typeface="Cambria" panose="02040503050406030204" pitchFamily="18" charset="0"/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1" i="0" u="none" strike="noStrike" cap="none" normalizeH="0" baseline="0" dirty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86986" marR="86986" marT="43493" marB="43493" horzOverflow="overflow"/>
                </a:tc>
              </a:tr>
            </a:tbl>
          </a:graphicData>
        </a:graphic>
      </p:graphicFrame>
      <p:grpSp>
        <p:nvGrpSpPr>
          <p:cNvPr id="32" name="组合 31"/>
          <p:cNvGrpSpPr/>
          <p:nvPr/>
        </p:nvGrpSpPr>
        <p:grpSpPr>
          <a:xfrm>
            <a:off x="1543957" y="2800000"/>
            <a:ext cx="3914995" cy="384160"/>
            <a:chOff x="3220021" y="3301442"/>
            <a:chExt cx="4115441" cy="403828"/>
          </a:xfrm>
        </p:grpSpPr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3932130" y="3305056"/>
              <a:ext cx="571500" cy="388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Rectangle 14"/>
            <p:cNvSpPr>
              <a:spLocks noChangeArrowheads="1"/>
            </p:cNvSpPr>
            <p:nvPr/>
          </p:nvSpPr>
          <p:spPr bwMode="auto">
            <a:xfrm>
              <a:off x="4632916" y="3311825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>
              <a:off x="6763962" y="3317029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5323559" y="3301442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Rectangle 14"/>
            <p:cNvSpPr>
              <a:spLocks noChangeArrowheads="1"/>
            </p:cNvSpPr>
            <p:nvPr/>
          </p:nvSpPr>
          <p:spPr bwMode="auto">
            <a:xfrm>
              <a:off x="6055477" y="3301442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Rectangle 14"/>
            <p:cNvSpPr>
              <a:spLocks noChangeArrowheads="1"/>
            </p:cNvSpPr>
            <p:nvPr/>
          </p:nvSpPr>
          <p:spPr bwMode="auto">
            <a:xfrm>
              <a:off x="3220021" y="3306171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543254" y="3342488"/>
            <a:ext cx="3901264" cy="391926"/>
            <a:chOff x="3220021" y="3843532"/>
            <a:chExt cx="4101007" cy="411991"/>
          </a:xfrm>
        </p:grpSpPr>
        <p:sp>
          <p:nvSpPr>
            <p:cNvPr id="40" name="Rectangle 14"/>
            <p:cNvSpPr>
              <a:spLocks noChangeArrowheads="1"/>
            </p:cNvSpPr>
            <p:nvPr/>
          </p:nvSpPr>
          <p:spPr bwMode="auto">
            <a:xfrm>
              <a:off x="3932130" y="3854227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Rectangle 14"/>
            <p:cNvSpPr>
              <a:spLocks noChangeArrowheads="1"/>
            </p:cNvSpPr>
            <p:nvPr/>
          </p:nvSpPr>
          <p:spPr bwMode="auto">
            <a:xfrm>
              <a:off x="5327081" y="3843532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Rectangle 14"/>
            <p:cNvSpPr>
              <a:spLocks noChangeArrowheads="1"/>
            </p:cNvSpPr>
            <p:nvPr/>
          </p:nvSpPr>
          <p:spPr bwMode="auto">
            <a:xfrm>
              <a:off x="4642496" y="3867282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3" name="Rectangle 14"/>
            <p:cNvSpPr>
              <a:spLocks noChangeArrowheads="1"/>
            </p:cNvSpPr>
            <p:nvPr/>
          </p:nvSpPr>
          <p:spPr bwMode="auto">
            <a:xfrm>
              <a:off x="3220021" y="3854229"/>
              <a:ext cx="571500" cy="38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Rectangle 14"/>
            <p:cNvSpPr>
              <a:spLocks noChangeArrowheads="1"/>
            </p:cNvSpPr>
            <p:nvPr/>
          </p:nvSpPr>
          <p:spPr bwMode="auto">
            <a:xfrm>
              <a:off x="6749528" y="3847718"/>
              <a:ext cx="571500" cy="38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Rectangle 14"/>
            <p:cNvSpPr>
              <a:spLocks noChangeArrowheads="1"/>
            </p:cNvSpPr>
            <p:nvPr/>
          </p:nvSpPr>
          <p:spPr bwMode="auto">
            <a:xfrm>
              <a:off x="6055477" y="3843533"/>
              <a:ext cx="571500" cy="388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543957" y="3855476"/>
            <a:ext cx="3914995" cy="380628"/>
            <a:chOff x="3220021" y="4357096"/>
            <a:chExt cx="4115441" cy="400115"/>
          </a:xfrm>
        </p:grpSpPr>
        <p:sp>
          <p:nvSpPr>
            <p:cNvPr id="47" name="Rectangle 14"/>
            <p:cNvSpPr>
              <a:spLocks noChangeArrowheads="1"/>
            </p:cNvSpPr>
            <p:nvPr/>
          </p:nvSpPr>
          <p:spPr bwMode="auto">
            <a:xfrm>
              <a:off x="3944909" y="4357096"/>
              <a:ext cx="571500" cy="388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Rectangle 14"/>
            <p:cNvSpPr>
              <a:spLocks noChangeArrowheads="1"/>
            </p:cNvSpPr>
            <p:nvPr/>
          </p:nvSpPr>
          <p:spPr bwMode="auto">
            <a:xfrm>
              <a:off x="5357803" y="4368970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Rectangle 14"/>
            <p:cNvSpPr>
              <a:spLocks noChangeArrowheads="1"/>
            </p:cNvSpPr>
            <p:nvPr/>
          </p:nvSpPr>
          <p:spPr bwMode="auto">
            <a:xfrm>
              <a:off x="3220021" y="4358450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Rectangle 14"/>
            <p:cNvSpPr>
              <a:spLocks noChangeArrowheads="1"/>
            </p:cNvSpPr>
            <p:nvPr/>
          </p:nvSpPr>
          <p:spPr bwMode="auto">
            <a:xfrm>
              <a:off x="6081848" y="4365239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Rectangle 14"/>
            <p:cNvSpPr>
              <a:spLocks noChangeArrowheads="1"/>
            </p:cNvSpPr>
            <p:nvPr/>
          </p:nvSpPr>
          <p:spPr bwMode="auto">
            <a:xfrm>
              <a:off x="6763962" y="4364720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Rectangle 14"/>
            <p:cNvSpPr>
              <a:spLocks noChangeArrowheads="1"/>
            </p:cNvSpPr>
            <p:nvPr/>
          </p:nvSpPr>
          <p:spPr bwMode="auto">
            <a:xfrm>
              <a:off x="4632916" y="4364720"/>
              <a:ext cx="571500" cy="388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mbria" panose="02040503050406030204" pitchFamily="18" charset="0"/>
                <a:buChar char="+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tx2"/>
                </a:buClr>
                <a:buSzPct val="60000"/>
                <a:buFont typeface="Wingdings 2" panose="05020102010507070707" pitchFamily="18" charset="2"/>
                <a:buChar char="Ï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tx2"/>
                </a:buClr>
                <a:buSzPct val="90000"/>
                <a:buFont typeface="Calibri" panose="020F0502020204030204" pitchFamily="34" charset="0"/>
                <a:buChar char="÷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SzPct val="100000"/>
                <a:buFont typeface="Cambria" panose="02040503050406030204" pitchFamily="18" charset="0"/>
                <a:buChar char="=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0"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kumimoji="0"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69917" y="1640279"/>
            <a:ext cx="2510624" cy="452432"/>
            <a:chOff x="5153892" y="1246536"/>
            <a:chExt cx="2510624" cy="452432"/>
          </a:xfrm>
        </p:grpSpPr>
        <p:sp>
          <p:nvSpPr>
            <p:cNvPr id="63" name="矩形 62"/>
            <p:cNvSpPr/>
            <p:nvPr/>
          </p:nvSpPr>
          <p:spPr>
            <a:xfrm>
              <a:off x="5153892" y="1246536"/>
              <a:ext cx="2510624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B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、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C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可能和谁是同班？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65" name="圆角矩形标注 64"/>
            <p:cNvSpPr/>
            <p:nvPr/>
          </p:nvSpPr>
          <p:spPr>
            <a:xfrm>
              <a:off x="5153892" y="1306786"/>
              <a:ext cx="2293990" cy="322584"/>
            </a:xfrm>
            <a:prstGeom prst="wedgeRoundRectCallout">
              <a:avLst>
                <a:gd name="adj1" fmla="val 61310"/>
                <a:gd name="adj2" fmla="val 44682"/>
                <a:gd name="adj3" fmla="val 16667"/>
              </a:avLst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2211380" y="2790048"/>
            <a:ext cx="276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4072797" y="2727667"/>
            <a:ext cx="8509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4766249" y="2719686"/>
            <a:ext cx="8509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4737674" y="3257849"/>
            <a:ext cx="8509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2211380" y="3307573"/>
            <a:ext cx="276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8257" y="3051221"/>
            <a:ext cx="3472299" cy="1151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同班，则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只可能和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同班，根据第二轮推测，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同班，据此可推出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同班。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37574" y="1522519"/>
            <a:ext cx="882898" cy="1265255"/>
          </a:xfrm>
          <a:prstGeom prst="rect">
            <a:avLst/>
          </a:prstGeom>
        </p:spPr>
      </p:pic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29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  <p:bldP spid="70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8203"/>
          <p:cNvSpPr txBox="1">
            <a:spLocks noChangeArrowheads="1"/>
          </p:cNvSpPr>
          <p:nvPr/>
        </p:nvSpPr>
        <p:spPr bwMode="auto">
          <a:xfrm>
            <a:off x="920323" y="1587857"/>
            <a:ext cx="40117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请问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他们的职业分别是什么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8203"/>
          <p:cNvSpPr txBox="1">
            <a:spLocks noChangeArrowheads="1"/>
          </p:cNvSpPr>
          <p:nvPr/>
        </p:nvSpPr>
        <p:spPr bwMode="auto">
          <a:xfrm>
            <a:off x="899593" y="546000"/>
            <a:ext cx="81369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王阿姨、刘阿姨、丁叔叔、李叔叔的职业分别是工人、教师、医生中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种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。王阿姨是教师，丁叔叔不是工人，只有刘阿姨和李叔叔的职业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5" name="表格 34"/>
          <p:cNvGraphicFramePr/>
          <p:nvPr/>
        </p:nvGraphicFramePr>
        <p:xfrm>
          <a:off x="1335763" y="2025069"/>
          <a:ext cx="6404780" cy="1797441"/>
        </p:xfrm>
        <a:graphic>
          <a:graphicData uri="http://schemas.openxmlformats.org/drawingml/2006/table">
            <a:tbl>
              <a:tblPr/>
              <a:tblGrid>
                <a:gridCol w="1009935"/>
                <a:gridCol w="1364982"/>
                <a:gridCol w="1365563"/>
                <a:gridCol w="1284210"/>
                <a:gridCol w="1380090"/>
              </a:tblGrid>
              <a:tr h="39053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王阿姨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4" marR="90004" marT="46794" marB="46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刘阿姨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4" marR="90004" marT="46794" marB="46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丁叔叔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4" marR="90004" marT="46794" marB="46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李叔叔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4" marR="90004" marT="46794" marB="46794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567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工人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4" marR="90004" marT="46794" marB="46794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650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教师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4" marR="90004" marT="46794" marB="46794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66978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军人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4" marR="90004" marT="46794" marB="46794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400" b="0" kern="1200">
                          <a:solidFill>
                            <a:srgbClr val="1C1C1C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0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4" marR="91444" marT="45714" marB="45714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2704883" y="2869530"/>
            <a:ext cx="41433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5576174" y="2407864"/>
            <a:ext cx="41433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5589645" y="2820625"/>
            <a:ext cx="41433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>
            <a:spLocks noChangeArrowheads="1"/>
          </p:cNvSpPr>
          <p:nvPr/>
        </p:nvSpPr>
        <p:spPr bwMode="auto">
          <a:xfrm>
            <a:off x="5603115" y="3282133"/>
            <a:ext cx="41433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2704884" y="2377314"/>
            <a:ext cx="41433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2704884" y="3361746"/>
            <a:ext cx="41433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4157662" y="2364780"/>
            <a:ext cx="41433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6907345" y="2377314"/>
            <a:ext cx="41433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8203"/>
          <p:cNvSpPr txBox="1">
            <a:spLocks noChangeArrowheads="1"/>
          </p:cNvSpPr>
          <p:nvPr/>
        </p:nvSpPr>
        <p:spPr bwMode="auto">
          <a:xfrm>
            <a:off x="467545" y="3980435"/>
            <a:ext cx="849694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答：王阿姨是教师，丁叔叔是军人，刘阿姨和李叔叔都是工人。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51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7" grpId="0"/>
      <p:bldP spid="48" grpId="0"/>
      <p:bldP spid="49" grpId="0"/>
      <p:bldP spid="50" grpId="0"/>
      <p:bldP spid="51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55577" y="616788"/>
            <a:ext cx="8424935" cy="10926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ts val="26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学校组织了足球，航模和电脑兴趣小组，淘气、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笑笑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和小勇分别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参加了其中一项。笑笑不喜欢踢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足球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，小勇没有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参加电脑小组，淘气喜欢航模。他们分别在哪个小组。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Group 6"/>
          <p:cNvGraphicFramePr>
            <a:graphicFrameLocks noGrp="1"/>
          </p:cNvGraphicFramePr>
          <p:nvPr/>
        </p:nvGraphicFramePr>
        <p:xfrm>
          <a:off x="1267546" y="1781403"/>
          <a:ext cx="5032646" cy="2321179"/>
        </p:xfrm>
        <a:graphic>
          <a:graphicData uri="http://schemas.openxmlformats.org/drawingml/2006/table">
            <a:tbl>
              <a:tblPr/>
              <a:tblGrid>
                <a:gridCol w="1229810"/>
                <a:gridCol w="1194278"/>
                <a:gridCol w="1304279"/>
                <a:gridCol w="1304279"/>
              </a:tblGrid>
              <a:tr h="5703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足球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航模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电脑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8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淘气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6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笑笑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3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小勇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33" descr="大棋盘"/>
          <p:cNvSpPr>
            <a:spLocks noChangeArrowheads="1"/>
          </p:cNvSpPr>
          <p:nvPr/>
        </p:nvSpPr>
        <p:spPr bwMode="auto">
          <a:xfrm>
            <a:off x="2848457" y="2307891"/>
            <a:ext cx="3955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34" descr="大棋盘"/>
          <p:cNvSpPr>
            <a:spLocks noChangeArrowheads="1"/>
          </p:cNvSpPr>
          <p:nvPr/>
        </p:nvSpPr>
        <p:spPr bwMode="auto">
          <a:xfrm>
            <a:off x="4059636" y="3596630"/>
            <a:ext cx="3955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35" descr="大棋盘"/>
          <p:cNvSpPr>
            <a:spLocks noChangeArrowheads="1"/>
          </p:cNvSpPr>
          <p:nvPr/>
        </p:nvSpPr>
        <p:spPr bwMode="auto">
          <a:xfrm>
            <a:off x="4052773" y="3008759"/>
            <a:ext cx="3955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36" descr="大棋盘"/>
          <p:cNvSpPr>
            <a:spLocks noChangeArrowheads="1"/>
          </p:cNvSpPr>
          <p:nvPr/>
        </p:nvSpPr>
        <p:spPr bwMode="auto">
          <a:xfrm>
            <a:off x="5328528" y="3597960"/>
            <a:ext cx="3955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37" descr="大棋盘"/>
          <p:cNvSpPr>
            <a:spLocks noChangeArrowheads="1"/>
          </p:cNvSpPr>
          <p:nvPr/>
        </p:nvSpPr>
        <p:spPr bwMode="auto">
          <a:xfrm>
            <a:off x="5328529" y="2307891"/>
            <a:ext cx="3955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38" descr="大棋盘"/>
          <p:cNvSpPr>
            <a:spLocks noChangeArrowheads="1"/>
          </p:cNvSpPr>
          <p:nvPr/>
        </p:nvSpPr>
        <p:spPr bwMode="auto">
          <a:xfrm>
            <a:off x="2848457" y="3022271"/>
            <a:ext cx="3955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39" descr="大棋盘"/>
          <p:cNvSpPr>
            <a:spLocks noChangeArrowheads="1"/>
          </p:cNvSpPr>
          <p:nvPr/>
        </p:nvSpPr>
        <p:spPr bwMode="auto">
          <a:xfrm>
            <a:off x="4052774" y="2287882"/>
            <a:ext cx="3955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40" descr="大棋盘"/>
          <p:cNvSpPr>
            <a:spLocks noChangeArrowheads="1"/>
          </p:cNvSpPr>
          <p:nvPr/>
        </p:nvSpPr>
        <p:spPr bwMode="auto">
          <a:xfrm>
            <a:off x="5328528" y="3008759"/>
            <a:ext cx="3955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41" descr="大棋盘"/>
          <p:cNvSpPr>
            <a:spLocks noChangeArrowheads="1"/>
          </p:cNvSpPr>
          <p:nvPr/>
        </p:nvSpPr>
        <p:spPr bwMode="auto">
          <a:xfrm>
            <a:off x="2848457" y="3592504"/>
            <a:ext cx="395599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42"/>
          <p:cNvSpPr txBox="1">
            <a:spLocks noChangeArrowheads="1"/>
          </p:cNvSpPr>
          <p:nvPr/>
        </p:nvSpPr>
        <p:spPr bwMode="auto">
          <a:xfrm>
            <a:off x="683568" y="4157667"/>
            <a:ext cx="8266014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答：淘气在航模小组， 笑笑在电脑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，小勇在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足球小组。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74244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  <p:bldP spid="14" grpId="0" autoUpdateAnimBg="0"/>
      <p:bldP spid="16" grpId="0" autoUpdateAnimBg="0"/>
      <p:bldP spid="17" grpId="0" autoUpdateAnimBg="0"/>
      <p:bldP spid="18" grpId="0" autoUpdateAnimBg="0"/>
      <p:bldP spid="1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3"/>
          <p:cNvSpPr>
            <a:spLocks noChangeArrowheads="1"/>
          </p:cNvSpPr>
          <p:nvPr/>
        </p:nvSpPr>
        <p:spPr bwMode="auto">
          <a:xfrm>
            <a:off x="628650" y="548102"/>
            <a:ext cx="8335838" cy="9435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80035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球场休息时，保管员慌忙中把甲、乙、丙三个运动员先前交给他的水瓶都递送错了，结果甲喝的是丙的。乙、丙各喝的是谁的？  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9" name="Group 33"/>
          <p:cNvGraphicFramePr>
            <a:graphicFrameLocks noGrp="1"/>
          </p:cNvGraphicFramePr>
          <p:nvPr/>
        </p:nvGraphicFramePr>
        <p:xfrm>
          <a:off x="1485900" y="1792930"/>
          <a:ext cx="6096000" cy="1985011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4967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等线" panose="02010600030101010101" pitchFamily="2" charset="-122"/>
                        </a:rPr>
                        <a:t>甲</a:t>
                      </a: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zh-CN" sz="2800" b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等线" panose="02010600030101010101" pitchFamily="2" charset="-122"/>
                          <a:sym typeface="+mn-ea"/>
                        </a:rPr>
                        <a:t>乙</a:t>
                      </a: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zh-CN" sz="28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等线" panose="02010600030101010101" pitchFamily="2" charset="-122"/>
                          <a:sym typeface="+mn-ea"/>
                        </a:rPr>
                        <a:t>丙</a:t>
                      </a:r>
                      <a:endParaRPr kumimoji="0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49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zh-CN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等线" panose="02010600030101010101" pitchFamily="2" charset="-122"/>
                          <a:sym typeface="+mn-ea"/>
                        </a:rPr>
                        <a:t>甲的水</a:t>
                      </a: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zh-CN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等线" panose="02010600030101010101" pitchFamily="2" charset="-122"/>
                          <a:sym typeface="+mn-ea"/>
                        </a:rPr>
                        <a:t>乙的水</a:t>
                      </a: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700" b="0" i="0" u="none" strike="noStrike" cap="none" normalizeH="0" baseline="0">
                        <a:ln>
                          <a:noFill/>
                        </a:ln>
                        <a:solidFill>
                          <a:srgbClr val="FF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649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lang="zh-CN" altLang="zh-CN" sz="2400" b="1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等线" panose="02010600030101010101" pitchFamily="2" charset="-122"/>
                          <a:sym typeface="+mn-ea"/>
                        </a:rPr>
                        <a:t>丙的水</a:t>
                      </a: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等线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557588" y="2276324"/>
            <a:ext cx="516731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557587" y="3335980"/>
            <a:ext cx="530915" cy="4662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en-US" altLang="zh-CN" sz="27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27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110163" y="2777577"/>
            <a:ext cx="515540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625828" y="3294308"/>
            <a:ext cx="515541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557588" y="2777577"/>
            <a:ext cx="516731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110163" y="3294308"/>
            <a:ext cx="515540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110162" y="2297755"/>
            <a:ext cx="530915" cy="4662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en-US" altLang="zh-CN" sz="27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27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625827" y="2777577"/>
            <a:ext cx="530915" cy="4662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en-US" altLang="zh-CN" sz="27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lang="zh-CN" altLang="en-US" sz="27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27584" y="4011910"/>
            <a:ext cx="597666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答：乙喝的是甲的，丙喝的是乙的。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625828" y="2297756"/>
            <a:ext cx="515541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750"/>
              </a:spcBef>
            </a:pPr>
            <a:r>
              <a:rPr lang="zh-CN" altLang="en-US" sz="30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lang="zh-CN" altLang="en-US" sz="30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3502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1809</Words>
  <Application>WPS 演示</Application>
  <PresentationFormat>全屏显示(16:9)</PresentationFormat>
  <Paragraphs>466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等线</vt:lpstr>
      <vt:lpstr>楷体</vt:lpstr>
      <vt:lpstr>Cambria</vt:lpstr>
      <vt:lpstr>Times New Roman</vt:lpstr>
      <vt:lpstr>Wingdings 2</vt:lpstr>
      <vt:lpstr>Calibri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47</cp:revision>
  <dcterms:created xsi:type="dcterms:W3CDTF">2018-09-11T05:46:00Z</dcterms:created>
  <dcterms:modified xsi:type="dcterms:W3CDTF">2023-10-10T01:52:22Z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173D440A2D354702A48F5CCC52A7A635_12</vt:lpwstr>
  </property>
</Properties>
</file>