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tiff" ContentType="image/tif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3"/>
    <p:sldId id="278" r:id="rId4"/>
    <p:sldId id="279" r:id="rId5"/>
    <p:sldId id="280" r:id="rId6"/>
    <p:sldId id="281" r:id="rId7"/>
    <p:sldId id="282" r:id="rId8"/>
    <p:sldId id="300" r:id="rId9"/>
    <p:sldId id="283" r:id="rId10"/>
    <p:sldId id="284" r:id="rId11"/>
    <p:sldId id="285" r:id="rId12"/>
    <p:sldId id="301" r:id="rId13"/>
    <p:sldId id="286" r:id="rId14"/>
    <p:sldId id="287" r:id="rId15"/>
    <p:sldId id="288" r:id="rId16"/>
    <p:sldId id="290" r:id="rId17"/>
    <p:sldId id="289" r:id="rId18"/>
    <p:sldId id="291" r:id="rId19"/>
    <p:sldId id="292" r:id="rId20"/>
    <p:sldId id="293" r:id="rId21"/>
    <p:sldId id="297" r:id="rId22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5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45068E-B133-475A-966C-7FDB796777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369A69-73A4-43B9-8B05-4889BF4320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7.tiff"/><Relationship Id="rId2" Type="http://schemas.openxmlformats.org/officeDocument/2006/relationships/image" Target="../media/image26.png"/><Relationship Id="rId1" Type="http://schemas.openxmlformats.org/officeDocument/2006/relationships/image" Target="../media/image25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5.png"/><Relationship Id="rId1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microsoft.com/office/2007/relationships/hdphoto" Target="../media/image22.wdp"/><Relationship Id="rId4" Type="http://schemas.openxmlformats.org/officeDocument/2006/relationships/image" Target="../media/image21.png"/><Relationship Id="rId3" Type="http://schemas.microsoft.com/office/2007/relationships/hdphoto" Target="../media/image20.wdp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3912" y="1939211"/>
            <a:ext cx="631968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图形的放大与缩小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467544" y="344001"/>
            <a:ext cx="5943600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2∶1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画出三角形放大后的图形。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Group 5"/>
          <p:cNvGraphicFramePr>
            <a:graphicFrameLocks noGrp="1"/>
          </p:cNvGraphicFramePr>
          <p:nvPr/>
        </p:nvGraphicFramePr>
        <p:xfrm>
          <a:off x="1547664" y="1119006"/>
          <a:ext cx="5225659" cy="2459834"/>
        </p:xfrm>
        <a:graphic>
          <a:graphicData uri="http://schemas.openxmlformats.org/drawingml/2006/table">
            <a:tbl>
              <a:tblPr/>
              <a:tblGrid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</a:tblGrid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4554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" name="AutoShape 238"/>
          <p:cNvSpPr>
            <a:spLocks noChangeArrowheads="1"/>
          </p:cNvSpPr>
          <p:nvPr/>
        </p:nvSpPr>
        <p:spPr bwMode="auto">
          <a:xfrm>
            <a:off x="2068876" y="3635998"/>
            <a:ext cx="5409183" cy="561842"/>
          </a:xfrm>
          <a:prstGeom prst="wedgeRoundRectCallout">
            <a:avLst>
              <a:gd name="adj1" fmla="val 54765"/>
              <a:gd name="adj2" fmla="val -5490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</a:ln>
        </p:spPr>
        <p:txBody>
          <a:bodyPr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直角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三角形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的两条直角边放大到原来的</a:t>
            </a:r>
            <a:r>
              <a:rPr lang="zh-CN" altLang="zh-CN" sz="2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2倍,</a:t>
            </a:r>
            <a:r>
              <a: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斜边是否也变为原来的2倍呢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AutoShape 239"/>
          <p:cNvSpPr>
            <a:spLocks noChangeArrowheads="1"/>
          </p:cNvSpPr>
          <p:nvPr/>
        </p:nvSpPr>
        <p:spPr bwMode="auto">
          <a:xfrm>
            <a:off x="1795314" y="2362018"/>
            <a:ext cx="1095375" cy="713184"/>
          </a:xfrm>
          <a:prstGeom prst="rtTriangl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Line 240"/>
          <p:cNvSpPr>
            <a:spLocks noChangeShapeType="1"/>
          </p:cNvSpPr>
          <p:nvPr/>
        </p:nvSpPr>
        <p:spPr bwMode="auto">
          <a:xfrm>
            <a:off x="1792933" y="3071630"/>
            <a:ext cx="1063229" cy="10716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Line 241"/>
          <p:cNvSpPr>
            <a:spLocks noChangeShapeType="1"/>
          </p:cNvSpPr>
          <p:nvPr/>
        </p:nvSpPr>
        <p:spPr bwMode="auto">
          <a:xfrm flipH="1">
            <a:off x="1815554" y="2338206"/>
            <a:ext cx="0" cy="751284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Line 242"/>
          <p:cNvSpPr>
            <a:spLocks noChangeShapeType="1"/>
          </p:cNvSpPr>
          <p:nvPr/>
        </p:nvSpPr>
        <p:spPr bwMode="auto">
          <a:xfrm>
            <a:off x="3634830" y="3084726"/>
            <a:ext cx="2078832" cy="476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Line 243"/>
          <p:cNvSpPr>
            <a:spLocks noChangeShapeType="1"/>
          </p:cNvSpPr>
          <p:nvPr/>
        </p:nvSpPr>
        <p:spPr bwMode="auto">
          <a:xfrm flipH="1">
            <a:off x="3640783" y="1613115"/>
            <a:ext cx="0" cy="1469231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Line 244"/>
          <p:cNvSpPr>
            <a:spLocks noChangeShapeType="1"/>
          </p:cNvSpPr>
          <p:nvPr/>
        </p:nvSpPr>
        <p:spPr bwMode="auto">
          <a:xfrm>
            <a:off x="3641974" y="1610732"/>
            <a:ext cx="2071688" cy="1471613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15573" y="3811828"/>
            <a:ext cx="7099992" cy="991957"/>
            <a:chOff x="888434" y="3658534"/>
            <a:chExt cx="7099992" cy="991957"/>
          </a:xfrm>
        </p:grpSpPr>
        <p:grpSp>
          <p:nvGrpSpPr>
            <p:cNvPr id="25" name="Group 242"/>
            <p:cNvGrpSpPr/>
            <p:nvPr/>
          </p:nvGrpSpPr>
          <p:grpSpPr bwMode="auto">
            <a:xfrm>
              <a:off x="1720327" y="4089170"/>
              <a:ext cx="6268099" cy="561321"/>
              <a:chOff x="-299" y="265"/>
              <a:chExt cx="9592" cy="1179"/>
            </a:xfrm>
          </p:grpSpPr>
          <p:sp>
            <p:nvSpPr>
              <p:cNvPr id="27" name="AutoShape 243"/>
              <p:cNvSpPr>
                <a:spLocks noChangeArrowheads="1"/>
              </p:cNvSpPr>
              <p:nvPr/>
            </p:nvSpPr>
            <p:spPr bwMode="auto">
              <a:xfrm>
                <a:off x="-299" y="265"/>
                <a:ext cx="9592" cy="1179"/>
              </a:xfrm>
              <a:prstGeom prst="flowChartTerminator">
                <a:avLst/>
              </a:prstGeom>
              <a:noFill/>
              <a:ln w="9525">
                <a:solidFill>
                  <a:srgbClr val="000000"/>
                </a:solidFill>
                <a:miter lim="800000"/>
              </a:ln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Text Box 244"/>
              <p:cNvSpPr txBox="1">
                <a:spLocks noChangeArrowheads="1"/>
              </p:cNvSpPr>
              <p:nvPr/>
            </p:nvSpPr>
            <p:spPr bwMode="auto">
              <a:xfrm>
                <a:off x="-78" y="368"/>
                <a:ext cx="5890" cy="9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67500" tIns="35100" rIns="67500" bIns="35100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先确定底和高，再画斜边，</a:t>
                </a:r>
                <a:endParaRPr kumimoji="0" lang="zh-CN" alt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6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888434" y="3658534"/>
              <a:ext cx="800317" cy="905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9045" y="2327226"/>
            <a:ext cx="1096017" cy="762263"/>
          </a:xfrm>
          <a:prstGeom prst="rect">
            <a:avLst/>
          </a:prstGeom>
        </p:spPr>
      </p:pic>
      <p:sp>
        <p:nvSpPr>
          <p:cNvPr id="32" name="AutoShape 236"/>
          <p:cNvSpPr>
            <a:spLocks noChangeArrowheads="1"/>
          </p:cNvSpPr>
          <p:nvPr/>
        </p:nvSpPr>
        <p:spPr bwMode="auto">
          <a:xfrm>
            <a:off x="3635896" y="1623062"/>
            <a:ext cx="1042718" cy="725091"/>
          </a:xfrm>
          <a:prstGeom prst="rtTriangle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" name="Text Box 244"/>
          <p:cNvSpPr txBox="1">
            <a:spLocks noChangeArrowheads="1"/>
          </p:cNvSpPr>
          <p:nvPr/>
        </p:nvSpPr>
        <p:spPr bwMode="auto">
          <a:xfrm>
            <a:off x="5188868" y="4276939"/>
            <a:ext cx="2766847" cy="440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7500" tIns="35100" rIns="67500" bIns="351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斜边是原来的2倍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782685" y="3359288"/>
            <a:ext cx="803263" cy="11152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8.64198E-7 L 0.19739 0.00031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6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1.85185E-6 L 0.19983 0.00525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83" y="2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7" grpId="0" animBg="1"/>
      <p:bldP spid="18" grpId="0" animBg="1"/>
      <p:bldP spid="32" grpId="0" animBg="1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510834" y="201584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小组讨论：放大前后的图形有哪些变化。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264830" y="542902"/>
          <a:ext cx="5352255" cy="418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792088"/>
                <a:gridCol w="1224136"/>
                <a:gridCol w="1296144"/>
                <a:gridCol w="1175791"/>
              </a:tblGrid>
              <a:tr h="3058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图形</a:t>
                      </a:r>
                      <a:endParaRPr lang="zh-CN" altLang="en-US" sz="14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项目</a:t>
                      </a:r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原图                </a:t>
                      </a:r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放大后</a:t>
                      </a:r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变化规律</a:t>
                      </a:r>
                      <a:endParaRPr lang="zh-CN" altLang="en-US" sz="14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rowSpan="3">
                  <a:txBody>
                    <a:bodyPr/>
                    <a:lstStyle/>
                    <a:p>
                      <a:pPr algn="ctr"/>
                      <a:endParaRPr lang="en-US" altLang="zh-CN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正方形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内角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角度不变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边长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rowSpan="4">
                  <a:txBody>
                    <a:bodyPr/>
                    <a:lstStyle/>
                    <a:p>
                      <a:pPr algn="ctr"/>
                      <a:endPara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长方形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内角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都是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角度不变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长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宽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rowSpan="5">
                  <a:txBody>
                    <a:bodyPr/>
                    <a:lstStyle/>
                    <a:p>
                      <a:pPr algn="ctr"/>
                      <a:endPara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endParaRPr lang="en-US" altLang="zh-CN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直角三角形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内角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分别是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53°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</a:t>
                      </a:r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37°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分别是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90°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53°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、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37°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角度不变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水平边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竖直边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斜边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863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周长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24</a:t>
                      </a:r>
                      <a:r>
                        <a:rPr lang="zh-CN" altLang="en-US" sz="14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格</a:t>
                      </a:r>
                      <a:endParaRPr lang="zh-CN" altLang="en-US" sz="1400" b="1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扩大</a:t>
                      </a:r>
                      <a:r>
                        <a:rPr lang="en-US" altLang="zh-CN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r>
                        <a:rPr lang="zh-CN" altLang="en-US" sz="1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倍</a:t>
                      </a:r>
                      <a:endParaRPr lang="zh-CN" altLang="en-US" sz="1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 rot="16200000">
            <a:off x="5946535" y="2578134"/>
            <a:ext cx="4339650" cy="400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对比放大后的图形与原图形的变化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10590" y="1338029"/>
            <a:ext cx="1193689" cy="2747492"/>
            <a:chOff x="710590" y="1192410"/>
            <a:chExt cx="1193689" cy="2747492"/>
          </a:xfrm>
        </p:grpSpPr>
        <p:sp>
          <p:nvSpPr>
            <p:cNvPr id="9" name="竖卷形 8"/>
            <p:cNvSpPr/>
            <p:nvPr/>
          </p:nvSpPr>
          <p:spPr>
            <a:xfrm>
              <a:off x="710590" y="1192410"/>
              <a:ext cx="1193689" cy="2747492"/>
            </a:xfrm>
            <a:prstGeom prst="verticalScroll">
              <a:avLst/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095664" y="1411420"/>
              <a:ext cx="492443" cy="238446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ED0075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形状不变，大小变了。</a:t>
              </a:r>
              <a:endPara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71459" y="1585150"/>
          <a:ext cx="7401082" cy="242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  <a:gridCol w="284657"/>
              </a:tblGrid>
              <a:tr h="300479"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8434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0479"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74010" marR="74010" marT="37009" marB="37009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1158000" y="1903592"/>
            <a:ext cx="6828000" cy="1789876"/>
            <a:chOff x="346075" y="1157288"/>
            <a:chExt cx="8435975" cy="2211387"/>
          </a:xfrm>
        </p:grpSpPr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346075" y="1160464"/>
              <a:ext cx="2107387" cy="220821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5" name="矩形 5"/>
            <p:cNvSpPr>
              <a:spLocks noChangeArrowheads="1"/>
            </p:cNvSpPr>
            <p:nvPr/>
          </p:nvSpPr>
          <p:spPr bwMode="auto">
            <a:xfrm>
              <a:off x="2812072" y="1881794"/>
              <a:ext cx="2810853" cy="1486881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  <p:sp>
          <p:nvSpPr>
            <p:cNvPr id="6" name="直角三角形 6"/>
            <p:cNvSpPr>
              <a:spLocks noChangeArrowheads="1"/>
            </p:cNvSpPr>
            <p:nvPr/>
          </p:nvSpPr>
          <p:spPr bwMode="auto">
            <a:xfrm>
              <a:off x="5983351" y="1157288"/>
              <a:ext cx="2798699" cy="2208211"/>
            </a:xfrm>
            <a:prstGeom prst="rtTriangle">
              <a:avLst/>
            </a:prstGeom>
            <a:noFill/>
            <a:ln w="28575" algn="ctr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712751" y="2500970"/>
            <a:ext cx="596198" cy="578209"/>
          </a:xfrm>
          <a:prstGeom prst="rect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矩形 5"/>
          <p:cNvSpPr>
            <a:spLocks noChangeArrowheads="1"/>
          </p:cNvSpPr>
          <p:nvPr/>
        </p:nvSpPr>
        <p:spPr bwMode="auto">
          <a:xfrm>
            <a:off x="3741513" y="3106833"/>
            <a:ext cx="558935" cy="310948"/>
          </a:xfrm>
          <a:prstGeom prst="rect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9" name="直角三角形 6"/>
          <p:cNvSpPr>
            <a:spLocks noChangeArrowheads="1"/>
          </p:cNvSpPr>
          <p:nvPr/>
        </p:nvSpPr>
        <p:spPr bwMode="auto">
          <a:xfrm>
            <a:off x="6013036" y="2524770"/>
            <a:ext cx="1134573" cy="893011"/>
          </a:xfrm>
          <a:prstGeom prst="rtTriangle">
            <a:avLst/>
          </a:prstGeom>
          <a:noFill/>
          <a:ln w="28575" algn="ctr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611560" y="4198317"/>
            <a:ext cx="8352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图形在缩小时长和宽变小了，周长也变小了，内角没有变。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58000" y="604163"/>
            <a:ext cx="7068422" cy="1175499"/>
            <a:chOff x="1158000" y="495712"/>
            <a:chExt cx="7068422" cy="1175499"/>
          </a:xfrm>
        </p:grpSpPr>
        <p:grpSp>
          <p:nvGrpSpPr>
            <p:cNvPr id="12" name="组合 22"/>
            <p:cNvGrpSpPr/>
            <p:nvPr/>
          </p:nvGrpSpPr>
          <p:grpSpPr bwMode="auto">
            <a:xfrm>
              <a:off x="1158000" y="495712"/>
              <a:ext cx="5800575" cy="707886"/>
              <a:chOff x="-2193545" y="1059918"/>
              <a:chExt cx="8474831" cy="798317"/>
            </a:xfrm>
          </p:grpSpPr>
          <p:sp>
            <p:nvSpPr>
              <p:cNvPr id="13" name="AutoShape 27"/>
              <p:cNvSpPr>
                <a:spLocks noChangeArrowheads="1"/>
              </p:cNvSpPr>
              <p:nvPr/>
            </p:nvSpPr>
            <p:spPr bwMode="auto">
              <a:xfrm>
                <a:off x="-2193545" y="1121766"/>
                <a:ext cx="8459766" cy="736468"/>
              </a:xfrm>
              <a:prstGeom prst="wedgeRoundRectCallout">
                <a:avLst>
                  <a:gd name="adj1" fmla="val 54176"/>
                  <a:gd name="adj2" fmla="val 10552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buFontTx/>
                  <a:buNone/>
                </a:pPr>
                <a:endParaRPr lang="en-US" altLang="zh-CN" sz="2000" b="1"/>
              </a:p>
              <a:p>
                <a:pPr eaLnBrk="1" hangingPunct="1">
                  <a:buFontTx/>
                  <a:buNone/>
                </a:pPr>
                <a:endParaRPr lang="en-US" altLang="zh-CN" sz="1400" b="1"/>
              </a:p>
            </p:txBody>
          </p:sp>
          <p:sp>
            <p:nvSpPr>
              <p:cNvPr id="14" name="Rectangle 51"/>
              <p:cNvSpPr>
                <a:spLocks noChangeArrowheads="1"/>
              </p:cNvSpPr>
              <p:nvPr/>
            </p:nvSpPr>
            <p:spPr bwMode="auto">
              <a:xfrm>
                <a:off x="-2150263" y="1059918"/>
                <a:ext cx="8431549" cy="7983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如果把放大后的正方形按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1∶3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、长方形按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1∶4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、三角形按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1∶2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缩小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，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各个图形又会发生什么变化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？</a:t>
                </a:r>
                <a:endPara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21" name="图片 4" descr="560af9ebfd512e2bc901461e35fafc656ffe0d48a99a-14URmb_fw658[1].jp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3883" y="550554"/>
              <a:ext cx="1242539" cy="11206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文本框 10"/>
          <p:cNvSpPr txBox="1"/>
          <p:nvPr/>
        </p:nvSpPr>
        <p:spPr>
          <a:xfrm>
            <a:off x="1712751" y="2109847"/>
            <a:ext cx="6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1∶3</a:t>
            </a:r>
            <a:endParaRPr lang="zh-CN" altLang="en-US" sz="2000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635896" y="2691624"/>
            <a:ext cx="6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</a:t>
            </a:r>
            <a:r>
              <a:rPr lang="en-US" altLang="zh-CN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0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40152" y="3035736"/>
            <a:ext cx="6988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</a:t>
            </a:r>
            <a:r>
              <a:rPr lang="en-US" altLang="zh-CN" sz="2000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5" grpId="0"/>
      <p:bldP spid="11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714196" y="2643940"/>
            <a:ext cx="3857804" cy="14051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把一个图形放大或缩小后所得的图形与原来的图形相比，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形状相同，大小不同。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749021" y="1286613"/>
            <a:ext cx="1325172" cy="1225428"/>
            <a:chOff x="3419872" y="1590533"/>
            <a:chExt cx="1325172" cy="122542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872" y="1590533"/>
              <a:ext cx="1325172" cy="122542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/>
          </p:nvSpPr>
          <p:spPr>
            <a:xfrm>
              <a:off x="3719395" y="2091127"/>
              <a:ext cx="726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特点</a:t>
              </a:r>
              <a:endPara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940152" y="1190054"/>
            <a:ext cx="1325172" cy="1225428"/>
            <a:chOff x="3419872" y="1590533"/>
            <a:chExt cx="1325172" cy="1225428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9872" y="1590533"/>
              <a:ext cx="1325172" cy="1225428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719395" y="2091127"/>
              <a:ext cx="7261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画法</a:t>
              </a:r>
              <a:endParaRPr lang="zh-CN" altLang="en-US" sz="20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4572000" y="2187317"/>
            <a:ext cx="4314825" cy="24006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：看原图各边占几格；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二算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：计算按一定的比把图形放大或缩小后得到的新图形的各边占几格。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三画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：按计算后得到的新图形的边长画出新图形。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V="1">
            <a:off x="4475047" y="2307525"/>
            <a:ext cx="0" cy="2160240"/>
          </a:xfrm>
          <a:prstGeom prst="line">
            <a:avLst/>
          </a:prstGeom>
          <a:noFill/>
          <a:ln w="12700" cap="flat" cmpd="sng" algn="ctr">
            <a:solidFill>
              <a:srgbClr val="7ABB2B"/>
            </a:solidFill>
            <a:prstDash val="solid"/>
            <a:headEnd type="oval" w="med" len="med"/>
            <a:tailEnd type="oval" w="med" len="med"/>
          </a:ln>
          <a:effectLst/>
        </p:spPr>
      </p:cxn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601911" y="698674"/>
            <a:ext cx="5314012" cy="41549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你能总结图形放大与缩小的特点和画法吗？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 descr="u4jx09_6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642" y="1459769"/>
            <a:ext cx="5715000" cy="1621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2364804" y="2601578"/>
            <a:ext cx="282450" cy="25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050">
                <a:solidFill>
                  <a:srgbClr val="9933FF"/>
                </a:solidFill>
                <a:latin typeface="Times New Roman" panose="02020603050405020304" pitchFamily="18" charset="0"/>
              </a:rPr>
              <a:t>A</a:t>
            </a:r>
            <a:endParaRPr lang="en-US" altLang="zh-CN" sz="1050">
              <a:solidFill>
                <a:srgbClr val="9933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671650" y="680958"/>
            <a:ext cx="7932798" cy="73866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下面哪个图形是图形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放大后得到的图形？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矩形 1"/>
          <p:cNvSpPr>
            <a:spLocks noChangeArrowheads="1"/>
          </p:cNvSpPr>
          <p:nvPr/>
        </p:nvSpPr>
        <p:spPr bwMode="auto">
          <a:xfrm>
            <a:off x="6433185" y="2788387"/>
            <a:ext cx="4154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800" b="1">
                <a:solidFill>
                  <a:srgbClr val="FF0000"/>
                </a:solidFill>
                <a:latin typeface="楷体_GB2312" panose="02010609030101010101" pitchFamily="49" charset="-122"/>
              </a:rPr>
              <a:t>√</a:t>
            </a:r>
            <a:endParaRPr lang="en-US" altLang="zh-CN" sz="1800" b="1">
              <a:solidFill>
                <a:srgbClr val="FF0000"/>
              </a:solidFill>
              <a:latin typeface="楷体_GB2312" panose="02010609030101010101" pitchFamily="49" charset="-122"/>
            </a:endParaRPr>
          </a:p>
        </p:txBody>
      </p:sp>
      <p:sp>
        <p:nvSpPr>
          <p:cNvPr id="19469" name="AutoShape 13"/>
          <p:cNvSpPr>
            <a:spLocks noChangeArrowheads="1"/>
          </p:cNvSpPr>
          <p:nvPr/>
        </p:nvSpPr>
        <p:spPr bwMode="auto">
          <a:xfrm>
            <a:off x="2000071" y="3340416"/>
            <a:ext cx="2532607" cy="752701"/>
          </a:xfrm>
          <a:prstGeom prst="wedgeRoundRectCallout">
            <a:avLst>
              <a:gd name="adj1" fmla="val 11796"/>
              <a:gd name="adj2" fmla="val -82773"/>
              <a:gd name="adj3" fmla="val 16667"/>
            </a:avLst>
          </a:prstGeom>
          <a:noFill/>
          <a:effectLst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只将宽度扩大到原来的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倍，高度没变。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endParaRPr lang="zh-CN" altLang="en-US" sz="1050" b="1" dirty="0"/>
          </a:p>
        </p:txBody>
      </p:sp>
      <p:sp>
        <p:nvSpPr>
          <p:cNvPr id="19471" name="Rectangle 15"/>
          <p:cNvSpPr>
            <a:spLocks noChangeArrowheads="1"/>
          </p:cNvSpPr>
          <p:nvPr/>
        </p:nvSpPr>
        <p:spPr bwMode="auto">
          <a:xfrm>
            <a:off x="3460870" y="2798377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 b="1"/>
              <a:t>×</a:t>
            </a:r>
            <a:endParaRPr lang="zh-CN" altLang="en-US" sz="1800" b="1"/>
          </a:p>
        </p:txBody>
      </p: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4868689" y="2798377"/>
            <a:ext cx="41710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800" b="1"/>
              <a:t>×</a:t>
            </a:r>
            <a:endParaRPr lang="zh-CN" altLang="en-US" sz="1800" b="1"/>
          </a:p>
        </p:txBody>
      </p:sp>
      <p:grpSp>
        <p:nvGrpSpPr>
          <p:cNvPr id="19473" name="Group 17"/>
          <p:cNvGrpSpPr/>
          <p:nvPr/>
        </p:nvGrpSpPr>
        <p:grpSpPr bwMode="auto">
          <a:xfrm>
            <a:off x="4659139" y="3296119"/>
            <a:ext cx="2716835" cy="859807"/>
            <a:chOff x="2681" y="2880"/>
            <a:chExt cx="1315" cy="777"/>
          </a:xfrm>
        </p:grpSpPr>
        <p:sp>
          <p:nvSpPr>
            <p:cNvPr id="19474" name="AutoShape 18"/>
            <p:cNvSpPr>
              <a:spLocks noChangeArrowheads="1"/>
            </p:cNvSpPr>
            <p:nvPr/>
          </p:nvSpPr>
          <p:spPr bwMode="auto">
            <a:xfrm>
              <a:off x="2699" y="2885"/>
              <a:ext cx="1225" cy="772"/>
            </a:xfrm>
            <a:prstGeom prst="wedgeRoundRectCallout">
              <a:avLst>
                <a:gd name="adj1" fmla="val -30806"/>
                <a:gd name="adj2" fmla="val -91564"/>
                <a:gd name="adj3" fmla="val 16667"/>
              </a:avLst>
            </a:prstGeom>
            <a:no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19475" name="Rectangle 19"/>
            <p:cNvSpPr>
              <a:spLocks noChangeArrowheads="1"/>
            </p:cNvSpPr>
            <p:nvPr/>
          </p:nvSpPr>
          <p:spPr bwMode="auto">
            <a:xfrm>
              <a:off x="2681" y="2880"/>
              <a:ext cx="1315" cy="7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只将高度扩大到原来的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倍，宽度没变。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76" name="Picture 20" descr="u4jx09_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061" y="2143187"/>
            <a:ext cx="692944" cy="50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487" name="Group 31"/>
          <p:cNvGrpSpPr/>
          <p:nvPr/>
        </p:nvGrpSpPr>
        <p:grpSpPr bwMode="auto">
          <a:xfrm>
            <a:off x="3038698" y="2137234"/>
            <a:ext cx="1152525" cy="723900"/>
            <a:chOff x="1502" y="1870"/>
            <a:chExt cx="968" cy="608"/>
          </a:xfrm>
        </p:grpSpPr>
        <p:sp>
          <p:nvSpPr>
            <p:cNvPr id="19461" name="Text Box 5"/>
            <p:cNvSpPr txBox="1">
              <a:spLocks noChangeArrowheads="1"/>
            </p:cNvSpPr>
            <p:nvPr/>
          </p:nvSpPr>
          <p:spPr bwMode="auto">
            <a:xfrm>
              <a:off x="1891" y="2265"/>
              <a:ext cx="23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50">
                  <a:solidFill>
                    <a:srgbClr val="9933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105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9480" name="Picture 24" descr="u4jx09_6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2" y="1870"/>
              <a:ext cx="968" cy="4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490" name="Group 34"/>
          <p:cNvGrpSpPr/>
          <p:nvPr/>
        </p:nvGrpSpPr>
        <p:grpSpPr bwMode="auto">
          <a:xfrm>
            <a:off x="4659139" y="1676462"/>
            <a:ext cx="714375" cy="1183482"/>
            <a:chOff x="2856" y="1478"/>
            <a:chExt cx="600" cy="994"/>
          </a:xfrm>
        </p:grpSpPr>
        <p:sp>
          <p:nvSpPr>
            <p:cNvPr id="19462" name="Text Box 6"/>
            <p:cNvSpPr txBox="1">
              <a:spLocks noChangeArrowheads="1"/>
            </p:cNvSpPr>
            <p:nvPr/>
          </p:nvSpPr>
          <p:spPr bwMode="auto">
            <a:xfrm>
              <a:off x="3051" y="2259"/>
              <a:ext cx="230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50">
                  <a:solidFill>
                    <a:srgbClr val="9933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105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9481" name="Picture 25" descr="u4jx09_6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6" y="1478"/>
              <a:ext cx="600" cy="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493" name="Group 37"/>
          <p:cNvGrpSpPr/>
          <p:nvPr/>
        </p:nvGrpSpPr>
        <p:grpSpPr bwMode="auto">
          <a:xfrm>
            <a:off x="5721177" y="1676462"/>
            <a:ext cx="1588294" cy="1188244"/>
            <a:chOff x="3749" y="1478"/>
            <a:chExt cx="1334" cy="998"/>
          </a:xfrm>
        </p:grpSpPr>
        <p:sp>
          <p:nvSpPr>
            <p:cNvPr id="19463" name="Text Box 7"/>
            <p:cNvSpPr txBox="1">
              <a:spLocks noChangeArrowheads="1"/>
            </p:cNvSpPr>
            <p:nvPr/>
          </p:nvSpPr>
          <p:spPr bwMode="auto">
            <a:xfrm>
              <a:off x="4403" y="2263"/>
              <a:ext cx="237" cy="2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1050">
                  <a:solidFill>
                    <a:srgbClr val="9933FF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sz="1050">
                <a:solidFill>
                  <a:srgbClr val="9933FF"/>
                </a:solidFill>
                <a:latin typeface="Times New Roman" panose="02020603050405020304" pitchFamily="18" charset="0"/>
              </a:endParaRPr>
            </a:p>
          </p:txBody>
        </p:sp>
        <p:pic>
          <p:nvPicPr>
            <p:cNvPr id="19484" name="Picture 28" descr="u4jx09_6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9" y="1478"/>
              <a:ext cx="1334" cy="8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/>
      <p:bldP spid="19469" grpId="0" animBg="1"/>
      <p:bldP spid="19471" grpId="0"/>
      <p:bldP spid="1947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1" name="Picture 19" descr="11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986" y="2270795"/>
            <a:ext cx="5940028" cy="15109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645500" y="636503"/>
            <a:ext cx="7920880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先按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把下面的三角形放大，再把放大后的图形按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1∶2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缩小。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>
            <a:cxnSpLocks noChangeShapeType="1"/>
          </p:cNvCxnSpPr>
          <p:nvPr/>
        </p:nvCxnSpPr>
        <p:spPr bwMode="auto">
          <a:xfrm flipH="1">
            <a:off x="3045023" y="2587501"/>
            <a:ext cx="0" cy="1096565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直接连接符 21"/>
          <p:cNvCxnSpPr>
            <a:cxnSpLocks noChangeShapeType="1"/>
          </p:cNvCxnSpPr>
          <p:nvPr/>
        </p:nvCxnSpPr>
        <p:spPr bwMode="auto">
          <a:xfrm>
            <a:off x="3052167" y="3667398"/>
            <a:ext cx="2221706" cy="11906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6" name="直接连接符 25"/>
          <p:cNvCxnSpPr>
            <a:cxnSpLocks noChangeShapeType="1"/>
          </p:cNvCxnSpPr>
          <p:nvPr/>
        </p:nvCxnSpPr>
        <p:spPr bwMode="auto">
          <a:xfrm>
            <a:off x="3055738" y="2601788"/>
            <a:ext cx="2218135" cy="1076325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131840" y="3910285"/>
            <a:ext cx="238500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srgbClr val="3399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2400" dirty="0">
              <a:solidFill>
                <a:srgbClr val="3399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9" name="直接连接符 28"/>
          <p:cNvCxnSpPr>
            <a:cxnSpLocks noChangeShapeType="1"/>
          </p:cNvCxnSpPr>
          <p:nvPr/>
        </p:nvCxnSpPr>
        <p:spPr bwMode="auto">
          <a:xfrm flipH="1">
            <a:off x="5816798" y="3128044"/>
            <a:ext cx="5953" cy="546497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" name="直接连接符 37"/>
          <p:cNvCxnSpPr>
            <a:cxnSpLocks noChangeShapeType="1"/>
          </p:cNvCxnSpPr>
          <p:nvPr/>
        </p:nvCxnSpPr>
        <p:spPr bwMode="auto">
          <a:xfrm>
            <a:off x="5809654" y="3686447"/>
            <a:ext cx="1133475" cy="0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" name="直接连接符 39"/>
          <p:cNvCxnSpPr>
            <a:cxnSpLocks noChangeShapeType="1"/>
          </p:cNvCxnSpPr>
          <p:nvPr/>
        </p:nvCxnSpPr>
        <p:spPr bwMode="auto">
          <a:xfrm>
            <a:off x="5831086" y="3135188"/>
            <a:ext cx="1112044" cy="532209"/>
          </a:xfrm>
          <a:prstGeom prst="line">
            <a:avLst/>
          </a:prstGeom>
          <a:noFill/>
          <a:ln w="38100" algn="ctr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矩形 41"/>
          <p:cNvSpPr/>
          <p:nvPr/>
        </p:nvSpPr>
        <p:spPr>
          <a:xfrm>
            <a:off x="5726211" y="3910285"/>
            <a:ext cx="2666827" cy="461665"/>
          </a:xfrm>
          <a:prstGeom prst="rect">
            <a:avLst/>
          </a:prstGeom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83568" y="555525"/>
            <a:ext cx="6135312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20th Century Font" pitchFamily="2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按2∶1画出下面图形放大后的图形。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Group 5"/>
          <p:cNvGraphicFramePr>
            <a:graphicFrameLocks noGrp="1"/>
          </p:cNvGraphicFramePr>
          <p:nvPr/>
        </p:nvGraphicFramePr>
        <p:xfrm>
          <a:off x="1187624" y="1256826"/>
          <a:ext cx="6967537" cy="3259140"/>
        </p:xfrm>
        <a:graphic>
          <a:graphicData uri="http://schemas.openxmlformats.org/drawingml/2006/table">
            <a:tbl>
              <a:tblPr/>
              <a:tblGrid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7662"/>
                <a:gridCol w="349250"/>
                <a:gridCol w="347663"/>
                <a:gridCol w="349250"/>
                <a:gridCol w="347662"/>
                <a:gridCol w="349250"/>
                <a:gridCol w="347663"/>
                <a:gridCol w="349250"/>
                <a:gridCol w="347662"/>
              </a:tblGrid>
              <a:tr h="334963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9088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613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200000"/>
                        <a:buFontTx/>
                        <a:buNone/>
                      </a:pPr>
                      <a:endParaRPr kumimoji="0" lang="zh-CN" altLang="zh-CN" sz="1000" b="1" i="0" u="none" strike="noStrike" cap="none" normalizeH="0" baseline="0">
                        <a:ln>
                          <a:noFill/>
                        </a:ln>
                        <a:solidFill>
                          <a:srgbClr val="387025"/>
                        </a:solidFill>
                        <a:effectLst/>
                        <a:latin typeface="微软雅黑" panose="020B0503020204020204" charset="-122"/>
                        <a:ea typeface="微软雅黑" panose="020B0503020204020204" charset="-122"/>
                        <a:sym typeface="Tahoma" panose="020B0604030504040204" pitchFamily="34" charset="0"/>
                      </a:endParaRPr>
                    </a:p>
                  </a:txBody>
                  <a:tcPr marL="90000" marR="90000" marT="46800" marB="468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Line 238"/>
          <p:cNvSpPr>
            <a:spLocks noChangeShapeType="1"/>
          </p:cNvSpPr>
          <p:nvPr/>
        </p:nvSpPr>
        <p:spPr bwMode="auto">
          <a:xfrm>
            <a:off x="1886124" y="2252189"/>
            <a:ext cx="0" cy="32226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Line 239"/>
          <p:cNvSpPr>
            <a:spLocks noChangeShapeType="1"/>
          </p:cNvSpPr>
          <p:nvPr/>
        </p:nvSpPr>
        <p:spPr bwMode="auto">
          <a:xfrm>
            <a:off x="1884536" y="2571276"/>
            <a:ext cx="696913" cy="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240"/>
          <p:cNvSpPr>
            <a:spLocks noChangeShapeType="1"/>
          </p:cNvSpPr>
          <p:nvPr/>
        </p:nvSpPr>
        <p:spPr bwMode="auto">
          <a:xfrm>
            <a:off x="1884536" y="2258539"/>
            <a:ext cx="696913" cy="31273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241"/>
          <p:cNvSpPr>
            <a:spLocks noChangeShapeType="1"/>
          </p:cNvSpPr>
          <p:nvPr/>
        </p:nvSpPr>
        <p:spPr bwMode="auto">
          <a:xfrm flipV="1">
            <a:off x="2587799" y="2253776"/>
            <a:ext cx="342900" cy="31750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Line 242"/>
          <p:cNvSpPr>
            <a:spLocks noChangeShapeType="1"/>
          </p:cNvSpPr>
          <p:nvPr/>
        </p:nvSpPr>
        <p:spPr bwMode="auto">
          <a:xfrm>
            <a:off x="2581449" y="2576039"/>
            <a:ext cx="349250" cy="328612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Line 243"/>
          <p:cNvSpPr>
            <a:spLocks noChangeShapeType="1"/>
          </p:cNvSpPr>
          <p:nvPr/>
        </p:nvSpPr>
        <p:spPr bwMode="auto">
          <a:xfrm>
            <a:off x="2930699" y="2253776"/>
            <a:ext cx="1587" cy="6556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244"/>
          <p:cNvSpPr>
            <a:spLocks noChangeShapeType="1"/>
          </p:cNvSpPr>
          <p:nvPr/>
        </p:nvSpPr>
        <p:spPr bwMode="auto">
          <a:xfrm>
            <a:off x="1886124" y="2260126"/>
            <a:ext cx="0" cy="3206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Line 245"/>
          <p:cNvSpPr>
            <a:spLocks noChangeShapeType="1"/>
          </p:cNvSpPr>
          <p:nvPr/>
        </p:nvSpPr>
        <p:spPr bwMode="auto">
          <a:xfrm>
            <a:off x="3624436" y="2250601"/>
            <a:ext cx="1588" cy="655638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246"/>
          <p:cNvSpPr>
            <a:spLocks noChangeShapeType="1"/>
          </p:cNvSpPr>
          <p:nvPr/>
        </p:nvSpPr>
        <p:spPr bwMode="auto">
          <a:xfrm>
            <a:off x="1892474" y="2569689"/>
            <a:ext cx="696912" cy="15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247"/>
          <p:cNvSpPr>
            <a:spLocks noChangeShapeType="1"/>
          </p:cNvSpPr>
          <p:nvPr/>
        </p:nvSpPr>
        <p:spPr bwMode="auto">
          <a:xfrm>
            <a:off x="3624436" y="2903064"/>
            <a:ext cx="1400175" cy="1587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248"/>
          <p:cNvSpPr>
            <a:spLocks noChangeShapeType="1"/>
          </p:cNvSpPr>
          <p:nvPr/>
        </p:nvSpPr>
        <p:spPr bwMode="auto">
          <a:xfrm>
            <a:off x="3630786" y="2250601"/>
            <a:ext cx="1387475" cy="6461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Line 249"/>
          <p:cNvSpPr>
            <a:spLocks noChangeShapeType="1"/>
          </p:cNvSpPr>
          <p:nvPr/>
        </p:nvSpPr>
        <p:spPr bwMode="auto">
          <a:xfrm>
            <a:off x="2587799" y="2579214"/>
            <a:ext cx="354012" cy="0"/>
          </a:xfrm>
          <a:prstGeom prst="line">
            <a:avLst/>
          </a:prstGeom>
          <a:noFill/>
          <a:ln w="38100">
            <a:solidFill>
              <a:srgbClr val="00339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50"/>
          <p:cNvSpPr>
            <a:spLocks noChangeShapeType="1"/>
          </p:cNvSpPr>
          <p:nvPr/>
        </p:nvSpPr>
        <p:spPr bwMode="auto">
          <a:xfrm>
            <a:off x="2587799" y="2582389"/>
            <a:ext cx="352425" cy="1587"/>
          </a:xfrm>
          <a:prstGeom prst="line">
            <a:avLst/>
          </a:prstGeom>
          <a:noFill/>
          <a:ln w="38100">
            <a:solidFill>
              <a:srgbClr val="00339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Line 251"/>
          <p:cNvSpPr>
            <a:spLocks noChangeShapeType="1"/>
          </p:cNvSpPr>
          <p:nvPr/>
        </p:nvSpPr>
        <p:spPr bwMode="auto">
          <a:xfrm flipV="1">
            <a:off x="5029374" y="2911001"/>
            <a:ext cx="695325" cy="1588"/>
          </a:xfrm>
          <a:prstGeom prst="line">
            <a:avLst/>
          </a:prstGeom>
          <a:noFill/>
          <a:ln w="38100">
            <a:solidFill>
              <a:srgbClr val="00339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52"/>
          <p:cNvSpPr>
            <a:spLocks noChangeShapeType="1"/>
          </p:cNvSpPr>
          <p:nvPr/>
        </p:nvSpPr>
        <p:spPr bwMode="auto">
          <a:xfrm>
            <a:off x="5718349" y="2247426"/>
            <a:ext cx="1587" cy="1289050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53"/>
          <p:cNvSpPr>
            <a:spLocks noChangeShapeType="1"/>
          </p:cNvSpPr>
          <p:nvPr/>
        </p:nvSpPr>
        <p:spPr bwMode="auto">
          <a:xfrm flipH="1">
            <a:off x="5018261" y="2253776"/>
            <a:ext cx="706438" cy="646113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Line 254"/>
          <p:cNvSpPr>
            <a:spLocks noChangeShapeType="1"/>
          </p:cNvSpPr>
          <p:nvPr/>
        </p:nvSpPr>
        <p:spPr bwMode="auto">
          <a:xfrm>
            <a:off x="5021436" y="2911001"/>
            <a:ext cx="696913" cy="625475"/>
          </a:xfrm>
          <a:prstGeom prst="line">
            <a:avLst/>
          </a:prstGeom>
          <a:noFill/>
          <a:ln w="28575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AutoShape 238"/>
          <p:cNvSpPr>
            <a:spLocks noChangeArrowheads="1"/>
          </p:cNvSpPr>
          <p:nvPr/>
        </p:nvSpPr>
        <p:spPr bwMode="auto">
          <a:xfrm>
            <a:off x="1651542" y="3205156"/>
            <a:ext cx="2734717" cy="726139"/>
          </a:xfrm>
          <a:prstGeom prst="wedgeRoundRectCallout">
            <a:avLst>
              <a:gd name="adj1" fmla="val -10014"/>
              <a:gd name="adj2" fmla="val -124077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</a:ln>
        </p:spPr>
        <p:txBody>
          <a:bodyPr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可以将它分成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个直角三角形再进行放大。</a:t>
            </a:r>
            <a:endParaRPr lang="zh-CN" altLang="zh-CN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59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28 0.001019 L 0.191597 0.001019 " pathEditMode="relative" rAng="0" ptsTypes="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8472 0.001019 L 0.190625 0.049630 " pathEditMode="relative" rAng="0" ptsTypes="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500" y="2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266111 0.047778 " pathEditMode="relative" rAng="0" ptsTypes="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6" grpId="1" animBg="1"/>
      <p:bldP spid="16" grpId="2" animBg="1"/>
      <p:bldP spid="17" grpId="0" animBg="1"/>
      <p:bldP spid="18" grpId="0" animBg="1"/>
      <p:bldP spid="19" grpId="0" animBg="1"/>
      <p:bldP spid="20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585209" y="944949"/>
            <a:ext cx="7659199" cy="9787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）（  ）号图形是①号长方形放大后的图形，它是按（  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的比放大的。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512" y="1419622"/>
            <a:ext cx="3633928" cy="16713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657708" y="1003720"/>
            <a:ext cx="4411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⑤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79514" y="1390005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33246" y="1390005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9552" y="536362"/>
            <a:ext cx="1368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7584" y="2355725"/>
            <a:ext cx="3384376" cy="1584177"/>
            <a:chOff x="1259632" y="3147814"/>
            <a:chExt cx="2719716" cy="1584177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24" t="-5646"/>
            <a:stretch>
              <a:fillRect/>
            </a:stretch>
          </p:blipFill>
          <p:spPr>
            <a:xfrm>
              <a:off x="1331640" y="3147814"/>
              <a:ext cx="2535660" cy="1584177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719388" y="3290171"/>
              <a:ext cx="13669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⑤ 长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609732" y="3697154"/>
              <a:ext cx="1578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① 长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59632" y="4121168"/>
              <a:ext cx="2719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⑤∶①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=9∶6=3∶2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88024" y="3219821"/>
            <a:ext cx="3600400" cy="1584177"/>
            <a:chOff x="4745727" y="3105120"/>
            <a:chExt cx="2994625" cy="1584177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24" t="-5646"/>
            <a:stretch>
              <a:fillRect/>
            </a:stretch>
          </p:blipFill>
          <p:spPr>
            <a:xfrm>
              <a:off x="4745727" y="3105120"/>
              <a:ext cx="2610134" cy="1584177"/>
            </a:xfrm>
            <a:prstGeom prst="rect">
              <a:avLst/>
            </a:prstGeom>
          </p:spPr>
        </p:pic>
        <p:sp>
          <p:nvSpPr>
            <p:cNvPr id="25" name="文本框 24"/>
            <p:cNvSpPr txBox="1"/>
            <p:nvPr/>
          </p:nvSpPr>
          <p:spPr>
            <a:xfrm>
              <a:off x="5480392" y="3256851"/>
              <a:ext cx="13669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⑤ 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370736" y="3663834"/>
              <a:ext cx="1578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 ① 宽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20636" y="4087848"/>
              <a:ext cx="2719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⑤∶①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=3∶2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6791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579415"/>
            <a:ext cx="3410081" cy="1568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539552" y="569927"/>
            <a:ext cx="7992888" cy="112646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）（  ）号图形是①号长方形缩小后的图形，它是按（  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Khmer UI" pitchFamily="34" charset="0"/>
              </a:rPr>
              <a:t>∶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的比缩小的。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845706" y="597917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070835" y="116352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495836" y="1163528"/>
            <a:ext cx="3401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5848" y="1779662"/>
            <a:ext cx="3510088" cy="1584177"/>
            <a:chOff x="1547664" y="3147814"/>
            <a:chExt cx="2719716" cy="158417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24" t="-5646"/>
            <a:stretch>
              <a:fillRect/>
            </a:stretch>
          </p:blipFill>
          <p:spPr>
            <a:xfrm>
              <a:off x="1619672" y="3147814"/>
              <a:ext cx="2260216" cy="1584177"/>
            </a:xfrm>
            <a:prstGeom prst="rect">
              <a:avLst/>
            </a:prstGeom>
          </p:spPr>
        </p:pic>
        <p:sp>
          <p:nvSpPr>
            <p:cNvPr id="31" name="文本框 30"/>
            <p:cNvSpPr txBox="1"/>
            <p:nvPr/>
          </p:nvSpPr>
          <p:spPr>
            <a:xfrm>
              <a:off x="2007420" y="3290171"/>
              <a:ext cx="136694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③ 长</a:t>
              </a:r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97764" y="3697154"/>
              <a:ext cx="1578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① 长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547664" y="4121168"/>
              <a:ext cx="2719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③∶①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=3∶6=1∶2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95836" y="3140253"/>
            <a:ext cx="3380420" cy="1584177"/>
            <a:chOff x="5033759" y="3105120"/>
            <a:chExt cx="2994625" cy="1584177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724" t="-5646"/>
            <a:stretch>
              <a:fillRect/>
            </a:stretch>
          </p:blipFill>
          <p:spPr>
            <a:xfrm>
              <a:off x="5033759" y="3105120"/>
              <a:ext cx="2610134" cy="1584177"/>
            </a:xfrm>
            <a:prstGeom prst="rect">
              <a:avLst/>
            </a:prstGeom>
          </p:spPr>
        </p:pic>
        <p:sp>
          <p:nvSpPr>
            <p:cNvPr id="34" name="文本框 33"/>
            <p:cNvSpPr txBox="1"/>
            <p:nvPr/>
          </p:nvSpPr>
          <p:spPr>
            <a:xfrm>
              <a:off x="5768424" y="3256851"/>
              <a:ext cx="136694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③宽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620745" y="3663834"/>
              <a:ext cx="157836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①宽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格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08668" y="4087848"/>
              <a:ext cx="2719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③∶①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=1∶2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348" y="77736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be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86" y="2744805"/>
            <a:ext cx="57150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5" descr="be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355867"/>
            <a:ext cx="1943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6"/>
          <p:cNvGrpSpPr/>
          <p:nvPr/>
        </p:nvGrpSpPr>
        <p:grpSpPr bwMode="auto">
          <a:xfrm>
            <a:off x="1638574" y="1812561"/>
            <a:ext cx="3018827" cy="3063445"/>
            <a:chOff x="0" y="0"/>
            <a:chExt cx="3084" cy="3130"/>
          </a:xfrm>
        </p:grpSpPr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0" y="0"/>
              <a:ext cx="2041" cy="2041"/>
            </a:xfrm>
            <a:prstGeom prst="ellipse">
              <a:avLst/>
            </a:prstGeom>
            <a:solidFill>
              <a:srgbClr val="66FFFF">
                <a:alpha val="12941"/>
              </a:srgbClr>
            </a:solidFill>
            <a:ln w="228600">
              <a:solidFill>
                <a:srgbClr val="292929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Freeform 8"/>
            <p:cNvSpPr/>
            <p:nvPr/>
          </p:nvSpPr>
          <p:spPr bwMode="auto">
            <a:xfrm>
              <a:off x="1315" y="1179"/>
              <a:ext cx="1769" cy="1951"/>
            </a:xfrm>
            <a:custGeom>
              <a:avLst/>
              <a:gdLst>
                <a:gd name="T0" fmla="*/ 0 w 1769"/>
                <a:gd name="T1" fmla="*/ 908 h 1951"/>
                <a:gd name="T2" fmla="*/ 545 w 1769"/>
                <a:gd name="T3" fmla="*/ 1180 h 1951"/>
                <a:gd name="T4" fmla="*/ 1406 w 1769"/>
                <a:gd name="T5" fmla="*/ 1951 h 1951"/>
                <a:gd name="T6" fmla="*/ 1633 w 1769"/>
                <a:gd name="T7" fmla="*/ 1906 h 1951"/>
                <a:gd name="T8" fmla="*/ 1724 w 1769"/>
                <a:gd name="T9" fmla="*/ 1860 h 1951"/>
                <a:gd name="T10" fmla="*/ 1769 w 1769"/>
                <a:gd name="T11" fmla="*/ 1679 h 1951"/>
                <a:gd name="T12" fmla="*/ 1134 w 1769"/>
                <a:gd name="T13" fmla="*/ 726 h 1951"/>
                <a:gd name="T14" fmla="*/ 817 w 1769"/>
                <a:gd name="T15" fmla="*/ 46 h 1951"/>
                <a:gd name="T16" fmla="*/ 681 w 1769"/>
                <a:gd name="T17" fmla="*/ 0 h 1951"/>
                <a:gd name="T18" fmla="*/ 454 w 1769"/>
                <a:gd name="T19" fmla="*/ 635 h 1951"/>
                <a:gd name="T20" fmla="*/ 0 w 1769"/>
                <a:gd name="T21" fmla="*/ 908 h 19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9"/>
                <a:gd name="T34" fmla="*/ 0 h 1951"/>
                <a:gd name="T35" fmla="*/ 1769 w 1769"/>
                <a:gd name="T36" fmla="*/ 1951 h 19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9" h="1951">
                  <a:moveTo>
                    <a:pt x="0" y="908"/>
                  </a:moveTo>
                  <a:lnTo>
                    <a:pt x="545" y="1180"/>
                  </a:lnTo>
                  <a:lnTo>
                    <a:pt x="1406" y="1951"/>
                  </a:lnTo>
                  <a:lnTo>
                    <a:pt x="1633" y="1906"/>
                  </a:lnTo>
                  <a:lnTo>
                    <a:pt x="1724" y="1860"/>
                  </a:lnTo>
                  <a:lnTo>
                    <a:pt x="1769" y="1679"/>
                  </a:lnTo>
                  <a:lnTo>
                    <a:pt x="1134" y="726"/>
                  </a:lnTo>
                  <a:lnTo>
                    <a:pt x="817" y="46"/>
                  </a:lnTo>
                  <a:lnTo>
                    <a:pt x="681" y="0"/>
                  </a:lnTo>
                  <a:lnTo>
                    <a:pt x="454" y="635"/>
                  </a:lnTo>
                  <a:lnTo>
                    <a:pt x="0" y="908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4103315" y="2160030"/>
            <a:ext cx="110817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005280" y="862799"/>
            <a:ext cx="3080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观察发生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775469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48390" y="1351533"/>
            <a:ext cx="3242439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图形的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放大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缩小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8525" y="2283718"/>
            <a:ext cx="6961843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明确是放大还是缩小。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44529" y="2939506"/>
            <a:ext cx="698477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图形的各边按一定的比扩大或缩小。</a:t>
            </a:r>
            <a:endParaRPr lang="zh-CN" altLang="en-US" sz="2800" b="1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4529" y="3561824"/>
            <a:ext cx="698477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尽量将图形分成有直角边的图形。</a:t>
            </a:r>
            <a:endParaRPr lang="zh-CN" altLang="en-US" sz="2800" b="1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51"/>
          <p:cNvSpPr>
            <a:spLocks noChangeArrowheads="1"/>
          </p:cNvSpPr>
          <p:nvPr/>
        </p:nvSpPr>
        <p:spPr bwMode="auto">
          <a:xfrm>
            <a:off x="6168165" y="1621995"/>
            <a:ext cx="2489232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2∶1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放大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51"/>
          <p:cNvSpPr>
            <a:spLocks noChangeArrowheads="1"/>
          </p:cNvSpPr>
          <p:nvPr/>
        </p:nvSpPr>
        <p:spPr bwMode="auto">
          <a:xfrm>
            <a:off x="6168165" y="2203994"/>
            <a:ext cx="2489232" cy="637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1∶3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缩小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016075" y="3249180"/>
            <a:ext cx="561812" cy="1025148"/>
            <a:chOff x="5018261" y="2122190"/>
            <a:chExt cx="706438" cy="1289050"/>
          </a:xfrm>
        </p:grpSpPr>
        <p:sp>
          <p:nvSpPr>
            <p:cNvPr id="17" name="Line 252"/>
            <p:cNvSpPr>
              <a:spLocks noChangeShapeType="1"/>
            </p:cNvSpPr>
            <p:nvPr/>
          </p:nvSpPr>
          <p:spPr bwMode="auto">
            <a:xfrm>
              <a:off x="5718349" y="2122190"/>
              <a:ext cx="1587" cy="128905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53"/>
            <p:cNvSpPr>
              <a:spLocks noChangeShapeType="1"/>
            </p:cNvSpPr>
            <p:nvPr/>
          </p:nvSpPr>
          <p:spPr bwMode="auto">
            <a:xfrm flipH="1">
              <a:off x="5018261" y="2128540"/>
              <a:ext cx="706438" cy="646113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54"/>
            <p:cNvSpPr>
              <a:spLocks noChangeShapeType="1"/>
            </p:cNvSpPr>
            <p:nvPr/>
          </p:nvSpPr>
          <p:spPr bwMode="auto">
            <a:xfrm>
              <a:off x="5021436" y="2785765"/>
              <a:ext cx="696913" cy="62547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Line 251"/>
          <p:cNvSpPr>
            <a:spLocks noChangeShapeType="1"/>
          </p:cNvSpPr>
          <p:nvPr/>
        </p:nvSpPr>
        <p:spPr bwMode="auto">
          <a:xfrm flipV="1">
            <a:off x="6948055" y="3768067"/>
            <a:ext cx="695325" cy="1588"/>
          </a:xfrm>
          <a:prstGeom prst="line">
            <a:avLst/>
          </a:prstGeom>
          <a:noFill/>
          <a:ln w="38100">
            <a:solidFill>
              <a:srgbClr val="003399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6" descr="be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1860" y="2635202"/>
            <a:ext cx="11445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 descr="bees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398505"/>
            <a:ext cx="1943100" cy="110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Group 3"/>
          <p:cNvGrpSpPr/>
          <p:nvPr/>
        </p:nvGrpSpPr>
        <p:grpSpPr bwMode="auto">
          <a:xfrm>
            <a:off x="2555776" y="2211710"/>
            <a:ext cx="2853035" cy="2351904"/>
            <a:chOff x="0" y="0"/>
            <a:chExt cx="3084" cy="3130"/>
          </a:xfrm>
        </p:grpSpPr>
        <p:sp>
          <p:nvSpPr>
            <p:cNvPr id="25" name="Oval 4"/>
            <p:cNvSpPr>
              <a:spLocks noChangeArrowheads="1"/>
            </p:cNvSpPr>
            <p:nvPr/>
          </p:nvSpPr>
          <p:spPr bwMode="auto">
            <a:xfrm>
              <a:off x="0" y="0"/>
              <a:ext cx="2041" cy="2041"/>
            </a:xfrm>
            <a:prstGeom prst="ellipse">
              <a:avLst/>
            </a:prstGeom>
            <a:solidFill>
              <a:srgbClr val="66FFFF">
                <a:alpha val="12941"/>
              </a:srgbClr>
            </a:solidFill>
            <a:ln w="228600">
              <a:solidFill>
                <a:srgbClr val="292929"/>
              </a:solidFill>
              <a:miter lim="800000"/>
            </a:ln>
          </p:spPr>
          <p:txBody>
            <a:bodyPr wrap="none" lIns="90000" tIns="46800" rIns="90000" bIns="46800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>
              <a:off x="1315" y="1179"/>
              <a:ext cx="1769" cy="1951"/>
            </a:xfrm>
            <a:custGeom>
              <a:avLst/>
              <a:gdLst>
                <a:gd name="T0" fmla="*/ 0 w 1769"/>
                <a:gd name="T1" fmla="*/ 908 h 1951"/>
                <a:gd name="T2" fmla="*/ 545 w 1769"/>
                <a:gd name="T3" fmla="*/ 1180 h 1951"/>
                <a:gd name="T4" fmla="*/ 1406 w 1769"/>
                <a:gd name="T5" fmla="*/ 1951 h 1951"/>
                <a:gd name="T6" fmla="*/ 1633 w 1769"/>
                <a:gd name="T7" fmla="*/ 1906 h 1951"/>
                <a:gd name="T8" fmla="*/ 1724 w 1769"/>
                <a:gd name="T9" fmla="*/ 1860 h 1951"/>
                <a:gd name="T10" fmla="*/ 1769 w 1769"/>
                <a:gd name="T11" fmla="*/ 1679 h 1951"/>
                <a:gd name="T12" fmla="*/ 1134 w 1769"/>
                <a:gd name="T13" fmla="*/ 726 h 1951"/>
                <a:gd name="T14" fmla="*/ 817 w 1769"/>
                <a:gd name="T15" fmla="*/ 46 h 1951"/>
                <a:gd name="T16" fmla="*/ 681 w 1769"/>
                <a:gd name="T17" fmla="*/ 0 h 1951"/>
                <a:gd name="T18" fmla="*/ 454 w 1769"/>
                <a:gd name="T19" fmla="*/ 635 h 1951"/>
                <a:gd name="T20" fmla="*/ 0 w 1769"/>
                <a:gd name="T21" fmla="*/ 908 h 1951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69"/>
                <a:gd name="T34" fmla="*/ 0 h 1951"/>
                <a:gd name="T35" fmla="*/ 1769 w 1769"/>
                <a:gd name="T36" fmla="*/ 1951 h 1951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69" h="1951">
                  <a:moveTo>
                    <a:pt x="0" y="908"/>
                  </a:moveTo>
                  <a:lnTo>
                    <a:pt x="545" y="1180"/>
                  </a:lnTo>
                  <a:lnTo>
                    <a:pt x="1406" y="1951"/>
                  </a:lnTo>
                  <a:lnTo>
                    <a:pt x="1633" y="1906"/>
                  </a:lnTo>
                  <a:lnTo>
                    <a:pt x="1724" y="1860"/>
                  </a:lnTo>
                  <a:lnTo>
                    <a:pt x="1769" y="1679"/>
                  </a:lnTo>
                  <a:lnTo>
                    <a:pt x="1134" y="726"/>
                  </a:lnTo>
                  <a:lnTo>
                    <a:pt x="817" y="46"/>
                  </a:lnTo>
                  <a:lnTo>
                    <a:pt x="681" y="0"/>
                  </a:lnTo>
                  <a:lnTo>
                    <a:pt x="454" y="635"/>
                  </a:lnTo>
                  <a:lnTo>
                    <a:pt x="0" y="908"/>
                  </a:lnTo>
                  <a:close/>
                </a:path>
              </a:pathLst>
            </a:custGeom>
            <a:solidFill>
              <a:srgbClr val="292929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 Box 9"/>
          <p:cNvSpPr txBox="1">
            <a:spLocks noChangeArrowheads="1"/>
          </p:cNvSpPr>
          <p:nvPr/>
        </p:nvSpPr>
        <p:spPr bwMode="auto">
          <a:xfrm>
            <a:off x="4539195" y="2964546"/>
            <a:ext cx="454282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蜜蜂变小了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auto">
          <a:xfrm>
            <a:off x="2970372" y="555526"/>
            <a:ext cx="3240360" cy="1039356"/>
          </a:xfrm>
          <a:prstGeom prst="rightArrow">
            <a:avLst>
              <a:gd name="adj1" fmla="val 50000"/>
              <a:gd name="adj2" fmla="val 9577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你又发现了什么？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 bwMode="auto">
          <a:xfrm>
            <a:off x="7199850" y="1417257"/>
            <a:ext cx="1692694" cy="1088443"/>
            <a:chOff x="1" y="0"/>
            <a:chExt cx="4829" cy="2268"/>
          </a:xfrm>
        </p:grpSpPr>
        <p:sp>
          <p:nvSpPr>
            <p:cNvPr id="7" name="云形标注2 884"/>
            <p:cNvSpPr/>
            <p:nvPr/>
          </p:nvSpPr>
          <p:spPr bwMode="auto">
            <a:xfrm>
              <a:off x="1" y="0"/>
              <a:ext cx="4623" cy="2268"/>
            </a:xfrm>
            <a:custGeom>
              <a:avLst/>
              <a:gdLst>
                <a:gd name="T0" fmla="*/ 3 w 2590131"/>
                <a:gd name="T1" fmla="*/ 0 h 1711271"/>
                <a:gd name="T2" fmla="*/ 4 w 2590131"/>
                <a:gd name="T3" fmla="*/ 0 h 1711271"/>
                <a:gd name="T4" fmla="*/ 4 w 2590131"/>
                <a:gd name="T5" fmla="*/ 2 h 1711271"/>
                <a:gd name="T6" fmla="*/ 4 w 2590131"/>
                <a:gd name="T7" fmla="*/ 2 h 1711271"/>
                <a:gd name="T8" fmla="*/ 4 w 2590131"/>
                <a:gd name="T9" fmla="*/ 2 h 1711271"/>
                <a:gd name="T10" fmla="*/ 4 w 2590131"/>
                <a:gd name="T11" fmla="*/ 3 h 1711271"/>
                <a:gd name="T12" fmla="*/ 3 w 2590131"/>
                <a:gd name="T13" fmla="*/ 3 h 1711271"/>
                <a:gd name="T14" fmla="*/ 3 w 2590131"/>
                <a:gd name="T15" fmla="*/ 2 h 1711271"/>
                <a:gd name="T16" fmla="*/ 3 w 2590131"/>
                <a:gd name="T17" fmla="*/ 2 h 1711271"/>
                <a:gd name="T18" fmla="*/ 3 w 2590131"/>
                <a:gd name="T19" fmla="*/ 2 h 1711271"/>
                <a:gd name="T20" fmla="*/ 2 w 2590131"/>
                <a:gd name="T21" fmla="*/ 2 h 1711271"/>
                <a:gd name="T22" fmla="*/ 2 w 2590131"/>
                <a:gd name="T23" fmla="*/ 2 h 1711271"/>
                <a:gd name="T24" fmla="*/ 1 w 2590131"/>
                <a:gd name="T25" fmla="*/ 2 h 1711271"/>
                <a:gd name="T26" fmla="*/ 1 w 2590131"/>
                <a:gd name="T27" fmla="*/ 2 h 1711271"/>
                <a:gd name="T28" fmla="*/ 1 w 2590131"/>
                <a:gd name="T29" fmla="*/ 2 h 1711271"/>
                <a:gd name="T30" fmla="*/ 0 w 2590131"/>
                <a:gd name="T31" fmla="*/ 1 h 1711271"/>
                <a:gd name="T32" fmla="*/ 0 w 2590131"/>
                <a:gd name="T33" fmla="*/ 1 h 1711271"/>
                <a:gd name="T34" fmla="*/ 1 w 2590131"/>
                <a:gd name="T35" fmla="*/ 0 h 1711271"/>
                <a:gd name="T36" fmla="*/ 1 w 2590131"/>
                <a:gd name="T37" fmla="*/ 0 h 1711271"/>
                <a:gd name="T38" fmla="*/ 1 w 2590131"/>
                <a:gd name="T39" fmla="*/ 0 h 1711271"/>
                <a:gd name="T40" fmla="*/ 1 w 2590131"/>
                <a:gd name="T41" fmla="*/ 0 h 1711271"/>
                <a:gd name="T42" fmla="*/ 3 w 2590131"/>
                <a:gd name="T43" fmla="*/ 0 h 171127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590131"/>
                <a:gd name="T67" fmla="*/ 0 h 1711271"/>
                <a:gd name="T68" fmla="*/ 2590131 w 2590131"/>
                <a:gd name="T69" fmla="*/ 1711271 h 1711271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590131" h="1711271">
                  <a:moveTo>
                    <a:pt x="1308079" y="1"/>
                  </a:moveTo>
                  <a:cubicBezTo>
                    <a:pt x="1566396" y="-107"/>
                    <a:pt x="1752248" y="158703"/>
                    <a:pt x="1824329" y="234217"/>
                  </a:cubicBezTo>
                  <a:cubicBezTo>
                    <a:pt x="2958405" y="74951"/>
                    <a:pt x="2675572" y="1414975"/>
                    <a:pt x="1989086" y="1263947"/>
                  </a:cubicBezTo>
                  <a:lnTo>
                    <a:pt x="1981650" y="1265904"/>
                  </a:lnTo>
                  <a:cubicBezTo>
                    <a:pt x="1981624" y="1266183"/>
                    <a:pt x="1981599" y="1266461"/>
                    <a:pt x="1981573" y="1266740"/>
                  </a:cubicBezTo>
                  <a:cubicBezTo>
                    <a:pt x="1969032" y="1345227"/>
                    <a:pt x="1945334" y="1429962"/>
                    <a:pt x="1912938" y="1496165"/>
                  </a:cubicBezTo>
                  <a:cubicBezTo>
                    <a:pt x="1870183" y="1579875"/>
                    <a:pt x="1838329" y="1707330"/>
                    <a:pt x="1517453" y="1711271"/>
                  </a:cubicBezTo>
                  <a:cubicBezTo>
                    <a:pt x="1626176" y="1677603"/>
                    <a:pt x="1749492" y="1546894"/>
                    <a:pt x="1696726" y="1363880"/>
                  </a:cubicBezTo>
                  <a:lnTo>
                    <a:pt x="1687689" y="1343262"/>
                  </a:lnTo>
                  <a:lnTo>
                    <a:pt x="1676048" y="1346325"/>
                  </a:lnTo>
                  <a:cubicBezTo>
                    <a:pt x="1501091" y="1409580"/>
                    <a:pt x="1382653" y="1608349"/>
                    <a:pt x="854235" y="1318790"/>
                  </a:cubicBezTo>
                  <a:lnTo>
                    <a:pt x="765530" y="1259338"/>
                  </a:lnTo>
                  <a:lnTo>
                    <a:pt x="762632" y="1260911"/>
                  </a:lnTo>
                  <a:cubicBezTo>
                    <a:pt x="700440" y="1287215"/>
                    <a:pt x="632064" y="1301761"/>
                    <a:pt x="560291" y="1301761"/>
                  </a:cubicBezTo>
                  <a:lnTo>
                    <a:pt x="519829" y="1301761"/>
                  </a:lnTo>
                  <a:cubicBezTo>
                    <a:pt x="232735" y="1301761"/>
                    <a:pt x="0" y="1069026"/>
                    <a:pt x="0" y="781932"/>
                  </a:cubicBezTo>
                  <a:lnTo>
                    <a:pt x="0" y="741470"/>
                  </a:lnTo>
                  <a:cubicBezTo>
                    <a:pt x="0" y="454376"/>
                    <a:pt x="232735" y="221641"/>
                    <a:pt x="519829" y="221641"/>
                  </a:cubicBezTo>
                  <a:lnTo>
                    <a:pt x="560291" y="221641"/>
                  </a:lnTo>
                  <a:cubicBezTo>
                    <a:pt x="596178" y="221641"/>
                    <a:pt x="631215" y="225278"/>
                    <a:pt x="665055" y="232202"/>
                  </a:cubicBezTo>
                  <a:lnTo>
                    <a:pt x="760997" y="261984"/>
                  </a:lnTo>
                  <a:cubicBezTo>
                    <a:pt x="873847" y="209808"/>
                    <a:pt x="1049762" y="109"/>
                    <a:pt x="1308079" y="1"/>
                  </a:cubicBez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</a:ln>
          </p:spPr>
          <p:txBody>
            <a:bodyPr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06" y="226"/>
              <a:ext cx="4624" cy="1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你见</a:t>
              </a:r>
              <a:r>
                <a:rPr lang="zh-CN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过这些</a:t>
              </a:r>
              <a:r>
                <a: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现象吗？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Group 9"/>
          <p:cNvGrpSpPr/>
          <p:nvPr/>
        </p:nvGrpSpPr>
        <p:grpSpPr bwMode="auto">
          <a:xfrm>
            <a:off x="410687" y="1791146"/>
            <a:ext cx="2001070" cy="1284727"/>
            <a:chOff x="-340" y="-146"/>
            <a:chExt cx="5708" cy="2677"/>
          </a:xfrm>
        </p:grpSpPr>
        <p:sp>
          <p:nvSpPr>
            <p:cNvPr id="10" name="椭圆形标注1 888"/>
            <p:cNvSpPr>
              <a:spLocks noChangeArrowheads="1"/>
            </p:cNvSpPr>
            <p:nvPr/>
          </p:nvSpPr>
          <p:spPr bwMode="auto">
            <a:xfrm>
              <a:off x="-340" y="-146"/>
              <a:ext cx="5708" cy="2677"/>
            </a:xfrm>
            <a:prstGeom prst="wedgeEllipseCallout">
              <a:avLst>
                <a:gd name="adj1" fmla="val -25046"/>
                <a:gd name="adj2" fmla="val 65699"/>
              </a:avLst>
            </a:prstGeom>
            <a:noFill/>
            <a:ln w="9525">
              <a:solidFill>
                <a:schemeClr val="tx1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zh-CN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64" y="114"/>
              <a:ext cx="5304" cy="21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哪些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是把物体放大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，哪些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是把物体缩小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907704" y="853654"/>
            <a:ext cx="13414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943736" y="3406229"/>
            <a:ext cx="12276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6717983" y="3332323"/>
            <a:ext cx="8783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6732240" y="885638"/>
            <a:ext cx="8416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图片 4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371092" y="3254238"/>
            <a:ext cx="1040130" cy="110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68643" y="2581476"/>
            <a:ext cx="882898" cy="126525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538" y="670488"/>
            <a:ext cx="3816424" cy="35126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utoUpdateAnimBg="0"/>
      <p:bldP spid="15" grpId="0" bldLvl="0" autoUpdateAnimBg="0"/>
      <p:bldP spid="16" grpId="0" bldLvl="0" autoUpdateAnimBg="0"/>
      <p:bldP spid="17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096617" y="555526"/>
            <a:ext cx="30963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你了解计算机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2749985"/>
            <a:ext cx="1103370" cy="1415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2547173" y="1419622"/>
            <a:ext cx="6589713" cy="3014955"/>
            <a:chOff x="2554287" y="1243262"/>
            <a:chExt cx="6589713" cy="3014955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33526" y1="8125" x2="97254" y2="95938"/>
                          <a14:foregroundMark x1="64884" y1="21875" x2="79769" y2="40313"/>
                          <a14:foregroundMark x1="72977" y1="7500" x2="85549" y2="75938"/>
                          <a14:foregroundMark x1="83960" y1="30938" x2="99711" y2="97188"/>
                          <a14:foregroundMark x1="36705" y1="12500" x2="9682" y2="84063"/>
                          <a14:foregroundMark x1="3613" y1="85938" x2="17197" y2="89063"/>
                          <a14:foregroundMark x1="2312" y1="93438" x2="38295" y2="87500"/>
                          <a14:foregroundMark x1="25434" y1="95938" x2="71965" y2="91875"/>
                          <a14:foregroundMark x1="22832" y1="42813" x2="5925" y2="77188"/>
                          <a14:backgroundMark x1="12283" y1="20313" x2="1590" y2="38125"/>
                          <a14:backgroundMark x1="18931" y1="25938" x2="1301" y2="40938"/>
                        </a14:backgroundRemoval>
                      </a14:imgEffect>
                      <a14:imgEffect>
                        <a14:brightnessContrast bright="1000" contrast="22000"/>
                      </a14:imgEffect>
                      <a14:imgEffect>
                        <a14:sharpenSoften amount="4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6084"/>
            <a:stretch>
              <a:fillRect/>
            </a:stretch>
          </p:blipFill>
          <p:spPr bwMode="auto">
            <a:xfrm>
              <a:off x="2554287" y="2614862"/>
              <a:ext cx="6589713" cy="1643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2000" contrast="18000"/>
                      </a14:imgEffect>
                      <a14:imgEffect>
                        <a14:sharpenSoften amount="5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8024" y="1243262"/>
              <a:ext cx="2809875" cy="1371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539552" y="1641949"/>
            <a:ext cx="381642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在计算机上，可以把图片灵活地放大或缩小。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539552" y="555526"/>
            <a:ext cx="765249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2∶1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画出下面三个图形放大后的图形。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15" descr="109副本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381101"/>
            <a:ext cx="7142163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385668" y="1317989"/>
            <a:ext cx="2538085" cy="847088"/>
            <a:chOff x="1395881" y="3050817"/>
            <a:chExt cx="2448145" cy="847088"/>
          </a:xfrm>
          <a:noFill/>
        </p:grpSpPr>
        <p:sp>
          <p:nvSpPr>
            <p:cNvPr id="12" name="云形标注 11"/>
            <p:cNvSpPr/>
            <p:nvPr/>
          </p:nvSpPr>
          <p:spPr>
            <a:xfrm>
              <a:off x="1395881" y="3050817"/>
              <a:ext cx="2448145" cy="847088"/>
            </a:xfrm>
            <a:prstGeom prst="cloudCallout">
              <a:avLst>
                <a:gd name="adj1" fmla="val -37968"/>
                <a:gd name="adj2" fmla="val -57877"/>
              </a:avLst>
            </a:prstGeom>
            <a:grpFill/>
            <a:ln w="1905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684892" y="3080442"/>
              <a:ext cx="1876047" cy="70788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∶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放大是什么意思？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868144" y="1108355"/>
            <a:ext cx="2633087" cy="1073721"/>
            <a:chOff x="3282318" y="3473996"/>
            <a:chExt cx="2785058" cy="1227401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5" name="AutoShape 27"/>
            <p:cNvSpPr>
              <a:spLocks noChangeArrowheads="1"/>
            </p:cNvSpPr>
            <p:nvPr/>
          </p:nvSpPr>
          <p:spPr bwMode="auto">
            <a:xfrm>
              <a:off x="3282318" y="3473996"/>
              <a:ext cx="2785058" cy="1227401"/>
            </a:xfrm>
            <a:prstGeom prst="cloudCallout">
              <a:avLst>
                <a:gd name="adj1" fmla="val -87467"/>
                <a:gd name="adj2" fmla="val -35766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494510" y="3713039"/>
              <a:ext cx="2360674" cy="80920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就是把各边的长都放大到原来的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倍。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7" name="直接连接符 16"/>
          <p:cNvCxnSpPr/>
          <p:nvPr/>
        </p:nvCxnSpPr>
        <p:spPr bwMode="auto">
          <a:xfrm>
            <a:off x="971600" y="1203598"/>
            <a:ext cx="71369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文本框 18"/>
          <p:cNvSpPr txBox="1"/>
          <p:nvPr/>
        </p:nvSpPr>
        <p:spPr>
          <a:xfrm>
            <a:off x="1475656" y="4208770"/>
            <a:ext cx="60788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变化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的长度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 bwMode="auto">
          <a:xfrm>
            <a:off x="4572000" y="1131590"/>
            <a:ext cx="713697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287384"/>
            <a:ext cx="5646875" cy="2568732"/>
          </a:xfrm>
          <a:prstGeom prst="rect">
            <a:avLst/>
          </a:prstGeom>
        </p:spPr>
      </p:pic>
      <p:sp>
        <p:nvSpPr>
          <p:cNvPr id="20" name="TextBox 34"/>
          <p:cNvSpPr txBox="1"/>
          <p:nvPr/>
        </p:nvSpPr>
        <p:spPr bwMode="auto">
          <a:xfrm>
            <a:off x="2510834" y="201584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试着画一画，展示作品并与大家说说你的想法。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689655" y="703284"/>
            <a:ext cx="7626761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2∶1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画出下面正方形放大后的图形。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Group 4"/>
          <p:cNvGraphicFramePr>
            <a:graphicFrameLocks noGrp="1"/>
          </p:cNvGraphicFramePr>
          <p:nvPr/>
        </p:nvGraphicFramePr>
        <p:xfrm>
          <a:off x="1987725" y="1608606"/>
          <a:ext cx="5225659" cy="2475312"/>
        </p:xfrm>
        <a:graphic>
          <a:graphicData uri="http://schemas.openxmlformats.org/drawingml/2006/table">
            <a:tbl>
              <a:tblPr/>
              <a:tblGrid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</a:tblGrid>
              <a:tr h="251222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237"/>
          <p:cNvSpPr>
            <a:spLocks noChangeArrowheads="1"/>
          </p:cNvSpPr>
          <p:nvPr/>
        </p:nvSpPr>
        <p:spPr bwMode="auto">
          <a:xfrm>
            <a:off x="2521125" y="2349174"/>
            <a:ext cx="762000" cy="751285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Line 239"/>
          <p:cNvSpPr>
            <a:spLocks noChangeShapeType="1"/>
          </p:cNvSpPr>
          <p:nvPr/>
        </p:nvSpPr>
        <p:spPr bwMode="auto">
          <a:xfrm>
            <a:off x="2508028" y="2349174"/>
            <a:ext cx="79533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240"/>
          <p:cNvSpPr>
            <a:spLocks noChangeShapeType="1"/>
          </p:cNvSpPr>
          <p:nvPr/>
        </p:nvSpPr>
        <p:spPr bwMode="auto">
          <a:xfrm flipH="1">
            <a:off x="2517553" y="2347984"/>
            <a:ext cx="0" cy="751284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Line 241"/>
          <p:cNvSpPr>
            <a:spLocks noChangeShapeType="1"/>
          </p:cNvSpPr>
          <p:nvPr/>
        </p:nvSpPr>
        <p:spPr bwMode="auto">
          <a:xfrm>
            <a:off x="4084416" y="2332506"/>
            <a:ext cx="1568053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Line 242"/>
          <p:cNvSpPr>
            <a:spLocks noChangeShapeType="1"/>
          </p:cNvSpPr>
          <p:nvPr/>
        </p:nvSpPr>
        <p:spPr bwMode="auto">
          <a:xfrm flipH="1">
            <a:off x="5652469" y="2313673"/>
            <a:ext cx="0" cy="150256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Line 243"/>
          <p:cNvSpPr>
            <a:spLocks noChangeShapeType="1"/>
          </p:cNvSpPr>
          <p:nvPr/>
        </p:nvSpPr>
        <p:spPr bwMode="auto">
          <a:xfrm>
            <a:off x="4084415" y="3837455"/>
            <a:ext cx="1568054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Line 244"/>
          <p:cNvSpPr>
            <a:spLocks noChangeShapeType="1"/>
          </p:cNvSpPr>
          <p:nvPr/>
        </p:nvSpPr>
        <p:spPr bwMode="auto">
          <a:xfrm flipH="1">
            <a:off x="4084415" y="2347984"/>
            <a:ext cx="0" cy="1502569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88740" y="1948469"/>
            <a:ext cx="97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59360" y="2504459"/>
            <a:ext cx="97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44009" y="1885833"/>
            <a:ext cx="97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488406" y="2868435"/>
            <a:ext cx="972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400" b="1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5.55112E-17 L 0.17361 -0.00309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81" y="-1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9.87654E-7 L 0.17135 -0.00679 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559" y="-3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1"/>
          <p:cNvSpPr>
            <a:spLocks noChangeArrowheads="1"/>
          </p:cNvSpPr>
          <p:nvPr/>
        </p:nvSpPr>
        <p:spPr bwMode="auto">
          <a:xfrm>
            <a:off x="584029" y="631276"/>
            <a:ext cx="5943600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defTabSz="91440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2∶1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画出长方形放大后的图形。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Group 4"/>
          <p:cNvGraphicFramePr>
            <a:graphicFrameLocks noGrp="1"/>
          </p:cNvGraphicFramePr>
          <p:nvPr/>
        </p:nvGraphicFramePr>
        <p:xfrm>
          <a:off x="1915716" y="1540170"/>
          <a:ext cx="5225658" cy="2471740"/>
        </p:xfrm>
        <a:graphic>
          <a:graphicData uri="http://schemas.openxmlformats.org/drawingml/2006/table">
            <a:tbl>
              <a:tblPr/>
              <a:tblGrid>
                <a:gridCol w="261938"/>
                <a:gridCol w="260747"/>
                <a:gridCol w="260747"/>
                <a:gridCol w="254794"/>
                <a:gridCol w="267890"/>
                <a:gridCol w="261938"/>
                <a:gridCol w="260747"/>
                <a:gridCol w="261938"/>
                <a:gridCol w="260747"/>
                <a:gridCol w="260747"/>
                <a:gridCol w="261938"/>
                <a:gridCol w="260747"/>
                <a:gridCol w="261938"/>
                <a:gridCol w="260747"/>
                <a:gridCol w="261938"/>
                <a:gridCol w="260747"/>
                <a:gridCol w="260747"/>
                <a:gridCol w="261938"/>
                <a:gridCol w="260747"/>
                <a:gridCol w="261938"/>
              </a:tblGrid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646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85725" algn="just" defTabSz="914400" rtl="0" eaLnBrk="1" fontAlgn="base" latinLnBrk="0" hangingPunct="1">
                        <a:lnSpc>
                          <a:spcPct val="110000"/>
                        </a:lnSpc>
                        <a:spcBef>
                          <a:spcPts val="18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" panose="05000000000000000000" pitchFamily="2" charset="2"/>
                        <a:buNone/>
                      </a:pPr>
                      <a:endParaRPr kumimoji="0" lang="zh-CN" altLang="zh-CN" sz="800" b="0" i="0" u="none" strike="noStrike" cap="none" normalizeH="0" baseline="0" dirty="0">
                        <a:ln>
                          <a:noFill/>
                        </a:ln>
                        <a:solidFill>
                          <a:srgbClr val="7F7F7F"/>
                        </a:solidFill>
                        <a:effectLst/>
                        <a:latin typeface="幼圆" panose="02010509060101010101" pitchFamily="49" charset="-122"/>
                        <a:ea typeface="幼圆" panose="02010509060101010101" pitchFamily="49" charset="-122"/>
                      </a:endParaRPr>
                    </a:p>
                  </a:txBody>
                  <a:tcPr marL="67500" marR="67500" marT="35100" marB="351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Rectangle 237"/>
          <p:cNvSpPr>
            <a:spLocks noChangeArrowheads="1"/>
          </p:cNvSpPr>
          <p:nvPr/>
        </p:nvSpPr>
        <p:spPr bwMode="auto">
          <a:xfrm>
            <a:off x="2197894" y="2300978"/>
            <a:ext cx="1031081" cy="47148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67500" tIns="35100" rIns="67500" bIns="351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35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Line 239"/>
          <p:cNvSpPr>
            <a:spLocks noChangeShapeType="1"/>
          </p:cNvSpPr>
          <p:nvPr/>
        </p:nvSpPr>
        <p:spPr bwMode="auto">
          <a:xfrm>
            <a:off x="2174082" y="2277166"/>
            <a:ext cx="1045369" cy="7144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Line 240"/>
          <p:cNvSpPr>
            <a:spLocks noChangeShapeType="1"/>
          </p:cNvSpPr>
          <p:nvPr/>
        </p:nvSpPr>
        <p:spPr bwMode="auto">
          <a:xfrm flipH="1">
            <a:off x="2181226" y="2275976"/>
            <a:ext cx="2381" cy="511969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Line 241"/>
          <p:cNvSpPr>
            <a:spLocks noChangeShapeType="1"/>
          </p:cNvSpPr>
          <p:nvPr/>
        </p:nvSpPr>
        <p:spPr bwMode="auto">
          <a:xfrm>
            <a:off x="3992166" y="2275976"/>
            <a:ext cx="213717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Line 242"/>
          <p:cNvSpPr>
            <a:spLocks noChangeShapeType="1"/>
          </p:cNvSpPr>
          <p:nvPr/>
        </p:nvSpPr>
        <p:spPr bwMode="auto">
          <a:xfrm>
            <a:off x="4010026" y="2273594"/>
            <a:ext cx="3572" cy="104179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Line 243"/>
          <p:cNvSpPr>
            <a:spLocks noChangeShapeType="1"/>
          </p:cNvSpPr>
          <p:nvPr/>
        </p:nvSpPr>
        <p:spPr bwMode="auto">
          <a:xfrm>
            <a:off x="4019550" y="3286252"/>
            <a:ext cx="21097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Line 244"/>
          <p:cNvSpPr>
            <a:spLocks noChangeShapeType="1"/>
          </p:cNvSpPr>
          <p:nvPr/>
        </p:nvSpPr>
        <p:spPr bwMode="auto">
          <a:xfrm flipH="1">
            <a:off x="6113296" y="2292645"/>
            <a:ext cx="0" cy="990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67500" tIns="35100" rIns="67500" bIns="3510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135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16731" y="1876461"/>
            <a:ext cx="972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804086" y="2178017"/>
            <a:ext cx="972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51527" y="1842257"/>
            <a:ext cx="972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 dirty="0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555829" y="2385012"/>
            <a:ext cx="9727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格</a:t>
            </a:r>
            <a:endParaRPr lang="zh-CN" altLang="en-US" sz="2000" b="1">
              <a:solidFill>
                <a:srgbClr val="ED007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1.23457E-7 L 0.20034 0.0055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017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95062E-6 L 0.19704 -0.0006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44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5" grpId="0" animBg="1"/>
      <p:bldP spid="16" grpId="0" animBg="1"/>
      <p:bldP spid="17" grpId="0" animBg="1"/>
      <p:bldP spid="20" grpId="0"/>
      <p:bldP spid="21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1205</Words>
  <Application>WPS 演示</Application>
  <PresentationFormat>全屏显示(16:9)</PresentationFormat>
  <Paragraphs>330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幼圆</vt:lpstr>
      <vt:lpstr>Calibri</vt:lpstr>
      <vt:lpstr>微软雅黑</vt:lpstr>
      <vt:lpstr>Arial Unicode MS</vt:lpstr>
      <vt:lpstr>楷体_GB2312</vt:lpstr>
      <vt:lpstr>Khmer UI</vt:lpstr>
      <vt:lpstr>Segoe Print</vt:lpstr>
      <vt:lpstr>20th Century Font</vt:lpstr>
      <vt:lpstr>Century</vt:lpstr>
      <vt:lpstr>Tahoma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61</cp:revision>
  <dcterms:created xsi:type="dcterms:W3CDTF">2018-09-11T05:46:00Z</dcterms:created>
  <dcterms:modified xsi:type="dcterms:W3CDTF">2023-10-10T01:46:28Z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68445C17F671498BA4042B57443DA30B_12</vt:lpwstr>
  </property>
  <property fmtid="{D5CDD505-2E9C-101B-9397-08002B2CF9AE}" pid="3" name="KSOProductBuildVer">
    <vt:lpwstr>2052-12.1.0.15398</vt:lpwstr>
  </property>
</Properties>
</file>