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06" r:id="rId3"/>
    <p:sldId id="301" r:id="rId4"/>
    <p:sldId id="279" r:id="rId5"/>
    <p:sldId id="280" r:id="rId6"/>
    <p:sldId id="304" r:id="rId7"/>
    <p:sldId id="302" r:id="rId8"/>
    <p:sldId id="281" r:id="rId9"/>
    <p:sldId id="282" r:id="rId10"/>
    <p:sldId id="283" r:id="rId11"/>
    <p:sldId id="303" r:id="rId12"/>
    <p:sldId id="289" r:id="rId13"/>
    <p:sldId id="290" r:id="rId14"/>
    <p:sldId id="300" r:id="rId15"/>
    <p:sldId id="291" r:id="rId16"/>
    <p:sldId id="305" r:id="rId17"/>
    <p:sldId id="292" r:id="rId18"/>
    <p:sldId id="293" r:id="rId19"/>
    <p:sldId id="294" r:id="rId20"/>
    <p:sldId id="298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9852" autoAdjust="0"/>
  </p:normalViewPr>
  <p:slideViewPr>
    <p:cSldViewPr showGuides="1">
      <p:cViewPr varScale="1">
        <p:scale>
          <a:sx n="55" d="100"/>
          <a:sy n="55" d="100"/>
        </p:scale>
        <p:origin x="-84" y="-7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4915AB-516D-4CB0-8E75-8A0D7F229A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84D825-2869-454E-8FDF-8CB804357A6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7.png"/><Relationship Id="rId13" Type="http://schemas.openxmlformats.org/officeDocument/2006/relationships/image" Target="../media/image1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4" name="TextBox 9"/>
          <p:cNvSpPr txBox="1"/>
          <p:nvPr userDrawn="1"/>
        </p:nvSpPr>
        <p:spPr>
          <a:xfrm>
            <a:off x="6228184" y="76367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2000" b="1" dirty="0" smtClean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1.png"/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6.png"/><Relationship Id="rId3" Type="http://schemas.openxmlformats.org/officeDocument/2006/relationships/image" Target="file:///C:\Documents%20and%20Settings\Administrator\Application%20Data\Tencent\Users\190503841\QQ\WinTemp\RichOle\SCTL_2JTI_$LDFN%5d)%25%5bLGU9.jpg" TargetMode="Externa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06558" y="1997459"/>
            <a:ext cx="4774384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圆柱的表面积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</a:t>
            </a:r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锥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618823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小组讨论：你发现了什么？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3245224" y="2139702"/>
            <a:ext cx="2647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长方形的面积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4414120" y="1985073"/>
            <a:ext cx="0" cy="32890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6"/>
          <p:cNvSpPr txBox="1"/>
          <p:nvPr/>
        </p:nvSpPr>
        <p:spPr>
          <a:xfrm>
            <a:off x="3245223" y="3079619"/>
            <a:ext cx="2647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底面周长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高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4397388" y="2715766"/>
            <a:ext cx="0" cy="32890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6"/>
          <p:cNvSpPr txBox="1"/>
          <p:nvPr/>
        </p:nvSpPr>
        <p:spPr>
          <a:xfrm>
            <a:off x="2885184" y="307864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5693496" y="3065437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＋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6252779" y="3079618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2×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圆面积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098749" y="1203598"/>
            <a:ext cx="6597277" cy="861774"/>
            <a:chOff x="937440" y="704734"/>
            <a:chExt cx="6597277" cy="861774"/>
          </a:xfrm>
        </p:grpSpPr>
        <p:sp>
          <p:nvSpPr>
            <p:cNvPr id="23" name="Text Box 30"/>
            <p:cNvSpPr txBox="1">
              <a:spLocks noChangeArrowheads="1"/>
            </p:cNvSpPr>
            <p:nvPr/>
          </p:nvSpPr>
          <p:spPr bwMode="gray">
            <a:xfrm>
              <a:off x="5375726" y="986122"/>
              <a:ext cx="864095" cy="47705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altLang="zh-CN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2×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" name="Text Box 30"/>
            <p:cNvSpPr txBox="1">
              <a:spLocks noChangeArrowheads="1"/>
            </p:cNvSpPr>
            <p:nvPr/>
          </p:nvSpPr>
          <p:spPr bwMode="gray">
            <a:xfrm>
              <a:off x="937440" y="996492"/>
              <a:ext cx="3474053" cy="47705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圆柱表面积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Text Box 30"/>
            <p:cNvSpPr txBox="1">
              <a:spLocks noChangeArrowheads="1"/>
            </p:cNvSpPr>
            <p:nvPr/>
          </p:nvSpPr>
          <p:spPr bwMode="gray">
            <a:xfrm>
              <a:off x="3483046" y="704734"/>
              <a:ext cx="1547759" cy="86177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圆柱的侧面积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Text Box 30"/>
            <p:cNvSpPr txBox="1">
              <a:spLocks noChangeArrowheads="1"/>
            </p:cNvSpPr>
            <p:nvPr/>
          </p:nvSpPr>
          <p:spPr bwMode="gray">
            <a:xfrm>
              <a:off x="6094557" y="986122"/>
              <a:ext cx="1440160" cy="477054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底面积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" name="TextBox 6"/>
            <p:cNvSpPr txBox="1"/>
            <p:nvPr/>
          </p:nvSpPr>
          <p:spPr>
            <a:xfrm>
              <a:off x="3003915" y="870527"/>
              <a:ext cx="14401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36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TextBox 6"/>
            <p:cNvSpPr txBox="1"/>
            <p:nvPr/>
          </p:nvSpPr>
          <p:spPr>
            <a:xfrm>
              <a:off x="4724850" y="848750"/>
              <a:ext cx="7832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楷体" panose="02010609060101010101" charset="-122"/>
                  <a:ea typeface="楷体" panose="02010609060101010101" charset="-122"/>
                </a:rPr>
                <a:t>＋</a:t>
              </a:r>
              <a:endParaRPr lang="zh-CN" altLang="en-US" sz="36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9" name="TextBox 6"/>
          <p:cNvSpPr txBox="1"/>
          <p:nvPr/>
        </p:nvSpPr>
        <p:spPr>
          <a:xfrm>
            <a:off x="761528" y="3162302"/>
            <a:ext cx="23762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圆柱表面积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277307" y="3049395"/>
            <a:ext cx="1758825" cy="730449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箭头连接符 32"/>
          <p:cNvCxnSpPr/>
          <p:nvPr/>
        </p:nvCxnSpPr>
        <p:spPr>
          <a:xfrm>
            <a:off x="4211960" y="3779844"/>
            <a:ext cx="0" cy="32890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6"/>
              <p:cNvSpPr txBox="1"/>
              <p:nvPr/>
            </p:nvSpPr>
            <p:spPr>
              <a:xfrm>
                <a:off x="3868356" y="4003199"/>
                <a:ext cx="264751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3200" b="1" i="0" dirty="0" smtClean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rPr>
                      <m:t>π</m:t>
                    </m:r>
                  </m:oMath>
                </a14:m>
                <a:r>
                  <a:rPr lang="en-US" altLang="zh-CN" sz="32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r</a:t>
                </a:r>
                <a:endParaRPr lang="zh-CN" altLang="en-US" sz="3200" b="1" i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4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8356" y="4003199"/>
                <a:ext cx="2647517" cy="584775"/>
              </a:xfrm>
              <a:prstGeom prst="rect">
                <a:avLst/>
              </a:prstGeom>
              <a:blipFill rotWithShape="1">
                <a:blip r:embed="rId1"/>
                <a:stretch>
                  <a:fillRect l="-22" t="-27" r="5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Box 6"/>
          <p:cNvSpPr txBox="1"/>
          <p:nvPr/>
        </p:nvSpPr>
        <p:spPr>
          <a:xfrm>
            <a:off x="4645323" y="4003199"/>
            <a:ext cx="26475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高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7596336" y="3639356"/>
            <a:ext cx="0" cy="32890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6"/>
              <p:cNvSpPr txBox="1"/>
              <p:nvPr/>
            </p:nvSpPr>
            <p:spPr>
              <a:xfrm>
                <a:off x="7292840" y="4003198"/>
                <a:ext cx="98080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zh-CN" altLang="en-US" sz="3200" b="1" i="0" dirty="0" smtClean="0">
                        <a:latin typeface="Times New Roman" panose="02020603050405020304" pitchFamily="18" charset="0"/>
                        <a:ea typeface="楷体" panose="02010609060101010101" charset="-122"/>
                        <a:cs typeface="Times New Roman" panose="02020603050405020304" pitchFamily="18" charset="0"/>
                      </a:rPr>
                      <m:t>π</m:t>
                    </m:r>
                  </m:oMath>
                </a14:m>
                <a:r>
                  <a:rPr lang="en-US" altLang="zh-CN" sz="32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r</a:t>
                </a:r>
                <a:r>
                  <a:rPr lang="en-US" altLang="zh-CN" sz="3200" b="1" baseline="30000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2</a:t>
                </a:r>
                <a:endParaRPr lang="zh-CN" altLang="en-US" sz="3200" b="1" baseline="30000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92840" y="4003198"/>
                <a:ext cx="980802" cy="584775"/>
              </a:xfrm>
              <a:prstGeom prst="rect">
                <a:avLst/>
              </a:prstGeom>
              <a:blipFill rotWithShape="1">
                <a:blip r:embed="rId2"/>
                <a:stretch>
                  <a:fillRect l="-51" t="-9583" r="23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6"/>
          <p:cNvSpPr txBox="1"/>
          <p:nvPr/>
        </p:nvSpPr>
        <p:spPr>
          <a:xfrm>
            <a:off x="6463114" y="4017380"/>
            <a:ext cx="1025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2×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2924275" y="3992001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TextBox 6"/>
          <p:cNvSpPr txBox="1"/>
          <p:nvPr/>
        </p:nvSpPr>
        <p:spPr>
          <a:xfrm>
            <a:off x="5732587" y="3978794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＋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TextBox 6"/>
          <p:cNvSpPr txBox="1"/>
          <p:nvPr/>
        </p:nvSpPr>
        <p:spPr>
          <a:xfrm>
            <a:off x="800619" y="4075659"/>
            <a:ext cx="23762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圆柱表面积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9" grpId="0"/>
      <p:bldP spid="20" grpId="0"/>
      <p:bldP spid="21" grpId="0"/>
      <p:bldP spid="29" grpId="0"/>
      <p:bldP spid="32" grpId="0" animBg="1"/>
      <p:bldP spid="34" grpId="0"/>
      <p:bldP spid="35" grpId="0"/>
      <p:bldP spid="37" grpId="0"/>
      <p:bldP spid="38" grpId="0"/>
      <p:bldP spid="39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79512" y="1046172"/>
            <a:ext cx="8640960" cy="1241425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  <a:buNone/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  一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顶厨师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帽近似圆柱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形，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高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，帽顶直径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20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。做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这样一顶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帽子大约要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用多少平方厘米的面料？（得数保留整十数）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195735" y="1174895"/>
            <a:ext cx="1573923" cy="342504"/>
          </a:xfrm>
          <a:prstGeom prst="roundRect">
            <a:avLst/>
          </a:prstGeom>
          <a:solidFill>
            <a:schemeClr val="accent6">
              <a:alpha val="31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54054" y="2559137"/>
            <a:ext cx="2175389" cy="1098582"/>
            <a:chOff x="668419" y="1745189"/>
            <a:chExt cx="2175389" cy="1098582"/>
          </a:xfrm>
        </p:grpSpPr>
        <p:sp>
          <p:nvSpPr>
            <p:cNvPr id="18" name="云形标注 17"/>
            <p:cNvSpPr/>
            <p:nvPr/>
          </p:nvSpPr>
          <p:spPr>
            <a:xfrm>
              <a:off x="668419" y="1745189"/>
              <a:ext cx="2175389" cy="1098582"/>
            </a:xfrm>
            <a:prstGeom prst="cloudCallout">
              <a:avLst>
                <a:gd name="adj1" fmla="val 39245"/>
                <a:gd name="adj2" fmla="val -110374"/>
              </a:avLst>
            </a:prstGeom>
            <a:noFill/>
            <a:ln w="1270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860789" y="1779662"/>
              <a:ext cx="191101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800" b="1" dirty="0">
                  <a:latin typeface="楷体" panose="02010609060101010101" charset="-122"/>
                  <a:ea typeface="楷体" panose="02010609060101010101" charset="-122"/>
                </a:rPr>
                <a:t>想一想：这个帽子是什么样的，它由哪几面组成？</a:t>
              </a:r>
              <a:endParaRPr lang="en-US" altLang="zh-CN" sz="1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" name="矩形: 圆角 2"/>
          <p:cNvSpPr/>
          <p:nvPr/>
        </p:nvSpPr>
        <p:spPr>
          <a:xfrm>
            <a:off x="3596155" y="2559137"/>
            <a:ext cx="3424116" cy="1123712"/>
          </a:xfrm>
          <a:prstGeom prst="round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“没有底”的帽子的展开图，它是由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一个底面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一个侧面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组成。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27584" y="3978794"/>
            <a:ext cx="6500765" cy="609180"/>
            <a:chOff x="800619" y="3978794"/>
            <a:chExt cx="6500765" cy="609180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3" name="TextBox 6"/>
                <p:cNvSpPr txBox="1"/>
                <p:nvPr/>
              </p:nvSpPr>
              <p:spPr>
                <a:xfrm>
                  <a:off x="3868356" y="4003199"/>
                  <a:ext cx="2647517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b="1" dirty="0">
                      <a:latin typeface="楷体" panose="02010609060101010101" charset="-122"/>
                      <a:ea typeface="楷体" panose="02010609060101010101" charset="-122"/>
                    </a:rPr>
                    <a:t>2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3200" b="1" i="0" dirty="0" smtClean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m:t>π</m:t>
                      </m:r>
                    </m:oMath>
                  </a14:m>
                  <a:r>
                    <a:rPr lang="en-US" altLang="zh-CN" sz="3200" b="1" i="1" dirty="0">
                      <a:latin typeface="Times New Roman" panose="02020603050405020304" pitchFamily="18" charset="0"/>
                      <a:ea typeface="楷体" panose="02010609060101010101" charset="-122"/>
                      <a:cs typeface="Times New Roman" panose="02020603050405020304" pitchFamily="18" charset="0"/>
                    </a:rPr>
                    <a:t>r</a:t>
                  </a:r>
                  <a:endParaRPr lang="zh-CN" altLang="en-US" sz="32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3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68356" y="4003199"/>
                  <a:ext cx="2647517" cy="584775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TextBox 6"/>
            <p:cNvSpPr txBox="1"/>
            <p:nvPr/>
          </p:nvSpPr>
          <p:spPr>
            <a:xfrm>
              <a:off x="4645323" y="4003199"/>
              <a:ext cx="26475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</a:rPr>
                <a:t>×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高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TextBox 6"/>
                <p:cNvSpPr txBox="1"/>
                <p:nvPr/>
              </p:nvSpPr>
              <p:spPr>
                <a:xfrm>
                  <a:off x="6320582" y="4003198"/>
                  <a:ext cx="980802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3200" b="1" i="0" dirty="0" smtClean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m:t>π</m:t>
                      </m:r>
                    </m:oMath>
                  </a14:m>
                  <a:r>
                    <a:rPr lang="en-US" altLang="zh-CN" sz="3200" b="1" i="1" dirty="0">
                      <a:latin typeface="Times New Roman" panose="02020603050405020304" pitchFamily="18" charset="0"/>
                      <a:ea typeface="楷体" panose="02010609060101010101" charset="-122"/>
                      <a:cs typeface="Times New Roman" panose="02020603050405020304" pitchFamily="18" charset="0"/>
                    </a:rPr>
                    <a:t>r</a:t>
                  </a:r>
                  <a:r>
                    <a:rPr lang="en-US" altLang="zh-CN" sz="3200" b="1" baseline="30000" dirty="0">
                      <a:latin typeface="Times New Roman" panose="02020603050405020304" pitchFamily="18" charset="0"/>
                      <a:ea typeface="楷体" panose="02010609060101010101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3200" b="1" baseline="30000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5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20582" y="4003198"/>
                  <a:ext cx="980802" cy="584775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" name="TextBox 6"/>
            <p:cNvSpPr txBox="1"/>
            <p:nvPr/>
          </p:nvSpPr>
          <p:spPr>
            <a:xfrm>
              <a:off x="2924275" y="3992001"/>
              <a:ext cx="14401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TextBox 6"/>
            <p:cNvSpPr txBox="1"/>
            <p:nvPr/>
          </p:nvSpPr>
          <p:spPr>
            <a:xfrm>
              <a:off x="5732587" y="3978794"/>
              <a:ext cx="7832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＋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" name="TextBox 6"/>
            <p:cNvSpPr txBox="1"/>
            <p:nvPr/>
          </p:nvSpPr>
          <p:spPr>
            <a:xfrm>
              <a:off x="800619" y="4075659"/>
              <a:ext cx="237626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圆柱表面积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71528" y="483518"/>
            <a:ext cx="1440161" cy="667236"/>
            <a:chOff x="480869" y="708178"/>
            <a:chExt cx="1216345" cy="667236"/>
          </a:xfrm>
        </p:grpSpPr>
        <p:pic>
          <p:nvPicPr>
            <p:cNvPr id="33" name="Picture 17" descr="00-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矩形 33"/>
            <p:cNvSpPr/>
            <p:nvPr/>
          </p:nvSpPr>
          <p:spPr>
            <a:xfrm>
              <a:off x="566560" y="799350"/>
              <a:ext cx="10698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练一练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278766"/>
            <a:ext cx="1689016" cy="2016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23528" y="2558970"/>
            <a:ext cx="828680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0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帽子的侧面积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3.14×20×30=1884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en-US" altLang="zh-CN" sz="2000" b="1" baseline="30000" dirty="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8308" y="2994564"/>
            <a:ext cx="828680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帽顶的面积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</a:rPr>
              <a:t>3.14×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20÷2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000" b="1" baseline="30000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 =314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en-US" altLang="zh-CN" sz="2000" b="1" baseline="30000" dirty="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34196" y="3426612"/>
            <a:ext cx="8715436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需要用的材料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</a:rPr>
              <a:t>1884+314=2198 ≈ 2200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en-US" altLang="zh-CN" sz="2000" b="1" baseline="30000" dirty="0" smtClean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881518" y="4083918"/>
            <a:ext cx="6471183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答：做这样一顶</a:t>
            </a:r>
            <a:r>
              <a:rPr lang="zh-CN" altLang="en-US" sz="20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帽子大约要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用</a:t>
            </a:r>
            <a:r>
              <a:rPr lang="en-US" altLang="zh-CN" sz="20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2200</a:t>
            </a:r>
            <a:r>
              <a:rPr lang="en-US" altLang="zh-CN" sz="2000" b="1" dirty="0" smtClean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en-US" altLang="zh-CN" sz="2000" b="1" baseline="30000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000" b="1" dirty="0" smtClean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的面料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000" b="1" dirty="0">
              <a:solidFill>
                <a:srgbClr val="00B05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6719434" y="2369188"/>
            <a:ext cx="2330198" cy="1804749"/>
          </a:xfrm>
          <a:prstGeom prst="wedgeRoundRectCallout">
            <a:avLst>
              <a:gd name="adj1" fmla="val -33404"/>
              <a:gd name="adj2" fmla="val -153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ts val="2400"/>
              </a:lnSpc>
            </a:pPr>
            <a:r>
              <a:rPr lang="zh-CN" altLang="en-US" sz="1800" dirty="0" smtClean="0">
                <a:latin typeface="楷体" panose="02010609060101010101" charset="-122"/>
                <a:ea typeface="楷体" panose="02010609060101010101" charset="-122"/>
              </a:rPr>
              <a:t>实际</a:t>
            </a: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</a:rPr>
              <a:t>使用</a:t>
            </a:r>
            <a:r>
              <a:rPr lang="zh-CN" altLang="en-US" sz="1800" dirty="0" smtClean="0">
                <a:latin typeface="楷体" panose="02010609060101010101" charset="-122"/>
                <a:ea typeface="楷体" panose="02010609060101010101" charset="-122"/>
              </a:rPr>
              <a:t>的面</a:t>
            </a:r>
            <a:r>
              <a:rPr lang="zh-CN" altLang="en-US" sz="1800" dirty="0" smtClean="0">
                <a:latin typeface="楷体" panose="02010609060101010101" charset="-122"/>
                <a:ea typeface="楷体" panose="02010609060101010101" charset="-122"/>
              </a:rPr>
              <a:t>料</a:t>
            </a: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</a:rPr>
              <a:t>要比</a:t>
            </a:r>
            <a:r>
              <a:rPr lang="zh-CN" altLang="en-US" sz="1800" dirty="0" smtClean="0">
                <a:latin typeface="楷体" panose="02010609060101010101" charset="-122"/>
                <a:ea typeface="楷体" panose="02010609060101010101" charset="-122"/>
              </a:rPr>
              <a:t>计算的结果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多一些</a:t>
            </a: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</a:rPr>
              <a:t>，所以这类问题往往用“</a:t>
            </a:r>
            <a:r>
              <a:rPr lang="zh-CN" altLang="en-US" sz="1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进一法”</a:t>
            </a: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</a:rPr>
              <a:t>取近似数。</a:t>
            </a:r>
            <a:endParaRPr lang="zh-CN" altLang="en-US" sz="18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83568" y="1869382"/>
            <a:ext cx="6583441" cy="665183"/>
            <a:chOff x="717943" y="3922790"/>
            <a:chExt cx="6583441" cy="66518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TextBox 6"/>
                <p:cNvSpPr txBox="1"/>
                <p:nvPr/>
              </p:nvSpPr>
              <p:spPr>
                <a:xfrm>
                  <a:off x="3644354" y="3967937"/>
                  <a:ext cx="2647517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3200" b="1" dirty="0">
                      <a:latin typeface="楷体" panose="02010609060101010101" charset="-122"/>
                      <a:ea typeface="楷体" panose="02010609060101010101" charset="-122"/>
                    </a:rPr>
                    <a:t>2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3200" b="1" i="0" dirty="0" smtClean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m:t>π</m:t>
                      </m:r>
                    </m:oMath>
                  </a14:m>
                  <a:r>
                    <a:rPr lang="en-US" altLang="zh-CN" sz="3200" b="1" i="1" dirty="0">
                      <a:latin typeface="Times New Roman" panose="02020603050405020304" pitchFamily="18" charset="0"/>
                      <a:ea typeface="楷体" panose="02010609060101010101" charset="-122"/>
                      <a:cs typeface="Times New Roman" panose="02020603050405020304" pitchFamily="18" charset="0"/>
                    </a:rPr>
                    <a:t>r</a:t>
                  </a:r>
                  <a:endParaRPr lang="zh-CN" altLang="en-US" sz="3200" b="1" i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1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44354" y="3967937"/>
                  <a:ext cx="2647517" cy="584775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2" name="TextBox 6"/>
            <p:cNvSpPr txBox="1"/>
            <p:nvPr/>
          </p:nvSpPr>
          <p:spPr>
            <a:xfrm>
              <a:off x="4408828" y="3989733"/>
              <a:ext cx="264751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charset="-122"/>
                  <a:ea typeface="楷体" panose="02010609060101010101" charset="-122"/>
                </a:rPr>
                <a:t>×</a:t>
              </a: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高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3" name="TextBox 6"/>
                <p:cNvSpPr txBox="1"/>
                <p:nvPr/>
              </p:nvSpPr>
              <p:spPr>
                <a:xfrm>
                  <a:off x="6320582" y="4003198"/>
                  <a:ext cx="980802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3200" b="1" i="0" dirty="0" smtClean="0">
                          <a:latin typeface="Times New Roman" panose="02020603050405020304" pitchFamily="18" charset="0"/>
                          <a:ea typeface="楷体" panose="02010609060101010101" charset="-122"/>
                          <a:cs typeface="Times New Roman" panose="02020603050405020304" pitchFamily="18" charset="0"/>
                        </a:rPr>
                        <m:t>π</m:t>
                      </m:r>
                    </m:oMath>
                  </a14:m>
                  <a:r>
                    <a:rPr lang="en-US" altLang="zh-CN" sz="3200" b="1" i="1" dirty="0">
                      <a:latin typeface="Times New Roman" panose="02020603050405020304" pitchFamily="18" charset="0"/>
                      <a:ea typeface="楷体" panose="02010609060101010101" charset="-122"/>
                      <a:cs typeface="Times New Roman" panose="02020603050405020304" pitchFamily="18" charset="0"/>
                    </a:rPr>
                    <a:t>r</a:t>
                  </a:r>
                  <a:r>
                    <a:rPr lang="en-US" altLang="zh-CN" sz="3200" b="1" baseline="30000" dirty="0">
                      <a:latin typeface="Times New Roman" panose="02020603050405020304" pitchFamily="18" charset="0"/>
                      <a:ea typeface="楷体" panose="02010609060101010101" charset="-122"/>
                      <a:cs typeface="Times New Roman" panose="02020603050405020304" pitchFamily="18" charset="0"/>
                    </a:rPr>
                    <a:t>2</a:t>
                  </a:r>
                  <a:endParaRPr lang="zh-CN" altLang="en-US" sz="3200" b="1" baseline="30000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3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20582" y="4003198"/>
                  <a:ext cx="980802" cy="584775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TextBox 6"/>
            <p:cNvSpPr txBox="1"/>
            <p:nvPr/>
          </p:nvSpPr>
          <p:spPr>
            <a:xfrm>
              <a:off x="2924274" y="3922790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＝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TextBox 6"/>
            <p:cNvSpPr txBox="1"/>
            <p:nvPr/>
          </p:nvSpPr>
          <p:spPr>
            <a:xfrm>
              <a:off x="5508586" y="3967938"/>
              <a:ext cx="7832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＋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TextBox 6"/>
            <p:cNvSpPr txBox="1"/>
            <p:nvPr/>
          </p:nvSpPr>
          <p:spPr>
            <a:xfrm>
              <a:off x="717943" y="4043593"/>
              <a:ext cx="237626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圆柱表面积</a:t>
              </a:r>
              <a:endPara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334196" y="593111"/>
            <a:ext cx="8350787" cy="124142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  一顶厨师帽近似圆柱形，高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30</a:t>
            </a:r>
            <a:r>
              <a:rPr lang="en-US" altLang="zh-CN" sz="2400" b="1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，帽顶直径</a:t>
            </a:r>
            <a:r>
              <a:rPr lang="en-US" altLang="zh-CN" sz="2400" b="1" smtClean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20</a:t>
            </a:r>
            <a:r>
              <a:rPr lang="en-US" altLang="zh-CN" sz="2400" b="1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smtClean="0">
                <a:latin typeface="楷体" panose="02010609060101010101" charset="-122"/>
                <a:ea typeface="楷体" panose="02010609060101010101" charset="-122"/>
              </a:rPr>
              <a:t>。做这样一顶帽子大约要用多少平方厘米的面料？（得数保留整十数）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8" grpId="0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20030" y="771079"/>
            <a:ext cx="4556026" cy="432519"/>
          </a:xfrm>
          <a:prstGeom prst="rect">
            <a:avLst/>
          </a:prstGeo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说一说：你学会了什么？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55576" y="1433105"/>
            <a:ext cx="3456384" cy="1930733"/>
            <a:chOff x="1597096" y="2428868"/>
            <a:chExt cx="2883813" cy="5155283"/>
          </a:xfrm>
        </p:grpSpPr>
        <p:grpSp>
          <p:nvGrpSpPr>
            <p:cNvPr id="22" name="组合 24"/>
            <p:cNvGrpSpPr/>
            <p:nvPr/>
          </p:nvGrpSpPr>
          <p:grpSpPr bwMode="auto">
            <a:xfrm>
              <a:off x="1632743" y="2428868"/>
              <a:ext cx="2786082" cy="5155283"/>
              <a:chOff x="2367888" y="1940320"/>
              <a:chExt cx="2169901" cy="3290270"/>
            </a:xfrm>
          </p:grpSpPr>
          <p:sp>
            <p:nvSpPr>
              <p:cNvPr id="24" name="AutoShape 13"/>
              <p:cNvSpPr>
                <a:spLocks noChangeArrowheads="1"/>
              </p:cNvSpPr>
              <p:nvPr/>
            </p:nvSpPr>
            <p:spPr bwMode="gray">
              <a:xfrm>
                <a:off x="2367888" y="2228486"/>
                <a:ext cx="2169901" cy="3002104"/>
              </a:xfrm>
              <a:prstGeom prst="roundRect">
                <a:avLst>
                  <a:gd name="adj" fmla="val 4639"/>
                </a:avLst>
              </a:prstGeom>
              <a:gradFill rotWithShape="1">
                <a:gsLst>
                  <a:gs pos="0">
                    <a:srgbClr val="FDFDFD"/>
                  </a:gs>
                  <a:gs pos="100000">
                    <a:srgbClr val="D7D7D7"/>
                  </a:gs>
                </a:gsLst>
                <a:lin ang="5400000" scaled="1"/>
              </a:gradFill>
              <a:ln w="19050">
                <a:solidFill>
                  <a:srgbClr val="C0C0C0"/>
                </a:solidFill>
                <a:round/>
              </a:ln>
              <a:effectLst>
                <a:outerShdw dist="53882" dir="2700000" algn="ctr" rotWithShape="0">
                  <a:srgbClr val="292929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" name="Rectangle 12"/>
              <p:cNvSpPr>
                <a:spLocks noChangeArrowheads="1"/>
              </p:cNvSpPr>
              <p:nvPr/>
            </p:nvSpPr>
            <p:spPr bwMode="black">
              <a:xfrm>
                <a:off x="2450094" y="1940320"/>
                <a:ext cx="1791286" cy="694799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en-US" altLang="zh-CN" sz="2400" b="1" i="1" dirty="0">
                  <a:solidFill>
                    <a:schemeClr val="accent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1597096" y="3011906"/>
              <a:ext cx="2883813" cy="457224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在取近似值时，去掉多余部分数字后，在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保留部分最后一位数字上加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，这种取近似值的方法叫做“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进一法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”。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932040" y="2571750"/>
            <a:ext cx="3582670" cy="2148993"/>
            <a:chOff x="1389484" y="2428868"/>
            <a:chExt cx="2825326" cy="4871202"/>
          </a:xfrm>
        </p:grpSpPr>
        <p:grpSp>
          <p:nvGrpSpPr>
            <p:cNvPr id="27" name="组合 24"/>
            <p:cNvGrpSpPr/>
            <p:nvPr/>
          </p:nvGrpSpPr>
          <p:grpSpPr bwMode="auto">
            <a:xfrm>
              <a:off x="1428728" y="2428868"/>
              <a:ext cx="2786082" cy="3368684"/>
              <a:chOff x="2208994" y="1940320"/>
              <a:chExt cx="2169901" cy="2150004"/>
            </a:xfrm>
          </p:grpSpPr>
          <p:sp>
            <p:nvSpPr>
              <p:cNvPr id="29" name="AutoShape 13"/>
              <p:cNvSpPr>
                <a:spLocks noChangeArrowheads="1"/>
              </p:cNvSpPr>
              <p:nvPr/>
            </p:nvSpPr>
            <p:spPr bwMode="gray">
              <a:xfrm>
                <a:off x="2208994" y="2161548"/>
                <a:ext cx="2169901" cy="1928776"/>
              </a:xfrm>
              <a:prstGeom prst="roundRect">
                <a:avLst>
                  <a:gd name="adj" fmla="val 4639"/>
                </a:avLst>
              </a:prstGeom>
              <a:gradFill rotWithShape="1">
                <a:gsLst>
                  <a:gs pos="0">
                    <a:srgbClr val="FDFDFD"/>
                  </a:gs>
                  <a:gs pos="100000">
                    <a:srgbClr val="D7D7D7"/>
                  </a:gs>
                </a:gsLst>
                <a:lin ang="5400000" scaled="1"/>
              </a:gradFill>
              <a:ln w="19050">
                <a:solidFill>
                  <a:srgbClr val="C0C0C0"/>
                </a:solidFill>
                <a:round/>
              </a:ln>
              <a:effectLst>
                <a:outerShdw dist="53882" dir="2700000" algn="ctr" rotWithShape="0">
                  <a:srgbClr val="292929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endParaRPr lang="zh-CN" altLang="en-US" sz="24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" name="Rectangle 12"/>
              <p:cNvSpPr>
                <a:spLocks noChangeArrowheads="1"/>
              </p:cNvSpPr>
              <p:nvPr/>
            </p:nvSpPr>
            <p:spPr bwMode="black">
              <a:xfrm>
                <a:off x="2450094" y="1940320"/>
                <a:ext cx="1791286" cy="667893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en-US" altLang="zh-CN" sz="24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楷体" panose="02010609060101010101" charset="-122"/>
                  <a:ea typeface="楷体" panose="02010609060101010101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Text Box 5"/>
            <p:cNvSpPr txBox="1">
              <a:spLocks noChangeArrowheads="1"/>
            </p:cNvSpPr>
            <p:nvPr/>
          </p:nvSpPr>
          <p:spPr bwMode="auto">
            <a:xfrm>
              <a:off x="1389484" y="2904885"/>
              <a:ext cx="2825326" cy="43951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在解答实际问题前一定要先进行分析，看它们求的是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哪部分面积</a:t>
              </a: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，再选择解答的方法。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67000" y="555526"/>
            <a:ext cx="382895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求下面各圆柱的侧面积。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999125" y="2127976"/>
            <a:ext cx="5214974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1.6×0.7=1.12(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79512" y="1616298"/>
            <a:ext cx="80483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）底面周长是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1.6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，高是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0.7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93739" y="3046587"/>
            <a:ext cx="804835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）底面半径是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3.2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高是</a:t>
            </a:r>
            <a:r>
              <a:rPr lang="en-US" altLang="zh-CN" sz="2400" b="1" dirty="0" smtClean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6"/>
          <p:cNvSpPr txBox="1"/>
          <p:nvPr/>
        </p:nvSpPr>
        <p:spPr>
          <a:xfrm>
            <a:off x="4051404" y="1112426"/>
            <a:ext cx="460851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圆柱侧面积＝底面周长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高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6"/>
              <p:cNvSpPr txBox="1"/>
              <p:nvPr/>
            </p:nvSpPr>
            <p:spPr>
              <a:xfrm>
                <a:off x="5292080" y="3016480"/>
                <a:ext cx="3704047" cy="52322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圆柱侧面积＝</a:t>
                </a:r>
                <a:r>
                  <a:rPr lang="en-US" altLang="zh-CN" sz="2800" b="1" dirty="0"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14:m>
                  <m:oMath xmlns:m="http://schemas.openxmlformats.org/officeDocument/2006/math">
                    <m:r>
                      <a:rPr lang="zh-CN" altLang="en-US" sz="2800" b="1" i="1" dirty="0">
                        <a:latin typeface="Cambria Math" panose="02040503050406030204" pitchFamily="18" charset="0"/>
                        <a:ea typeface="楷体" panose="02010609060101010101" charset="-122"/>
                      </a:rPr>
                      <m:t>𝛑</m:t>
                    </m:r>
                  </m:oMath>
                </a14:m>
                <a:r>
                  <a:rPr lang="en-US" altLang="zh-CN" sz="28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r</a:t>
                </a:r>
                <a:r>
                  <a:rPr lang="en-US" altLang="zh-CN" sz="2800" b="1" dirty="0">
                    <a:latin typeface="楷体" panose="02010609060101010101" charset="-122"/>
                    <a:ea typeface="楷体" panose="02010609060101010101" charset="-122"/>
                  </a:rPr>
                  <a:t>×</a:t>
                </a:r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高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mc:Choice>
        <mc:Fallback>
          <p:sp>
            <p:nvSpPr>
              <p:cNvPr id="18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3016480"/>
                <a:ext cx="3704047" cy="523220"/>
              </a:xfrm>
              <a:prstGeom prst="rect">
                <a:avLst/>
              </a:prstGeom>
              <a:blipFill rotWithShape="1">
                <a:blip r:embed="rId1"/>
                <a:stretch>
                  <a:fillRect l="-17" t="-44" r="2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808171" y="3734275"/>
            <a:ext cx="6167618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2×3.14×3.2×5=100.48(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平方分米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161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2" grpId="0"/>
      <p:bldP spid="13" grpId="0"/>
      <p:bldP spid="17" grpId="0" animBg="1"/>
      <p:bldP spid="18" grpId="0" animBg="1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077" y="1799517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683133" y="699542"/>
            <a:ext cx="804835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一个鱼缸的侧面是用钢化玻璃制成的。制作这样一个鱼缸，至少需要多少平方米的钢化玻璃？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0" name="Picture 31" descr="C:\Documents and Settings\Administrator\Application Data\Tencent\Users\190503841\QQ\WinTemp\RichOle\SCTL_2JTI_$LDFN])%[LGU9.jpg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2463" y="1963220"/>
            <a:ext cx="1924468" cy="2236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533358" y="3795886"/>
            <a:ext cx="6215106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答：至少需要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18.84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平方米的钢化玻璃。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2843808" y="3147814"/>
            <a:ext cx="5214974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3.14×2×3=18.84(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平方米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627784" y="1740446"/>
            <a:ext cx="5426477" cy="1358169"/>
            <a:chOff x="221106" y="5409714"/>
            <a:chExt cx="5237013" cy="1117958"/>
          </a:xfrm>
        </p:grpSpPr>
        <p:pic>
          <p:nvPicPr>
            <p:cNvPr id="34" name="Picture 2" descr="C:\Users\Administrator\Desktop\图片3_副本.pn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1106" y="5409714"/>
              <a:ext cx="5237013" cy="1117958"/>
            </a:xfrm>
            <a:prstGeom prst="rect">
              <a:avLst/>
            </a:prstGeom>
            <a:noFill/>
          </p:spPr>
        </p:pic>
        <p:sp>
          <p:nvSpPr>
            <p:cNvPr id="35" name="矩形 34"/>
            <p:cNvSpPr/>
            <p:nvPr/>
          </p:nvSpPr>
          <p:spPr>
            <a:xfrm>
              <a:off x="486323" y="5680637"/>
              <a:ext cx="4857784" cy="5320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</a:rPr>
                <a:t>求钢化玻璃的面积就是求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侧面积。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33" y="86262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252" y="1747532"/>
            <a:ext cx="2695575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椭圆 45"/>
          <p:cNvSpPr/>
          <p:nvPr/>
        </p:nvSpPr>
        <p:spPr bwMode="auto">
          <a:xfrm>
            <a:off x="2139752" y="1019510"/>
            <a:ext cx="704056" cy="453730"/>
          </a:xfrm>
          <a:prstGeom prst="ellipse">
            <a:avLst/>
          </a:prstGeom>
          <a:solidFill>
            <a:schemeClr val="bg1"/>
          </a:solidFill>
          <a:ln w="22225">
            <a:solidFill>
              <a:srgbClr val="0000FF"/>
            </a:solidFill>
            <a:rou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lIns="90000" tIns="46800" rIns="90000" bIns="46800"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11560" y="681152"/>
            <a:ext cx="8064896" cy="81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8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一台压路机的前轮是圆柱形，轮宽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，直径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1.2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。前轮转动一周，压路的面积是多少平方米？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746096" y="2200625"/>
            <a:ext cx="26518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前轮的侧面积：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443985" y="2859805"/>
            <a:ext cx="36724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3.14×1.2×2=7.536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827584" y="3488690"/>
            <a:ext cx="532807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答：压路的面积是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7.536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平方米。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 rot="16636208">
            <a:off x="6217181" y="2962462"/>
            <a:ext cx="861336" cy="810121"/>
            <a:chOff x="4558343" y="2086256"/>
            <a:chExt cx="1157205" cy="2554570"/>
          </a:xfrm>
        </p:grpSpPr>
        <p:grpSp>
          <p:nvGrpSpPr>
            <p:cNvPr id="27" name="Group 27"/>
            <p:cNvGrpSpPr/>
            <p:nvPr/>
          </p:nvGrpSpPr>
          <p:grpSpPr bwMode="auto">
            <a:xfrm>
              <a:off x="4558343" y="2086256"/>
              <a:ext cx="1157205" cy="2554570"/>
              <a:chOff x="-371" y="115"/>
              <a:chExt cx="821" cy="2384"/>
            </a:xfrm>
          </p:grpSpPr>
          <p:sp>
            <p:nvSpPr>
              <p:cNvPr id="28" name="Text Box 29"/>
              <p:cNvSpPr txBox="1">
                <a:spLocks noChangeArrowheads="1"/>
              </p:cNvSpPr>
              <p:nvPr/>
            </p:nvSpPr>
            <p:spPr bwMode="auto">
              <a:xfrm rot="4963792">
                <a:off x="-771" y="1168"/>
                <a:ext cx="1621" cy="82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dirty="0">
                    <a:latin typeface="楷体" panose="02010609060101010101" charset="-122"/>
                    <a:ea typeface="楷体" panose="02010609060101010101" charset="-122"/>
                  </a:rPr>
                  <a:t>2</a:t>
                </a:r>
                <a:r>
                  <a:rPr lang="en-US" altLang="zh-CN" sz="20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m</a:t>
                </a:r>
                <a:endParaRPr lang="en-US" altLang="zh-CN" sz="20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</a:pPr>
                <a:endParaRPr lang="zh-CN" altLang="en-US" sz="20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9" name="Line 30"/>
              <p:cNvSpPr>
                <a:spLocks noChangeShapeType="1"/>
              </p:cNvSpPr>
              <p:nvPr/>
            </p:nvSpPr>
            <p:spPr bwMode="auto">
              <a:xfrm flipV="1">
                <a:off x="174" y="115"/>
                <a:ext cx="3" cy="86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0" name="Line 31"/>
              <p:cNvSpPr>
                <a:spLocks noChangeShapeType="1"/>
              </p:cNvSpPr>
              <p:nvPr/>
            </p:nvSpPr>
            <p:spPr bwMode="auto">
              <a:xfrm>
                <a:off x="172" y="1916"/>
                <a:ext cx="12" cy="583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31" name="Group 24"/>
            <p:cNvGrpSpPr/>
            <p:nvPr/>
          </p:nvGrpSpPr>
          <p:grpSpPr bwMode="auto">
            <a:xfrm>
              <a:off x="5285214" y="2156904"/>
              <a:ext cx="387704" cy="2372690"/>
              <a:chOff x="45" y="299"/>
              <a:chExt cx="275" cy="1714"/>
            </a:xfrm>
          </p:grpSpPr>
          <p:sp>
            <p:nvSpPr>
              <p:cNvPr id="32" name="Line 26"/>
              <p:cNvSpPr>
                <a:spLocks noChangeShapeType="1"/>
              </p:cNvSpPr>
              <p:nvPr/>
            </p:nvSpPr>
            <p:spPr bwMode="auto">
              <a:xfrm>
                <a:off x="45" y="299"/>
                <a:ext cx="240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3" name="Line 27"/>
              <p:cNvSpPr>
                <a:spLocks noChangeShapeType="1"/>
              </p:cNvSpPr>
              <p:nvPr/>
            </p:nvSpPr>
            <p:spPr bwMode="auto">
              <a:xfrm>
                <a:off x="62" y="2013"/>
                <a:ext cx="25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 rot="9938895">
            <a:off x="7198353" y="2669068"/>
            <a:ext cx="900153" cy="1051023"/>
            <a:chOff x="4594993" y="953629"/>
            <a:chExt cx="1209356" cy="3685055"/>
          </a:xfrm>
        </p:grpSpPr>
        <p:grpSp>
          <p:nvGrpSpPr>
            <p:cNvPr id="36" name="Group 27"/>
            <p:cNvGrpSpPr/>
            <p:nvPr/>
          </p:nvGrpSpPr>
          <p:grpSpPr bwMode="auto">
            <a:xfrm>
              <a:off x="4594993" y="953629"/>
              <a:ext cx="1209356" cy="3685055"/>
              <a:chOff x="-345" y="-942"/>
              <a:chExt cx="858" cy="3439"/>
            </a:xfrm>
          </p:grpSpPr>
          <p:sp>
            <p:nvSpPr>
              <p:cNvPr id="40" name="Text Box 29"/>
              <p:cNvSpPr txBox="1">
                <a:spLocks noChangeArrowheads="1"/>
              </p:cNvSpPr>
              <p:nvPr/>
            </p:nvSpPr>
            <p:spPr bwMode="auto">
              <a:xfrm rot="10994611">
                <a:off x="-345" y="-942"/>
                <a:ext cx="858" cy="28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dirty="0">
                    <a:latin typeface="楷体" panose="02010609060101010101" charset="-122"/>
                    <a:ea typeface="楷体" panose="02010609060101010101" charset="-122"/>
                  </a:rPr>
                  <a:t>1.2</a:t>
                </a:r>
                <a:r>
                  <a:rPr lang="en-US" altLang="zh-CN" sz="2000" b="1" dirty="0"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m</a:t>
                </a:r>
                <a:endParaRPr lang="en-US" altLang="zh-CN" sz="2000" b="1" dirty="0"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</a:pPr>
                <a:endParaRPr lang="zh-CN" altLang="en-US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" name="Line 30"/>
              <p:cNvSpPr>
                <a:spLocks noChangeShapeType="1"/>
              </p:cNvSpPr>
              <p:nvPr/>
            </p:nvSpPr>
            <p:spPr bwMode="auto">
              <a:xfrm flipV="1">
                <a:off x="342" y="-52"/>
                <a:ext cx="3" cy="86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2" name="Line 31"/>
              <p:cNvSpPr>
                <a:spLocks noChangeShapeType="1"/>
              </p:cNvSpPr>
              <p:nvPr/>
            </p:nvSpPr>
            <p:spPr bwMode="auto">
              <a:xfrm flipH="1">
                <a:off x="358" y="1599"/>
                <a:ext cx="3" cy="89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37" name="Group 24"/>
            <p:cNvGrpSpPr/>
            <p:nvPr/>
          </p:nvGrpSpPr>
          <p:grpSpPr bwMode="auto">
            <a:xfrm>
              <a:off x="5309182" y="1790064"/>
              <a:ext cx="420130" cy="2739530"/>
              <a:chOff x="62" y="34"/>
              <a:chExt cx="298" cy="1979"/>
            </a:xfrm>
          </p:grpSpPr>
          <p:sp>
            <p:nvSpPr>
              <p:cNvPr id="38" name="Line 26"/>
              <p:cNvSpPr>
                <a:spLocks noChangeShapeType="1"/>
              </p:cNvSpPr>
              <p:nvPr/>
            </p:nvSpPr>
            <p:spPr bwMode="auto">
              <a:xfrm>
                <a:off x="120" y="34"/>
                <a:ext cx="240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9" name="Line 27"/>
              <p:cNvSpPr>
                <a:spLocks noChangeShapeType="1"/>
              </p:cNvSpPr>
              <p:nvPr/>
            </p:nvSpPr>
            <p:spPr bwMode="auto">
              <a:xfrm>
                <a:off x="62" y="2013"/>
                <a:ext cx="258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43" name="圆角矩形 42"/>
          <p:cNvSpPr/>
          <p:nvPr/>
        </p:nvSpPr>
        <p:spPr>
          <a:xfrm>
            <a:off x="683568" y="1068001"/>
            <a:ext cx="2160240" cy="324206"/>
          </a:xfrm>
          <a:prstGeom prst="roundRect">
            <a:avLst/>
          </a:prstGeom>
          <a:solidFill>
            <a:schemeClr val="accent6">
              <a:lumMod val="75000"/>
              <a:alpha val="3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827584" y="1576412"/>
            <a:ext cx="40324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也就是求前轮的侧面积。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78839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" grpId="0"/>
      <p:bldP spid="5" grpId="0"/>
      <p:bldP spid="8" grpId="0"/>
      <p:bldP spid="43" grpId="0" animBg="1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rt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658" y="2208916"/>
            <a:ext cx="1691176" cy="202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827584" y="627534"/>
            <a:ext cx="7488832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l" eaLnBrk="1" hangingPunct="1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做一个无盖的圆柱形铁皮水桶，高是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分米。底面直径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分米，至少需要多大面积的铁皮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?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952179" y="1527765"/>
            <a:ext cx="6156325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2000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kumimoji="1" lang="en-US" altLang="zh-CN" sz="2000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kumimoji="1" lang="zh-CN" altLang="en-US" sz="2000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）水桶的侧面积：</a:t>
            </a:r>
            <a:endParaRPr kumimoji="1" lang="zh-CN" altLang="en-US" sz="2000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kumimoji="1" lang="en-US" altLang="zh-CN" sz="2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3.14</a:t>
            </a:r>
            <a:r>
              <a:rPr kumimoji="1" lang="en-US" altLang="zh-CN" sz="2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×4×5=62.8</a:t>
            </a:r>
            <a:r>
              <a:rPr kumimoji="1" lang="zh-CN" altLang="en-US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kumimoji="1" lang="zh-CN" altLang="en-US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平方分米）</a:t>
            </a:r>
            <a:endParaRPr kumimoji="1" lang="en-US" altLang="zh-CN" sz="2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2874906" y="2439039"/>
            <a:ext cx="579563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2000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kumimoji="1" lang="en-US" altLang="zh-CN" sz="2000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kumimoji="1" lang="zh-CN" altLang="en-US" sz="2000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）水桶的底面积：</a:t>
            </a:r>
            <a:endParaRPr kumimoji="1" lang="zh-CN" altLang="en-US" sz="2000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kumimoji="1" lang="en-US" altLang="zh-CN" sz="2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3.14</a:t>
            </a:r>
            <a:r>
              <a:rPr kumimoji="1" lang="en-US" altLang="zh-CN" sz="2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×</a:t>
            </a:r>
            <a:r>
              <a:rPr kumimoji="1" lang="en-US" altLang="zh-CN" sz="2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(4÷2)</a:t>
            </a:r>
            <a:r>
              <a:rPr kumimoji="1" lang="en-US" altLang="zh-CN" sz="2000" baseline="30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kumimoji="1" lang="en-US" altLang="zh-CN" sz="2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=12.56</a:t>
            </a:r>
            <a:r>
              <a:rPr kumimoji="1" lang="zh-CN" altLang="en-US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（平方分米）</a:t>
            </a:r>
            <a:endParaRPr kumimoji="1" lang="en-US" altLang="zh-CN" sz="2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2849034" y="3375143"/>
            <a:ext cx="593052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kumimoji="1" lang="zh-CN" altLang="en-US" sz="2000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kumimoji="1" lang="en-US" altLang="zh-CN" sz="2000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kumimoji="1" lang="zh-CN" altLang="en-US" sz="2000" dirty="0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）需要铁皮：</a:t>
            </a:r>
            <a:endParaRPr kumimoji="1" lang="zh-CN" altLang="en-US" sz="2000" dirty="0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kumimoji="1"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62.8+12.56=75.36</a:t>
            </a:r>
            <a:r>
              <a:rPr kumimoji="1" lang="zh-CN" altLang="en-US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（平方分米）</a:t>
            </a:r>
            <a:endParaRPr kumimoji="1" lang="en-US" altLang="zh-CN" sz="2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26634" y="2744146"/>
            <a:ext cx="756904" cy="1279069"/>
            <a:chOff x="7827356" y="1803480"/>
            <a:chExt cx="756904" cy="1279069"/>
          </a:xfrm>
        </p:grpSpPr>
        <p:grpSp>
          <p:nvGrpSpPr>
            <p:cNvPr id="19" name="Group 27"/>
            <p:cNvGrpSpPr/>
            <p:nvPr/>
          </p:nvGrpSpPr>
          <p:grpSpPr bwMode="auto">
            <a:xfrm>
              <a:off x="7827356" y="1803480"/>
              <a:ext cx="756904" cy="1279069"/>
              <a:chOff x="-64" y="148"/>
              <a:chExt cx="537" cy="2097"/>
            </a:xfrm>
          </p:grpSpPr>
          <p:sp>
            <p:nvSpPr>
              <p:cNvPr id="23" name="Text Box 29"/>
              <p:cNvSpPr txBox="1">
                <a:spLocks noChangeArrowheads="1"/>
              </p:cNvSpPr>
              <p:nvPr/>
            </p:nvSpPr>
            <p:spPr bwMode="auto">
              <a:xfrm>
                <a:off x="-64" y="810"/>
                <a:ext cx="537" cy="6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5dm</a:t>
                </a:r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" name="Line 30"/>
              <p:cNvSpPr>
                <a:spLocks noChangeShapeType="1"/>
              </p:cNvSpPr>
              <p:nvPr/>
            </p:nvSpPr>
            <p:spPr bwMode="auto">
              <a:xfrm flipV="1">
                <a:off x="192" y="148"/>
                <a:ext cx="0" cy="96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" name="Line 31"/>
              <p:cNvSpPr>
                <a:spLocks noChangeShapeType="1"/>
              </p:cNvSpPr>
              <p:nvPr/>
            </p:nvSpPr>
            <p:spPr bwMode="auto">
              <a:xfrm>
                <a:off x="192" y="1290"/>
                <a:ext cx="0" cy="95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20" name="Group 24"/>
            <p:cNvGrpSpPr/>
            <p:nvPr/>
          </p:nvGrpSpPr>
          <p:grpSpPr bwMode="auto">
            <a:xfrm>
              <a:off x="8007504" y="1814568"/>
              <a:ext cx="379246" cy="1261665"/>
              <a:chOff x="1758" y="-147"/>
              <a:chExt cx="269" cy="959"/>
            </a:xfrm>
          </p:grpSpPr>
          <p:sp>
            <p:nvSpPr>
              <p:cNvPr id="21" name="Line 26"/>
              <p:cNvSpPr>
                <a:spLocks noChangeShapeType="1"/>
              </p:cNvSpPr>
              <p:nvPr/>
            </p:nvSpPr>
            <p:spPr bwMode="auto">
              <a:xfrm>
                <a:off x="1758" y="-147"/>
                <a:ext cx="213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" name="Line 27"/>
              <p:cNvSpPr>
                <a:spLocks noChangeShapeType="1"/>
              </p:cNvSpPr>
              <p:nvPr/>
            </p:nvSpPr>
            <p:spPr bwMode="auto">
              <a:xfrm>
                <a:off x="1766" y="812"/>
                <a:ext cx="26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6" name="TextBox 25"/>
          <p:cNvSpPr txBox="1"/>
          <p:nvPr/>
        </p:nvSpPr>
        <p:spPr>
          <a:xfrm>
            <a:off x="979357" y="2398969"/>
            <a:ext cx="8154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dm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49139" y="2740456"/>
            <a:ext cx="108069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云形标注 36"/>
          <p:cNvSpPr/>
          <p:nvPr/>
        </p:nvSpPr>
        <p:spPr>
          <a:xfrm>
            <a:off x="84804" y="1430927"/>
            <a:ext cx="2862109" cy="875097"/>
          </a:xfrm>
          <a:prstGeom prst="cloudCallout">
            <a:avLst>
              <a:gd name="adj1" fmla="val 17685"/>
              <a:gd name="adj2" fmla="val -84777"/>
            </a:avLst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求水桶的侧面积和一个底面积。</a:t>
            </a:r>
            <a:endParaRPr lang="zh-CN" altLang="en-US" sz="1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1866794" y="700443"/>
            <a:ext cx="540060" cy="343680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952178" y="4238078"/>
            <a:ext cx="4747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答：至少需要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75.36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平方分米。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929" y="81319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37" grpId="0" animBg="1"/>
      <p:bldP spid="38" grpId="0" animBg="1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cpzx\Documents\Tencent Files\961149857\Image\C2C\{9172734C-ED91-527D-C36E-BD183F2C3B57}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241" y="1571509"/>
            <a:ext cx="1276368" cy="1526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675254" y="555526"/>
            <a:ext cx="8433249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某种饮料罐的形状为圆柱形，底面直径为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，高为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将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24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罐这种饮料按如图所示的方式放入箱内，这个箱子的长、宽、高至少是多少厘米？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2283718"/>
            <a:ext cx="38247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箱子的长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6×6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36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2837840"/>
            <a:ext cx="3747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箱子的宽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6×4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＝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24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zh-CN" altLang="en-US" sz="24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5255" y="3324929"/>
            <a:ext cx="37444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答：这个箱子的长是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36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，宽是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24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，高是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16" descr="6B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29291">
            <a:off x="6738421" y="3192617"/>
            <a:ext cx="2018996" cy="13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4563762" y="3838025"/>
            <a:ext cx="2456656" cy="1123712"/>
          </a:xfrm>
          <a:prstGeom prst="wedgeRoundRectCallout">
            <a:avLst>
              <a:gd name="adj1" fmla="val 79180"/>
              <a:gd name="adj2" fmla="val 2979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箱子的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宽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个底面直径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en-US" altLang="zh-CN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的饮料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罐的长度。</a:t>
            </a:r>
            <a:endParaRPr lang="en-US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AutoShape 27"/>
          <p:cNvSpPr>
            <a:spLocks noChangeArrowheads="1"/>
          </p:cNvSpPr>
          <p:nvPr/>
        </p:nvSpPr>
        <p:spPr bwMode="auto">
          <a:xfrm>
            <a:off x="4419670" y="2600166"/>
            <a:ext cx="2392767" cy="1123712"/>
          </a:xfrm>
          <a:prstGeom prst="wedgeRoundRectCallout">
            <a:avLst>
              <a:gd name="adj1" fmla="val 67033"/>
              <a:gd name="adj2" fmla="val 57889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箱子的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是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个底面直径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en-US" altLang="zh-CN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的饮料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罐的长度。</a:t>
            </a:r>
            <a:endParaRPr lang="en-US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804248" y="1742485"/>
            <a:ext cx="756904" cy="1340064"/>
            <a:chOff x="8007773" y="1742485"/>
            <a:chExt cx="756904" cy="1340064"/>
          </a:xfrm>
        </p:grpSpPr>
        <p:grpSp>
          <p:nvGrpSpPr>
            <p:cNvPr id="16" name="Group 27"/>
            <p:cNvGrpSpPr/>
            <p:nvPr/>
          </p:nvGrpSpPr>
          <p:grpSpPr bwMode="auto">
            <a:xfrm>
              <a:off x="8007773" y="1742485"/>
              <a:ext cx="756904" cy="1340064"/>
              <a:chOff x="64" y="48"/>
              <a:chExt cx="537" cy="2197"/>
            </a:xfrm>
          </p:grpSpPr>
          <p:sp>
            <p:nvSpPr>
              <p:cNvPr id="17" name="Text Box 29"/>
              <p:cNvSpPr txBox="1">
                <a:spLocks noChangeArrowheads="1"/>
              </p:cNvSpPr>
              <p:nvPr/>
            </p:nvSpPr>
            <p:spPr bwMode="auto">
              <a:xfrm>
                <a:off x="64" y="769"/>
                <a:ext cx="537" cy="6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12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charset="-122"/>
                    <a:cs typeface="Times New Roman" panose="02020603050405020304" pitchFamily="18" charset="0"/>
                  </a:rPr>
                  <a:t>cm</a:t>
                </a:r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Line 30"/>
              <p:cNvSpPr>
                <a:spLocks noChangeShapeType="1"/>
              </p:cNvSpPr>
              <p:nvPr/>
            </p:nvSpPr>
            <p:spPr bwMode="auto">
              <a:xfrm flipV="1">
                <a:off x="192" y="48"/>
                <a:ext cx="0" cy="96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Line 31"/>
              <p:cNvSpPr>
                <a:spLocks noChangeShapeType="1"/>
              </p:cNvSpPr>
              <p:nvPr/>
            </p:nvSpPr>
            <p:spPr bwMode="auto">
              <a:xfrm>
                <a:off x="192" y="1290"/>
                <a:ext cx="0" cy="95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20" name="Group 24"/>
            <p:cNvGrpSpPr/>
            <p:nvPr/>
          </p:nvGrpSpPr>
          <p:grpSpPr bwMode="auto">
            <a:xfrm>
              <a:off x="8015963" y="1779047"/>
              <a:ext cx="370787" cy="1297186"/>
              <a:chOff x="1764" y="-174"/>
              <a:chExt cx="263" cy="986"/>
            </a:xfrm>
          </p:grpSpPr>
          <p:sp>
            <p:nvSpPr>
              <p:cNvPr id="21" name="Line 26"/>
              <p:cNvSpPr>
                <a:spLocks noChangeShapeType="1"/>
              </p:cNvSpPr>
              <p:nvPr/>
            </p:nvSpPr>
            <p:spPr bwMode="auto">
              <a:xfrm>
                <a:off x="1764" y="-174"/>
                <a:ext cx="213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" name="Line 27"/>
              <p:cNvSpPr>
                <a:spLocks noChangeShapeType="1"/>
              </p:cNvSpPr>
              <p:nvPr/>
            </p:nvSpPr>
            <p:spPr bwMode="auto">
              <a:xfrm>
                <a:off x="1766" y="812"/>
                <a:ext cx="26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109949" y="1347614"/>
            <a:ext cx="990443" cy="400564"/>
            <a:chOff x="7109949" y="1347614"/>
            <a:chExt cx="990443" cy="400564"/>
          </a:xfrm>
        </p:grpSpPr>
        <p:cxnSp>
          <p:nvCxnSpPr>
            <p:cNvPr id="15" name="直接连接符 14"/>
            <p:cNvCxnSpPr/>
            <p:nvPr/>
          </p:nvCxnSpPr>
          <p:spPr>
            <a:xfrm flipV="1">
              <a:off x="7109949" y="1747562"/>
              <a:ext cx="863993" cy="61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7284963" y="1347614"/>
              <a:ext cx="815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  <a:r>
                <a:rPr lang="en-US" altLang="zh-CN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cm</a:t>
              </a:r>
              <a:endPara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5" name="任意多边形 44"/>
          <p:cNvSpPr/>
          <p:nvPr/>
        </p:nvSpPr>
        <p:spPr bwMode="auto">
          <a:xfrm>
            <a:off x="7236296" y="3486151"/>
            <a:ext cx="737646" cy="813792"/>
          </a:xfrm>
          <a:custGeom>
            <a:avLst/>
            <a:gdLst>
              <a:gd name="connsiteX0" fmla="*/ 0 w 647700"/>
              <a:gd name="connsiteY0" fmla="*/ 0 h 866775"/>
              <a:gd name="connsiteX1" fmla="*/ 647700 w 647700"/>
              <a:gd name="connsiteY1" fmla="*/ 866775 h 866775"/>
              <a:gd name="connsiteX2" fmla="*/ 647700 w 647700"/>
              <a:gd name="connsiteY2" fmla="*/ 866775 h 8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866775">
                <a:moveTo>
                  <a:pt x="0" y="0"/>
                </a:moveTo>
                <a:lnTo>
                  <a:pt x="647700" y="866775"/>
                </a:lnTo>
                <a:lnTo>
                  <a:pt x="647700" y="866775"/>
                </a:lnTo>
              </a:path>
            </a:pathLst>
          </a:custGeom>
          <a:noFill/>
          <a:ln w="31750">
            <a:solidFill>
              <a:srgbClr val="FF0000"/>
            </a:solidFill>
            <a:rou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AutoShape 27"/>
          <p:cNvSpPr>
            <a:spLocks noChangeArrowheads="1"/>
          </p:cNvSpPr>
          <p:nvPr/>
        </p:nvSpPr>
        <p:spPr bwMode="auto">
          <a:xfrm>
            <a:off x="4176425" y="1707654"/>
            <a:ext cx="2288406" cy="783193"/>
          </a:xfrm>
          <a:prstGeom prst="wedgeRoundRectCallout">
            <a:avLst>
              <a:gd name="adj1" fmla="val 66855"/>
              <a:gd name="adj2" fmla="val 37875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箱子的高是饮料罐的高是</a:t>
            </a:r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12</a:t>
            </a:r>
            <a:r>
              <a:rPr lang="en-US" altLang="zh-CN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任意多边形 49"/>
          <p:cNvSpPr/>
          <p:nvPr/>
        </p:nvSpPr>
        <p:spPr bwMode="auto">
          <a:xfrm rot="2838002" flipV="1">
            <a:off x="7908954" y="4134799"/>
            <a:ext cx="516559" cy="530165"/>
          </a:xfrm>
          <a:custGeom>
            <a:avLst/>
            <a:gdLst>
              <a:gd name="connsiteX0" fmla="*/ 0 w 647700"/>
              <a:gd name="connsiteY0" fmla="*/ 0 h 866775"/>
              <a:gd name="connsiteX1" fmla="*/ 647700 w 647700"/>
              <a:gd name="connsiteY1" fmla="*/ 866775 h 866775"/>
              <a:gd name="connsiteX2" fmla="*/ 647700 w 647700"/>
              <a:gd name="connsiteY2" fmla="*/ 866775 h 86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866775">
                <a:moveTo>
                  <a:pt x="0" y="0"/>
                </a:moveTo>
                <a:lnTo>
                  <a:pt x="647700" y="866775"/>
                </a:lnTo>
                <a:lnTo>
                  <a:pt x="647700" y="866775"/>
                </a:lnTo>
              </a:path>
            </a:pathLst>
          </a:custGeom>
          <a:noFill/>
          <a:ln w="31750">
            <a:solidFill>
              <a:srgbClr val="FF0000"/>
            </a:solidFill>
            <a:rou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44" y="70609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animBg="1"/>
      <p:bldP spid="9" grpId="0" animBg="1"/>
      <p:bldP spid="4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55576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1873610" y="1954596"/>
            <a:ext cx="4203693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圆柱的侧面积＝底面周长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×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高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3279276" y="2427734"/>
            <a:ext cx="1505838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400" baseline="-25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侧 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＝ 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Ch</a:t>
            </a:r>
            <a:endParaRPr lang="en-US" altLang="zh-CN" sz="2400" i="1" dirty="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045280" y="2888046"/>
            <a:ext cx="70465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kumimoji="1" lang="en-US" altLang="zh-CN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 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圆柱的表面积</a:t>
            </a:r>
            <a:r>
              <a:rPr kumimoji="1"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＝</a:t>
            </a:r>
            <a:r>
              <a:rPr kumimoji="1" lang="zh-CN" altLang="en-US" sz="2400" b="1" dirty="0">
                <a:solidFill>
                  <a:srgbClr val="0099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侧</a:t>
            </a:r>
            <a:r>
              <a:rPr kumimoji="1"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面积 </a:t>
            </a:r>
            <a:r>
              <a:rPr kumimoji="1" lang="en-US" altLang="zh-CN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+</a:t>
            </a:r>
            <a:r>
              <a:rPr kumimoji="1"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24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两个底面</a:t>
            </a:r>
            <a:r>
              <a:rPr kumimoji="1" lang="zh-CN" altLang="en-US" sz="24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的面积</a:t>
            </a:r>
            <a:endParaRPr kumimoji="1" lang="zh-CN" altLang="en-US" sz="24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3059830" y="3353193"/>
            <a:ext cx="2725724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400" baseline="-25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表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＝ 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400" baseline="-25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侧  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r>
              <a:rPr lang="en-US" altLang="zh-CN" sz="2400" i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400" baseline="-25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底</a:t>
            </a:r>
            <a:endParaRPr lang="en-US" altLang="zh-CN" sz="2400" baseline="-250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/>
            <a:r>
              <a:rPr lang="zh-CN" altLang="en-US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＝ 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𝛑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rh </a:t>
            </a:r>
            <a:r>
              <a:rPr lang="en-US" altLang="zh-CN" sz="24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+ 2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𝛑</a:t>
            </a:r>
            <a:r>
              <a:rPr lang="en-US" altLang="zh-CN" sz="2400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30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2400" baseline="30000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63688" y="4144172"/>
            <a:ext cx="600079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要根据具体情况计算表面积涉及哪几个面。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483768" y="1350582"/>
            <a:ext cx="3788514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圆柱的侧面积和表面积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6732357" y="1445074"/>
            <a:ext cx="1787967" cy="111017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</a:rPr>
              <a:t>底面周长：</a:t>
            </a:r>
            <a:r>
              <a:rPr lang="en-US" altLang="zh-CN" sz="2200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endParaRPr lang="en-US" altLang="zh-CN" sz="2200" i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</a:rPr>
              <a:t>高：</a:t>
            </a:r>
            <a:r>
              <a:rPr lang="en-US" altLang="zh-CN" sz="2200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h</a:t>
            </a:r>
            <a:endParaRPr lang="en-US" altLang="zh-CN" sz="2200" i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</a:rPr>
              <a:t>半径：</a:t>
            </a:r>
            <a:r>
              <a:rPr lang="en-US" altLang="zh-CN" sz="2200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r</a:t>
            </a:r>
            <a:endParaRPr lang="zh-CN" altLang="en-US" sz="2200" i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16" grpId="0"/>
      <p:bldP spid="17" grpId="0"/>
      <p:bldP spid="11" grpId="0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2" y="752386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谁能说一说：圆柱有什么特征？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圆柱体 12"/>
          <p:cNvSpPr/>
          <p:nvPr/>
        </p:nvSpPr>
        <p:spPr>
          <a:xfrm>
            <a:off x="1979712" y="1851670"/>
            <a:ext cx="1584176" cy="1296144"/>
          </a:xfrm>
          <a:prstGeom prst="can">
            <a:avLst>
              <a:gd name="adj" fmla="val 30570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30"/>
          <p:cNvSpPr txBox="1">
            <a:spLocks noChangeArrowheads="1"/>
          </p:cNvSpPr>
          <p:nvPr/>
        </p:nvSpPr>
        <p:spPr bwMode="gray">
          <a:xfrm>
            <a:off x="4499992" y="1983786"/>
            <a:ext cx="3474053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两个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底面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 Box 30"/>
          <p:cNvSpPr txBox="1">
            <a:spLocks noChangeArrowheads="1"/>
          </p:cNvSpPr>
          <p:nvPr/>
        </p:nvSpPr>
        <p:spPr bwMode="gray">
          <a:xfrm>
            <a:off x="4499992" y="2704629"/>
            <a:ext cx="3474053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一个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侧面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 Box 30"/>
          <p:cNvSpPr txBox="1">
            <a:spLocks noChangeArrowheads="1"/>
          </p:cNvSpPr>
          <p:nvPr/>
        </p:nvSpPr>
        <p:spPr bwMode="gray">
          <a:xfrm>
            <a:off x="5972712" y="1983786"/>
            <a:ext cx="2415712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圆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 Box 30"/>
          <p:cNvSpPr txBox="1">
            <a:spLocks noChangeArrowheads="1"/>
          </p:cNvSpPr>
          <p:nvPr/>
        </p:nvSpPr>
        <p:spPr bwMode="gray">
          <a:xfrm>
            <a:off x="6003325" y="2704629"/>
            <a:ext cx="1881043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曲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面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auto">
          <a:xfrm>
            <a:off x="2361431" y="3498376"/>
            <a:ext cx="4442817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侧面展开是一个长方形。</a:t>
            </a:r>
            <a:endParaRPr lang="en-US" altLang="zh-CN" sz="40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/>
      <p:bldP spid="17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柱体 12"/>
          <p:cNvSpPr/>
          <p:nvPr/>
        </p:nvSpPr>
        <p:spPr>
          <a:xfrm>
            <a:off x="1907704" y="1964859"/>
            <a:ext cx="1584176" cy="1296144"/>
          </a:xfrm>
          <a:prstGeom prst="can">
            <a:avLst>
              <a:gd name="adj" fmla="val 30570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2069722" y="3787811"/>
            <a:ext cx="5004555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涂色面积就是圆柱的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表面积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609531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说一说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：把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这个圆柱表面都涂成红色，他需要哪些面？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4557017" y="1530938"/>
            <a:ext cx="4464496" cy="1954570"/>
          </a:xfrm>
          <a:prstGeom prst="cloudCallout">
            <a:avLst>
              <a:gd name="adj1" fmla="val -64311"/>
              <a:gd name="adj2" fmla="val 21873"/>
            </a:avLst>
          </a:prstGeom>
          <a:noFill/>
          <a:ln w="9525">
            <a:solidFill>
              <a:srgbClr val="0000FF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你知道怎么计算涂色的面积吗？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柱体 10"/>
          <p:cNvSpPr/>
          <p:nvPr/>
        </p:nvSpPr>
        <p:spPr>
          <a:xfrm>
            <a:off x="3563888" y="987574"/>
            <a:ext cx="1584176" cy="1296144"/>
          </a:xfrm>
          <a:prstGeom prst="can">
            <a:avLst>
              <a:gd name="adj" fmla="val 30570"/>
            </a:avLst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30"/>
          <p:cNvSpPr txBox="1">
            <a:spLocks noChangeArrowheads="1"/>
          </p:cNvSpPr>
          <p:nvPr/>
        </p:nvSpPr>
        <p:spPr bwMode="gray">
          <a:xfrm>
            <a:off x="1342719" y="2847521"/>
            <a:ext cx="3474053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圆柱表面积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 Box 30"/>
          <p:cNvSpPr txBox="1">
            <a:spLocks noChangeArrowheads="1"/>
          </p:cNvSpPr>
          <p:nvPr/>
        </p:nvSpPr>
        <p:spPr bwMode="gray">
          <a:xfrm>
            <a:off x="3707904" y="2718088"/>
            <a:ext cx="1501089" cy="86177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圆柱的侧面积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 Box 30"/>
          <p:cNvSpPr txBox="1">
            <a:spLocks noChangeArrowheads="1"/>
          </p:cNvSpPr>
          <p:nvPr/>
        </p:nvSpPr>
        <p:spPr bwMode="gray">
          <a:xfrm>
            <a:off x="5384002" y="2847521"/>
            <a:ext cx="2232248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两个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 Box 30"/>
          <p:cNvSpPr txBox="1">
            <a:spLocks noChangeArrowheads="1"/>
          </p:cNvSpPr>
          <p:nvPr/>
        </p:nvSpPr>
        <p:spPr bwMode="gray">
          <a:xfrm>
            <a:off x="6176089" y="2841635"/>
            <a:ext cx="1440160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底面积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3167844" y="2809551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＝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4888779" y="2787774"/>
            <a:ext cx="783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＋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 Box 30"/>
          <p:cNvSpPr txBox="1">
            <a:spLocks noChangeArrowheads="1"/>
          </p:cNvSpPr>
          <p:nvPr/>
        </p:nvSpPr>
        <p:spPr bwMode="gray">
          <a:xfrm>
            <a:off x="5547676" y="2871508"/>
            <a:ext cx="864095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2×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 Box 30"/>
          <p:cNvSpPr txBox="1">
            <a:spLocks noChangeArrowheads="1"/>
          </p:cNvSpPr>
          <p:nvPr/>
        </p:nvSpPr>
        <p:spPr bwMode="gray">
          <a:xfrm>
            <a:off x="971600" y="3730096"/>
            <a:ext cx="7272808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想一想：计算圆柱表面积需要知道哪些量？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7" grpId="1"/>
      <p:bldP spid="18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287384"/>
            <a:ext cx="5646875" cy="2568732"/>
          </a:xfrm>
          <a:prstGeom prst="rect">
            <a:avLst/>
          </a:prstGeom>
        </p:spPr>
      </p:pic>
      <p:sp>
        <p:nvSpPr>
          <p:cNvPr id="10" name="TextBox 34"/>
          <p:cNvSpPr txBox="1"/>
          <p:nvPr/>
        </p:nvSpPr>
        <p:spPr bwMode="auto">
          <a:xfrm>
            <a:off x="2339752" y="2015845"/>
            <a:ext cx="4176464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小组交流：利用学具验证你的想法。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6"/>
          <p:cNvSpPr>
            <a:spLocks noChangeArrowheads="1"/>
          </p:cNvSpPr>
          <p:nvPr/>
        </p:nvSpPr>
        <p:spPr bwMode="auto">
          <a:xfrm>
            <a:off x="3275856" y="1614171"/>
            <a:ext cx="1872208" cy="2610164"/>
          </a:xfrm>
          <a:prstGeom prst="can">
            <a:avLst>
              <a:gd name="adj" fmla="val 44421"/>
            </a:avLst>
          </a:prstGeom>
          <a:solidFill>
            <a:srgbClr val="008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69" name="Oval 7"/>
          <p:cNvSpPr>
            <a:spLocks noChangeArrowheads="1"/>
          </p:cNvSpPr>
          <p:nvPr/>
        </p:nvSpPr>
        <p:spPr bwMode="auto">
          <a:xfrm>
            <a:off x="3275856" y="1614171"/>
            <a:ext cx="1872208" cy="813563"/>
          </a:xfrm>
          <a:prstGeom prst="ellipse">
            <a:avLst/>
          </a:prstGeom>
          <a:solidFill>
            <a:srgbClr val="99CC00"/>
          </a:solidFill>
          <a:ln w="9525" algn="ctr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1270" name="Oval 8"/>
          <p:cNvSpPr>
            <a:spLocks noChangeArrowheads="1"/>
          </p:cNvSpPr>
          <p:nvPr/>
        </p:nvSpPr>
        <p:spPr bwMode="auto">
          <a:xfrm>
            <a:off x="3275856" y="3593228"/>
            <a:ext cx="1872208" cy="652541"/>
          </a:xfrm>
          <a:prstGeom prst="ellipse">
            <a:avLst/>
          </a:prstGeom>
          <a:solidFill>
            <a:srgbClr val="99CC00">
              <a:alpha val="56078"/>
            </a:srgbClr>
          </a:solidFill>
          <a:ln w="9525" algn="ctr">
            <a:solidFill>
              <a:schemeClr val="bg2"/>
            </a:solidFill>
            <a:prstDash val="dash"/>
            <a:round/>
          </a:ln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77897" name="Line 9"/>
          <p:cNvSpPr>
            <a:spLocks noChangeShapeType="1"/>
          </p:cNvSpPr>
          <p:nvPr/>
        </p:nvSpPr>
        <p:spPr bwMode="auto">
          <a:xfrm>
            <a:off x="4211638" y="2427734"/>
            <a:ext cx="0" cy="17909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pic>
        <p:nvPicPr>
          <p:cNvPr id="677898" name="Picture 10" descr="TO041s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73010" flipH="1">
            <a:off x="3688453" y="918037"/>
            <a:ext cx="856010" cy="1008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7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7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26 0.08981 L 0.00226 0.5729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77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1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67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789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6" descr="rtyt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21579"/>
            <a:ext cx="2159745" cy="2507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Oval 6"/>
          <p:cNvSpPr>
            <a:spLocks noChangeArrowheads="1"/>
          </p:cNvSpPr>
          <p:nvPr/>
        </p:nvSpPr>
        <p:spPr bwMode="auto">
          <a:xfrm>
            <a:off x="3633785" y="843558"/>
            <a:ext cx="1646288" cy="482332"/>
          </a:xfrm>
          <a:prstGeom prst="ellipse">
            <a:avLst/>
          </a:prstGeom>
          <a:solidFill>
            <a:srgbClr val="99CC00"/>
          </a:solidFill>
          <a:ln w="9525" algn="ctr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7" name="Oval 7"/>
          <p:cNvSpPr>
            <a:spLocks noChangeArrowheads="1"/>
          </p:cNvSpPr>
          <p:nvPr/>
        </p:nvSpPr>
        <p:spPr bwMode="auto">
          <a:xfrm>
            <a:off x="3705222" y="3630146"/>
            <a:ext cx="1646288" cy="482332"/>
          </a:xfrm>
          <a:prstGeom prst="ellipse">
            <a:avLst/>
          </a:prstGeom>
          <a:solidFill>
            <a:srgbClr val="99CC00"/>
          </a:solidFill>
          <a:ln w="9525" algn="ctr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13318" name="Picture 8" descr="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962" y="1397898"/>
            <a:ext cx="2109150" cy="2448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Oval 7"/>
          <p:cNvSpPr>
            <a:spLocks noChangeArrowheads="1"/>
          </p:cNvSpPr>
          <p:nvPr/>
        </p:nvSpPr>
        <p:spPr bwMode="auto">
          <a:xfrm>
            <a:off x="3779912" y="293511"/>
            <a:ext cx="1367781" cy="1239440"/>
          </a:xfrm>
          <a:prstGeom prst="ellipse">
            <a:avLst/>
          </a:prstGeom>
          <a:solidFill>
            <a:srgbClr val="99CC00"/>
          </a:solidFill>
          <a:ln w="9525" algn="ctr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0" name="Rectangle 8"/>
          <p:cNvSpPr>
            <a:spLocks noChangeArrowheads="1"/>
          </p:cNvSpPr>
          <p:nvPr/>
        </p:nvSpPr>
        <p:spPr bwMode="auto">
          <a:xfrm>
            <a:off x="1691283" y="1605256"/>
            <a:ext cx="5761037" cy="1713443"/>
          </a:xfrm>
          <a:prstGeom prst="rect">
            <a:avLst/>
          </a:prstGeom>
          <a:solidFill>
            <a:srgbClr val="3287EE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1" name="Oval 9"/>
          <p:cNvSpPr>
            <a:spLocks noChangeArrowheads="1"/>
          </p:cNvSpPr>
          <p:nvPr/>
        </p:nvSpPr>
        <p:spPr bwMode="auto">
          <a:xfrm>
            <a:off x="3799546" y="3390151"/>
            <a:ext cx="1367781" cy="1239441"/>
          </a:xfrm>
          <a:prstGeom prst="ellipse">
            <a:avLst/>
          </a:prstGeom>
          <a:solidFill>
            <a:srgbClr val="99CC00"/>
          </a:solidFill>
          <a:ln w="9525" algn="ctr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0970" name="Text Box 10"/>
          <p:cNvSpPr txBox="1">
            <a:spLocks noChangeArrowheads="1"/>
          </p:cNvSpPr>
          <p:nvPr/>
        </p:nvSpPr>
        <p:spPr bwMode="auto">
          <a:xfrm>
            <a:off x="3534369" y="1985199"/>
            <a:ext cx="1880941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4800" dirty="0">
                <a:latin typeface="Times New Roman" panose="02020603050405020304" pitchFamily="18" charset="0"/>
                <a:ea typeface="宋体" panose="02010600030101010101" pitchFamily="2" charset="-122"/>
              </a:rPr>
              <a:t>侧   面</a:t>
            </a:r>
            <a:endParaRPr lang="zh-CN" altLang="en-US" sz="4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0971" name="Oval 11"/>
          <p:cNvSpPr>
            <a:spLocks noChangeArrowheads="1"/>
          </p:cNvSpPr>
          <p:nvPr/>
        </p:nvSpPr>
        <p:spPr bwMode="auto">
          <a:xfrm>
            <a:off x="3799545" y="3390151"/>
            <a:ext cx="1367781" cy="1239441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80972" name="Text Box 12"/>
          <p:cNvSpPr txBox="1">
            <a:spLocks noChangeArrowheads="1"/>
          </p:cNvSpPr>
          <p:nvPr/>
        </p:nvSpPr>
        <p:spPr bwMode="auto">
          <a:xfrm>
            <a:off x="3747349" y="2832924"/>
            <a:ext cx="1728656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长方形的长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80973" name="Line 13"/>
          <p:cNvSpPr>
            <a:spLocks noChangeShapeType="1"/>
          </p:cNvSpPr>
          <p:nvPr/>
        </p:nvSpPr>
        <p:spPr bwMode="auto">
          <a:xfrm>
            <a:off x="1691283" y="3318699"/>
            <a:ext cx="57610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680974" name="Text Box 14"/>
          <p:cNvSpPr txBox="1">
            <a:spLocks noChangeArrowheads="1"/>
          </p:cNvSpPr>
          <p:nvPr/>
        </p:nvSpPr>
        <p:spPr bwMode="auto">
          <a:xfrm>
            <a:off x="3779912" y="3817538"/>
            <a:ext cx="1419276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底面周长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6881839" y="2230054"/>
            <a:ext cx="432048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宽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Line 13"/>
          <p:cNvSpPr>
            <a:spLocks noChangeShapeType="1"/>
          </p:cNvSpPr>
          <p:nvPr/>
        </p:nvSpPr>
        <p:spPr bwMode="auto">
          <a:xfrm>
            <a:off x="7452319" y="1605255"/>
            <a:ext cx="1" cy="1727987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7532071" y="1746857"/>
            <a:ext cx="480502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圆柱的高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809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809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809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68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7" dur="500" fill="hold"/>
                                        <p:tgtEl>
                                          <p:spTgt spid="68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09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0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0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68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500" fill="hold"/>
                                        <p:tgtEl>
                                          <p:spTgt spid="68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80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0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0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0970" grpId="0"/>
      <p:bldP spid="680971" grpId="0" animBg="1"/>
      <p:bldP spid="680971" grpId="1" animBg="1"/>
      <p:bldP spid="680972" grpId="0"/>
      <p:bldP spid="680973" grpId="0" animBg="1"/>
      <p:bldP spid="680973" grpId="1" animBg="1"/>
      <p:bldP spid="680974" grpId="0"/>
      <p:bldP spid="11" grpId="0"/>
      <p:bldP spid="12" grpId="0" animBg="1"/>
      <p:bldP spid="12" grpId="1" animBg="1"/>
      <p:bldP spid="1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1515</Words>
  <Application>WPS 演示</Application>
  <PresentationFormat>全屏显示(16:9)</PresentationFormat>
  <Paragraphs>236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黑体</vt:lpstr>
      <vt:lpstr>等线</vt:lpstr>
      <vt:lpstr>楷体</vt:lpstr>
      <vt:lpstr>楷体_GB2312</vt:lpstr>
      <vt:lpstr>Times New Roman</vt:lpstr>
      <vt:lpstr>Calibri</vt:lpstr>
      <vt:lpstr>微软雅黑</vt:lpstr>
      <vt:lpstr>Arial Unicode MS</vt:lpstr>
      <vt:lpstr>Cambria Math</vt:lpstr>
      <vt:lpstr>BatangChe</vt:lpstr>
      <vt:lpstr>Segoe Print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146</cp:revision>
  <dcterms:created xsi:type="dcterms:W3CDTF">2018-09-11T05:46:00Z</dcterms:created>
  <dcterms:modified xsi:type="dcterms:W3CDTF">2023-10-10T01:42:32Z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E261D477D06A47E099EFA037C32AB92A_12</vt:lpwstr>
  </property>
  <property fmtid="{D5CDD505-2E9C-101B-9397-08002B2CF9AE}" pid="3" name="KSOProductBuildVer">
    <vt:lpwstr>2052-12.1.0.15398</vt:lpwstr>
  </property>
</Properties>
</file>