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1" r:id="rId3"/>
    <p:sldId id="278" r:id="rId4"/>
    <p:sldId id="279" r:id="rId5"/>
    <p:sldId id="297" r:id="rId6"/>
    <p:sldId id="280" r:id="rId7"/>
    <p:sldId id="298" r:id="rId8"/>
    <p:sldId id="281" r:id="rId9"/>
    <p:sldId id="282" r:id="rId10"/>
    <p:sldId id="283" r:id="rId12"/>
    <p:sldId id="299" r:id="rId13"/>
    <p:sldId id="300" r:id="rId14"/>
    <p:sldId id="284" r:id="rId15"/>
    <p:sldId id="285" r:id="rId16"/>
    <p:sldId id="286" r:id="rId17"/>
    <p:sldId id="288" r:id="rId18"/>
    <p:sldId id="289" r:id="rId19"/>
    <p:sldId id="290" r:id="rId20"/>
    <p:sldId id="294" r:id="rId21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DEC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8" d="100"/>
          <a:sy n="58" d="100"/>
        </p:scale>
        <p:origin x="-78" y="-6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1A232A-4FD2-4AC5-8C0D-352402E321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8C24AE-10AE-4720-BAE9-32AF9B1F0B8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089305-1BAF-4706-9E4E-D72D1B22DDC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089305-1BAF-4706-9E4E-D72D1B22DDC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089305-1BAF-4706-9E4E-D72D1B22DDC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089305-1BAF-4706-9E4E-D72D1B22DDC3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7.png"/><Relationship Id="rId13" Type="http://schemas.openxmlformats.org/officeDocument/2006/relationships/image" Target="../media/image1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4860032" y="83408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34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tif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20234" y="1939211"/>
            <a:ext cx="5547031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比例的基本性质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19672" y="1131590"/>
            <a:ext cx="5646875" cy="2568732"/>
          </a:xfrm>
          <a:prstGeom prst="rect">
            <a:avLst/>
          </a:prstGeom>
        </p:spPr>
      </p:pic>
      <p:sp>
        <p:nvSpPr>
          <p:cNvPr id="4" name="TextBox 34"/>
          <p:cNvSpPr txBox="1"/>
          <p:nvPr/>
        </p:nvSpPr>
        <p:spPr bwMode="auto">
          <a:xfrm>
            <a:off x="2510834" y="1860051"/>
            <a:ext cx="3816424" cy="12840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小组讨论：你有几种方法来判断比例是否成立。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3"/>
          <p:cNvSpPr>
            <a:spLocks noChangeArrowheads="1"/>
          </p:cNvSpPr>
          <p:nvPr/>
        </p:nvSpPr>
        <p:spPr bwMode="auto">
          <a:xfrm>
            <a:off x="899592" y="652186"/>
            <a:ext cx="6624736" cy="5847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判断比例是否成立的方法：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69"/>
          <p:cNvSpPr txBox="1">
            <a:spLocks noChangeArrowheads="1"/>
          </p:cNvSpPr>
          <p:nvPr/>
        </p:nvSpPr>
        <p:spPr bwMode="auto">
          <a:xfrm>
            <a:off x="1115617" y="1566441"/>
            <a:ext cx="648071" cy="649188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Text Box 69"/>
          <p:cNvSpPr txBox="1">
            <a:spLocks noChangeArrowheads="1"/>
          </p:cNvSpPr>
          <p:nvPr/>
        </p:nvSpPr>
        <p:spPr bwMode="auto">
          <a:xfrm>
            <a:off x="1619672" y="1635646"/>
            <a:ext cx="4464496" cy="510778"/>
          </a:xfrm>
          <a:prstGeom prst="roundRect">
            <a:avLst/>
          </a:prstGeom>
          <a:noFill/>
          <a:ln w="28575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看比值是否相等。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Text Box 69"/>
          <p:cNvSpPr txBox="1">
            <a:spLocks noChangeArrowheads="1"/>
          </p:cNvSpPr>
          <p:nvPr/>
        </p:nvSpPr>
        <p:spPr bwMode="auto">
          <a:xfrm>
            <a:off x="1567735" y="2433101"/>
            <a:ext cx="648071" cy="649188"/>
          </a:xfrm>
          <a:prstGeom prst="ellipse">
            <a:avLst/>
          </a:prstGeom>
          <a:solidFill>
            <a:srgbClr val="00B0F0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 Box 69"/>
          <p:cNvSpPr txBox="1">
            <a:spLocks noChangeArrowheads="1"/>
          </p:cNvSpPr>
          <p:nvPr/>
        </p:nvSpPr>
        <p:spPr bwMode="auto">
          <a:xfrm>
            <a:off x="2071790" y="2502306"/>
            <a:ext cx="4752528" cy="510778"/>
          </a:xfrm>
          <a:prstGeom prst="roundRect">
            <a:avLst/>
          </a:prstGeom>
          <a:noFill/>
          <a:ln w="28575">
            <a:solidFill>
              <a:srgbClr val="00B0F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运用比例的基本性质判断。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43"/>
          <p:cNvSpPr>
            <a:spLocks noChangeArrowheads="1"/>
          </p:cNvSpPr>
          <p:nvPr/>
        </p:nvSpPr>
        <p:spPr bwMode="auto">
          <a:xfrm>
            <a:off x="1763688" y="3687378"/>
            <a:ext cx="5184576" cy="5847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试判断：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0.2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2.5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100 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539552" y="680378"/>
            <a:ext cx="4873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指出下面比例的外项和内项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1475656" y="1569647"/>
            <a:ext cx="2824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4.5∶2.7 = 10 ∶6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Group 6"/>
          <p:cNvGrpSpPr/>
          <p:nvPr/>
        </p:nvGrpSpPr>
        <p:grpSpPr bwMode="auto">
          <a:xfrm>
            <a:off x="4798101" y="1563638"/>
            <a:ext cx="3000375" cy="467915"/>
            <a:chOff x="0" y="0"/>
            <a:chExt cx="2520" cy="393"/>
          </a:xfrm>
        </p:grpSpPr>
        <p:sp>
          <p:nvSpPr>
            <p:cNvPr id="8267" name="Text Box 7"/>
            <p:cNvSpPr txBox="1">
              <a:spLocks noChangeArrowheads="1"/>
            </p:cNvSpPr>
            <p:nvPr/>
          </p:nvSpPr>
          <p:spPr bwMode="auto">
            <a:xfrm>
              <a:off x="0" y="0"/>
              <a:ext cx="1068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6 ∶10</a:t>
              </a:r>
              <a:endParaRPr lang="zh-CN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68" name="Text Box 8"/>
            <p:cNvSpPr txBox="1">
              <a:spLocks noChangeArrowheads="1"/>
            </p:cNvSpPr>
            <p:nvPr/>
          </p:nvSpPr>
          <p:spPr bwMode="auto">
            <a:xfrm>
              <a:off x="538" y="5"/>
              <a:ext cx="1982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=   9 ∶15</a:t>
              </a:r>
              <a:endPara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Group 9"/>
          <p:cNvGrpSpPr/>
          <p:nvPr/>
        </p:nvGrpSpPr>
        <p:grpSpPr bwMode="auto">
          <a:xfrm>
            <a:off x="1820937" y="2946011"/>
            <a:ext cx="1918098" cy="492919"/>
            <a:chOff x="194" y="148"/>
            <a:chExt cx="1611" cy="414"/>
          </a:xfrm>
        </p:grpSpPr>
        <p:sp>
          <p:nvSpPr>
            <p:cNvPr id="8264" name="Text Box 12"/>
            <p:cNvSpPr txBox="1">
              <a:spLocks noChangeArrowheads="1"/>
            </p:cNvSpPr>
            <p:nvPr/>
          </p:nvSpPr>
          <p:spPr bwMode="auto">
            <a:xfrm>
              <a:off x="194" y="174"/>
              <a:ext cx="41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∶</a:t>
              </a:r>
              <a:endPara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65" name="Text Box 13"/>
            <p:cNvSpPr txBox="1">
              <a:spLocks noChangeArrowheads="1"/>
            </p:cNvSpPr>
            <p:nvPr/>
          </p:nvSpPr>
          <p:spPr bwMode="auto">
            <a:xfrm>
              <a:off x="707" y="170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66" name="Text Box 14"/>
            <p:cNvSpPr txBox="1">
              <a:spLocks noChangeArrowheads="1"/>
            </p:cNvSpPr>
            <p:nvPr/>
          </p:nvSpPr>
          <p:spPr bwMode="auto">
            <a:xfrm>
              <a:off x="998" y="148"/>
              <a:ext cx="807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 ∶4</a:t>
              </a:r>
              <a:endParaRPr lang="zh-CN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Group 15"/>
          <p:cNvGrpSpPr/>
          <p:nvPr/>
        </p:nvGrpSpPr>
        <p:grpSpPr bwMode="auto">
          <a:xfrm>
            <a:off x="4997981" y="2974800"/>
            <a:ext cx="2126457" cy="477440"/>
            <a:chOff x="0" y="130"/>
            <a:chExt cx="1786" cy="401"/>
          </a:xfrm>
        </p:grpSpPr>
        <p:sp>
          <p:nvSpPr>
            <p:cNvPr id="8259" name="Text Box 18"/>
            <p:cNvSpPr txBox="1">
              <a:spLocks noChangeArrowheads="1"/>
            </p:cNvSpPr>
            <p:nvPr/>
          </p:nvSpPr>
          <p:spPr bwMode="auto">
            <a:xfrm>
              <a:off x="0" y="130"/>
              <a:ext cx="1199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0.6∶0.2</a:t>
              </a:r>
              <a:endPara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60" name="Text Box 19"/>
            <p:cNvSpPr txBox="1">
              <a:spLocks noChangeArrowheads="1"/>
            </p:cNvSpPr>
            <p:nvPr/>
          </p:nvSpPr>
          <p:spPr bwMode="auto">
            <a:xfrm>
              <a:off x="1371" y="139"/>
              <a:ext cx="415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 b="1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∶</a:t>
              </a:r>
              <a:endParaRPr lang="zh-CN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61" name="Text Box 20"/>
            <p:cNvSpPr txBox="1">
              <a:spLocks noChangeArrowheads="1"/>
            </p:cNvSpPr>
            <p:nvPr/>
          </p:nvSpPr>
          <p:spPr bwMode="auto">
            <a:xfrm>
              <a:off x="1050" y="143"/>
              <a:ext cx="286" cy="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zh-CN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" name="Group 21"/>
          <p:cNvGrpSpPr/>
          <p:nvPr/>
        </p:nvGrpSpPr>
        <p:grpSpPr bwMode="auto">
          <a:xfrm>
            <a:off x="1834530" y="2541197"/>
            <a:ext cx="2304848" cy="45719"/>
            <a:chOff x="0" y="0"/>
            <a:chExt cx="1392" cy="0"/>
          </a:xfrm>
        </p:grpSpPr>
        <p:sp>
          <p:nvSpPr>
            <p:cNvPr id="8255" name="Line 22"/>
            <p:cNvSpPr>
              <a:spLocks noChangeShapeType="1"/>
            </p:cNvSpPr>
            <p:nvPr/>
          </p:nvSpPr>
          <p:spPr bwMode="auto">
            <a:xfrm>
              <a:off x="0" y="0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56" name="Line 23"/>
            <p:cNvSpPr>
              <a:spLocks noChangeShapeType="1"/>
            </p:cNvSpPr>
            <p:nvPr/>
          </p:nvSpPr>
          <p:spPr bwMode="auto">
            <a:xfrm>
              <a:off x="912" y="0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Group 24"/>
          <p:cNvGrpSpPr/>
          <p:nvPr/>
        </p:nvGrpSpPr>
        <p:grpSpPr bwMode="auto">
          <a:xfrm>
            <a:off x="1798607" y="1969698"/>
            <a:ext cx="2340771" cy="571500"/>
            <a:chOff x="0" y="0"/>
            <a:chExt cx="1966" cy="480"/>
          </a:xfrm>
        </p:grpSpPr>
        <p:sp>
          <p:nvSpPr>
            <p:cNvPr id="8253" name="Line 25"/>
            <p:cNvSpPr>
              <a:spLocks noChangeShapeType="1"/>
            </p:cNvSpPr>
            <p:nvPr/>
          </p:nvSpPr>
          <p:spPr bwMode="auto">
            <a:xfrm flipV="1">
              <a:off x="0" y="0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54" name="Line 26"/>
            <p:cNvSpPr>
              <a:spLocks noChangeShapeType="1"/>
            </p:cNvSpPr>
            <p:nvPr/>
          </p:nvSpPr>
          <p:spPr bwMode="auto">
            <a:xfrm flipV="1">
              <a:off x="1966" y="0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771" name="Text Box 27"/>
          <p:cNvSpPr txBox="1">
            <a:spLocks noChangeArrowheads="1"/>
          </p:cNvSpPr>
          <p:nvPr/>
        </p:nvSpPr>
        <p:spPr bwMode="auto">
          <a:xfrm>
            <a:off x="2616447" y="2369748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外项</a:t>
            </a:r>
            <a:endParaRPr lang="zh-CN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Group 28"/>
          <p:cNvGrpSpPr/>
          <p:nvPr/>
        </p:nvGrpSpPr>
        <p:grpSpPr bwMode="auto">
          <a:xfrm flipV="1">
            <a:off x="1763688" y="4083918"/>
            <a:ext cx="1800324" cy="45719"/>
            <a:chOff x="0" y="0"/>
            <a:chExt cx="1392" cy="0"/>
          </a:xfrm>
        </p:grpSpPr>
        <p:sp>
          <p:nvSpPr>
            <p:cNvPr id="8251" name="Line 29"/>
            <p:cNvSpPr>
              <a:spLocks noChangeShapeType="1"/>
            </p:cNvSpPr>
            <p:nvPr/>
          </p:nvSpPr>
          <p:spPr bwMode="auto">
            <a:xfrm>
              <a:off x="0" y="0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52" name="Line 30"/>
            <p:cNvSpPr>
              <a:spLocks noChangeShapeType="1"/>
            </p:cNvSpPr>
            <p:nvPr/>
          </p:nvSpPr>
          <p:spPr bwMode="auto">
            <a:xfrm>
              <a:off x="912" y="0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Group 31"/>
          <p:cNvGrpSpPr/>
          <p:nvPr/>
        </p:nvGrpSpPr>
        <p:grpSpPr bwMode="auto">
          <a:xfrm>
            <a:off x="1761406" y="3580614"/>
            <a:ext cx="1802606" cy="571500"/>
            <a:chOff x="0" y="0"/>
            <a:chExt cx="1514" cy="480"/>
          </a:xfrm>
        </p:grpSpPr>
        <p:sp>
          <p:nvSpPr>
            <p:cNvPr id="8249" name="Line 32"/>
            <p:cNvSpPr>
              <a:spLocks noChangeShapeType="1"/>
            </p:cNvSpPr>
            <p:nvPr/>
          </p:nvSpPr>
          <p:spPr bwMode="auto">
            <a:xfrm flipV="1">
              <a:off x="0" y="0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50" name="Line 33"/>
            <p:cNvSpPr>
              <a:spLocks noChangeShapeType="1"/>
            </p:cNvSpPr>
            <p:nvPr/>
          </p:nvSpPr>
          <p:spPr bwMode="auto">
            <a:xfrm flipV="1">
              <a:off x="1514" y="0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778" name="Text Box 34"/>
          <p:cNvSpPr txBox="1">
            <a:spLocks noChangeArrowheads="1"/>
          </p:cNvSpPr>
          <p:nvPr/>
        </p:nvSpPr>
        <p:spPr bwMode="auto">
          <a:xfrm>
            <a:off x="2267744" y="3939902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外项</a:t>
            </a:r>
            <a:endParaRPr lang="zh-CN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Group 35"/>
          <p:cNvGrpSpPr/>
          <p:nvPr/>
        </p:nvGrpSpPr>
        <p:grpSpPr bwMode="auto">
          <a:xfrm>
            <a:off x="2484115" y="1969698"/>
            <a:ext cx="935832" cy="285750"/>
            <a:chOff x="223" y="0"/>
            <a:chExt cx="786" cy="240"/>
          </a:xfrm>
        </p:grpSpPr>
        <p:sp>
          <p:nvSpPr>
            <p:cNvPr id="8247" name="Line 36"/>
            <p:cNvSpPr>
              <a:spLocks noChangeShapeType="1"/>
            </p:cNvSpPr>
            <p:nvPr/>
          </p:nvSpPr>
          <p:spPr bwMode="auto">
            <a:xfrm flipV="1">
              <a:off x="223" y="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48" name="Line 37"/>
            <p:cNvSpPr>
              <a:spLocks noChangeShapeType="1"/>
            </p:cNvSpPr>
            <p:nvPr/>
          </p:nvSpPr>
          <p:spPr bwMode="auto">
            <a:xfrm flipV="1">
              <a:off x="1009" y="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Group 38"/>
          <p:cNvGrpSpPr/>
          <p:nvPr/>
        </p:nvGrpSpPr>
        <p:grpSpPr bwMode="auto">
          <a:xfrm>
            <a:off x="2218606" y="3605616"/>
            <a:ext cx="742950" cy="285750"/>
            <a:chOff x="0" y="0"/>
            <a:chExt cx="624" cy="240"/>
          </a:xfrm>
        </p:grpSpPr>
        <p:sp>
          <p:nvSpPr>
            <p:cNvPr id="8245" name="Line 39"/>
            <p:cNvSpPr>
              <a:spLocks noChangeShapeType="1"/>
            </p:cNvSpPr>
            <p:nvPr/>
          </p:nvSpPr>
          <p:spPr bwMode="auto">
            <a:xfrm flipV="1">
              <a:off x="0" y="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46" name="Line 40"/>
            <p:cNvSpPr>
              <a:spLocks noChangeShapeType="1"/>
            </p:cNvSpPr>
            <p:nvPr/>
          </p:nvSpPr>
          <p:spPr bwMode="auto">
            <a:xfrm flipV="1">
              <a:off x="624" y="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785" name="Text Box 41"/>
          <p:cNvSpPr txBox="1">
            <a:spLocks noChangeArrowheads="1"/>
          </p:cNvSpPr>
          <p:nvPr/>
        </p:nvSpPr>
        <p:spPr bwMode="auto">
          <a:xfrm>
            <a:off x="2544439" y="1995686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内项</a:t>
            </a:r>
            <a:endParaRPr lang="zh-CN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Group 42"/>
          <p:cNvGrpSpPr/>
          <p:nvPr/>
        </p:nvGrpSpPr>
        <p:grpSpPr bwMode="auto">
          <a:xfrm>
            <a:off x="2517215" y="2242149"/>
            <a:ext cx="901542" cy="0"/>
            <a:chOff x="150" y="0"/>
            <a:chExt cx="474" cy="0"/>
          </a:xfrm>
        </p:grpSpPr>
        <p:sp>
          <p:nvSpPr>
            <p:cNvPr id="8243" name="Line 43"/>
            <p:cNvSpPr>
              <a:spLocks noChangeShapeType="1"/>
            </p:cNvSpPr>
            <p:nvPr/>
          </p:nvSpPr>
          <p:spPr bwMode="auto">
            <a:xfrm>
              <a:off x="150" y="0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44" name="Line 44"/>
            <p:cNvSpPr>
              <a:spLocks noChangeShapeType="1"/>
            </p:cNvSpPr>
            <p:nvPr/>
          </p:nvSpPr>
          <p:spPr bwMode="auto">
            <a:xfrm>
              <a:off x="528" y="0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Group 45"/>
          <p:cNvGrpSpPr/>
          <p:nvPr/>
        </p:nvGrpSpPr>
        <p:grpSpPr bwMode="auto">
          <a:xfrm>
            <a:off x="2218606" y="3902082"/>
            <a:ext cx="742950" cy="0"/>
            <a:chOff x="0" y="0"/>
            <a:chExt cx="624" cy="0"/>
          </a:xfrm>
        </p:grpSpPr>
        <p:sp>
          <p:nvSpPr>
            <p:cNvPr id="8241" name="Line 46"/>
            <p:cNvSpPr>
              <a:spLocks noChangeShapeType="1"/>
            </p:cNvSpPr>
            <p:nvPr/>
          </p:nvSpPr>
          <p:spPr bwMode="auto">
            <a:xfrm>
              <a:off x="0" y="0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42" name="Line 47"/>
            <p:cNvSpPr>
              <a:spLocks noChangeShapeType="1"/>
            </p:cNvSpPr>
            <p:nvPr/>
          </p:nvSpPr>
          <p:spPr bwMode="auto">
            <a:xfrm>
              <a:off x="528" y="0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792" name="Text Box 48"/>
          <p:cNvSpPr txBox="1">
            <a:spLocks noChangeArrowheads="1"/>
          </p:cNvSpPr>
          <p:nvPr/>
        </p:nvSpPr>
        <p:spPr bwMode="auto">
          <a:xfrm>
            <a:off x="2195736" y="3651870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内项</a:t>
            </a:r>
            <a:endParaRPr lang="zh-CN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Group 49"/>
          <p:cNvGrpSpPr/>
          <p:nvPr/>
        </p:nvGrpSpPr>
        <p:grpSpPr bwMode="auto">
          <a:xfrm>
            <a:off x="5118478" y="2580534"/>
            <a:ext cx="2405561" cy="0"/>
            <a:chOff x="-100" y="0"/>
            <a:chExt cx="1492" cy="0"/>
          </a:xfrm>
        </p:grpSpPr>
        <p:sp>
          <p:nvSpPr>
            <p:cNvPr id="8239" name="Line 50"/>
            <p:cNvSpPr>
              <a:spLocks noChangeShapeType="1"/>
            </p:cNvSpPr>
            <p:nvPr/>
          </p:nvSpPr>
          <p:spPr bwMode="auto">
            <a:xfrm>
              <a:off x="-100" y="0"/>
              <a:ext cx="5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40" name="Line 51"/>
            <p:cNvSpPr>
              <a:spLocks noChangeShapeType="1"/>
            </p:cNvSpPr>
            <p:nvPr/>
          </p:nvSpPr>
          <p:spPr bwMode="auto">
            <a:xfrm>
              <a:off x="912" y="0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Group 52"/>
          <p:cNvGrpSpPr/>
          <p:nvPr/>
        </p:nvGrpSpPr>
        <p:grpSpPr bwMode="auto">
          <a:xfrm>
            <a:off x="5118307" y="2009035"/>
            <a:ext cx="2405732" cy="571500"/>
            <a:chOff x="0" y="0"/>
            <a:chExt cx="1885" cy="480"/>
          </a:xfrm>
        </p:grpSpPr>
        <p:sp>
          <p:nvSpPr>
            <p:cNvPr id="8237" name="Line 53"/>
            <p:cNvSpPr>
              <a:spLocks noChangeShapeType="1"/>
            </p:cNvSpPr>
            <p:nvPr/>
          </p:nvSpPr>
          <p:spPr bwMode="auto">
            <a:xfrm flipV="1">
              <a:off x="0" y="0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38" name="Line 54"/>
            <p:cNvSpPr>
              <a:spLocks noChangeShapeType="1"/>
            </p:cNvSpPr>
            <p:nvPr/>
          </p:nvSpPr>
          <p:spPr bwMode="auto">
            <a:xfrm flipV="1">
              <a:off x="1885" y="0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799" name="Text Box 55"/>
          <p:cNvSpPr txBox="1">
            <a:spLocks noChangeArrowheads="1"/>
          </p:cNvSpPr>
          <p:nvPr/>
        </p:nvSpPr>
        <p:spPr bwMode="auto">
          <a:xfrm>
            <a:off x="5928815" y="2355726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外项</a:t>
            </a:r>
            <a:endParaRPr lang="zh-CN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Group 56"/>
          <p:cNvGrpSpPr/>
          <p:nvPr/>
        </p:nvGrpSpPr>
        <p:grpSpPr bwMode="auto">
          <a:xfrm>
            <a:off x="5736909" y="2009035"/>
            <a:ext cx="1066798" cy="285750"/>
            <a:chOff x="0" y="0"/>
            <a:chExt cx="896" cy="240"/>
          </a:xfrm>
        </p:grpSpPr>
        <p:sp>
          <p:nvSpPr>
            <p:cNvPr id="8235" name="Line 57"/>
            <p:cNvSpPr>
              <a:spLocks noChangeShapeType="1"/>
            </p:cNvSpPr>
            <p:nvPr/>
          </p:nvSpPr>
          <p:spPr bwMode="auto">
            <a:xfrm flipV="1">
              <a:off x="0" y="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36" name="Line 58"/>
            <p:cNvSpPr>
              <a:spLocks noChangeShapeType="1"/>
            </p:cNvSpPr>
            <p:nvPr/>
          </p:nvSpPr>
          <p:spPr bwMode="auto">
            <a:xfrm flipV="1">
              <a:off x="896" y="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803" name="Text Box 59"/>
          <p:cNvSpPr txBox="1">
            <a:spLocks noChangeArrowheads="1"/>
          </p:cNvSpPr>
          <p:nvPr/>
        </p:nvSpPr>
        <p:spPr bwMode="auto">
          <a:xfrm>
            <a:off x="5879228" y="2067694"/>
            <a:ext cx="10690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4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内项</a:t>
            </a:r>
            <a:endParaRPr lang="zh-CN" altLang="zh-CN" sz="24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Group 60"/>
          <p:cNvGrpSpPr/>
          <p:nvPr/>
        </p:nvGrpSpPr>
        <p:grpSpPr bwMode="auto">
          <a:xfrm>
            <a:off x="5736909" y="2289827"/>
            <a:ext cx="1066800" cy="4958"/>
            <a:chOff x="0" y="-4958"/>
            <a:chExt cx="896" cy="4958"/>
          </a:xfrm>
        </p:grpSpPr>
        <p:sp>
          <p:nvSpPr>
            <p:cNvPr id="8233" name="Line 61"/>
            <p:cNvSpPr>
              <a:spLocks noChangeShapeType="1"/>
            </p:cNvSpPr>
            <p:nvPr/>
          </p:nvSpPr>
          <p:spPr bwMode="auto">
            <a:xfrm flipV="1">
              <a:off x="0" y="-4958"/>
              <a:ext cx="150" cy="49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34" name="Line 62"/>
            <p:cNvSpPr>
              <a:spLocks noChangeShapeType="1"/>
            </p:cNvSpPr>
            <p:nvPr/>
          </p:nvSpPr>
          <p:spPr bwMode="auto">
            <a:xfrm flipV="1">
              <a:off x="708" y="-4958"/>
              <a:ext cx="188" cy="49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" name="Group 63"/>
          <p:cNvGrpSpPr/>
          <p:nvPr/>
        </p:nvGrpSpPr>
        <p:grpSpPr bwMode="auto">
          <a:xfrm>
            <a:off x="5344453" y="4155900"/>
            <a:ext cx="1657350" cy="14833"/>
            <a:chOff x="0" y="-1"/>
            <a:chExt cx="1392" cy="14833"/>
          </a:xfrm>
        </p:grpSpPr>
        <p:sp>
          <p:nvSpPr>
            <p:cNvPr id="8231" name="Line 64"/>
            <p:cNvSpPr>
              <a:spLocks noChangeShapeType="1"/>
            </p:cNvSpPr>
            <p:nvPr/>
          </p:nvSpPr>
          <p:spPr bwMode="auto">
            <a:xfrm>
              <a:off x="0" y="0"/>
              <a:ext cx="4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32" name="Line 65"/>
            <p:cNvSpPr>
              <a:spLocks noChangeShapeType="1"/>
            </p:cNvSpPr>
            <p:nvPr/>
          </p:nvSpPr>
          <p:spPr bwMode="auto">
            <a:xfrm flipV="1">
              <a:off x="1032" y="-1"/>
              <a:ext cx="360" cy="148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Group 66"/>
          <p:cNvGrpSpPr/>
          <p:nvPr/>
        </p:nvGrpSpPr>
        <p:grpSpPr bwMode="auto">
          <a:xfrm>
            <a:off x="5344453" y="3584401"/>
            <a:ext cx="1657350" cy="571500"/>
            <a:chOff x="0" y="0"/>
            <a:chExt cx="1392" cy="480"/>
          </a:xfrm>
        </p:grpSpPr>
        <p:sp>
          <p:nvSpPr>
            <p:cNvPr id="8229" name="Line 67"/>
            <p:cNvSpPr>
              <a:spLocks noChangeShapeType="1"/>
            </p:cNvSpPr>
            <p:nvPr/>
          </p:nvSpPr>
          <p:spPr bwMode="auto">
            <a:xfrm flipV="1">
              <a:off x="0" y="0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30" name="Line 68"/>
            <p:cNvSpPr>
              <a:spLocks noChangeShapeType="1"/>
            </p:cNvSpPr>
            <p:nvPr/>
          </p:nvSpPr>
          <p:spPr bwMode="auto">
            <a:xfrm flipV="1">
              <a:off x="1392" y="0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813" name="Text Box 69"/>
          <p:cNvSpPr txBox="1">
            <a:spLocks noChangeArrowheads="1"/>
          </p:cNvSpPr>
          <p:nvPr/>
        </p:nvSpPr>
        <p:spPr bwMode="auto">
          <a:xfrm>
            <a:off x="5882616" y="3973735"/>
            <a:ext cx="8034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400" b="1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外项</a:t>
            </a:r>
            <a:endParaRPr lang="zh-CN" altLang="zh-CN" sz="2400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Group 70"/>
          <p:cNvGrpSpPr/>
          <p:nvPr/>
        </p:nvGrpSpPr>
        <p:grpSpPr bwMode="auto">
          <a:xfrm>
            <a:off x="6012394" y="3584401"/>
            <a:ext cx="647701" cy="285750"/>
            <a:chOff x="177" y="0"/>
            <a:chExt cx="544" cy="240"/>
          </a:xfrm>
        </p:grpSpPr>
        <p:sp>
          <p:nvSpPr>
            <p:cNvPr id="8227" name="Line 71"/>
            <p:cNvSpPr>
              <a:spLocks noChangeShapeType="1"/>
            </p:cNvSpPr>
            <p:nvPr/>
          </p:nvSpPr>
          <p:spPr bwMode="auto">
            <a:xfrm flipV="1">
              <a:off x="177" y="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28" name="Line 72"/>
            <p:cNvSpPr>
              <a:spLocks noChangeShapeType="1"/>
            </p:cNvSpPr>
            <p:nvPr/>
          </p:nvSpPr>
          <p:spPr bwMode="auto">
            <a:xfrm flipV="1">
              <a:off x="721" y="0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817" name="Text Box 73"/>
          <p:cNvSpPr txBox="1">
            <a:spLocks noChangeArrowheads="1"/>
          </p:cNvSpPr>
          <p:nvPr/>
        </p:nvSpPr>
        <p:spPr bwMode="auto">
          <a:xfrm>
            <a:off x="5959399" y="3651870"/>
            <a:ext cx="70083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2000" b="1" dirty="0"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内项</a:t>
            </a:r>
            <a:endParaRPr lang="zh-CN" altLang="zh-CN" sz="2000" b="1" dirty="0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Group 74"/>
          <p:cNvGrpSpPr/>
          <p:nvPr/>
        </p:nvGrpSpPr>
        <p:grpSpPr bwMode="auto">
          <a:xfrm>
            <a:off x="6042159" y="3867894"/>
            <a:ext cx="588169" cy="2257"/>
            <a:chOff x="202" y="-2257"/>
            <a:chExt cx="494" cy="2257"/>
          </a:xfrm>
        </p:grpSpPr>
        <p:sp>
          <p:nvSpPr>
            <p:cNvPr id="8225" name="Line 75"/>
            <p:cNvSpPr>
              <a:spLocks noChangeShapeType="1"/>
            </p:cNvSpPr>
            <p:nvPr/>
          </p:nvSpPr>
          <p:spPr bwMode="auto">
            <a:xfrm>
              <a:off x="202" y="0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226" name="Line 76"/>
            <p:cNvSpPr>
              <a:spLocks noChangeShapeType="1"/>
            </p:cNvSpPr>
            <p:nvPr/>
          </p:nvSpPr>
          <p:spPr bwMode="auto">
            <a:xfrm>
              <a:off x="600" y="-2257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7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874062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1" name="矩形 20"/>
              <p:cNvSpPr/>
              <p:nvPr/>
            </p:nvSpPr>
            <p:spPr>
              <a:xfrm>
                <a:off x="1667746" y="2782754"/>
                <a:ext cx="409086" cy="7926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kern="0">
                              <a:solidFill>
                                <a:srgbClr val="373737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宋体" panose="02010600030101010101" pitchFamily="2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21" name="矩形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7746" y="2782754"/>
                <a:ext cx="409086" cy="792653"/>
              </a:xfrm>
              <a:prstGeom prst="rect">
                <a:avLst/>
              </a:prstGeom>
              <a:blipFill rotWithShape="1">
                <a:blip r:embed="rId2"/>
                <a:stretch>
                  <a:fillRect l="-58" t="-23" r="93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8" name="矩形 77"/>
              <p:cNvSpPr/>
              <p:nvPr/>
            </p:nvSpPr>
            <p:spPr>
              <a:xfrm>
                <a:off x="2086644" y="2782754"/>
                <a:ext cx="409086" cy="7926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kern="0">
                              <a:solidFill>
                                <a:srgbClr val="373737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宋体" panose="02010600030101010101" pitchFamily="2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78" name="矩形 7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86644" y="2782754"/>
                <a:ext cx="409086" cy="792653"/>
              </a:xfrm>
              <a:prstGeom prst="rect">
                <a:avLst/>
              </a:prstGeom>
              <a:blipFill rotWithShape="1">
                <a:blip r:embed="rId3"/>
                <a:stretch>
                  <a:fillRect l="-8" t="-23" r="44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9" name="矩形 78"/>
              <p:cNvSpPr/>
              <p:nvPr/>
            </p:nvSpPr>
            <p:spPr>
              <a:xfrm>
                <a:off x="6515605" y="2782754"/>
                <a:ext cx="409086" cy="7926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kern="0">
                              <a:solidFill>
                                <a:srgbClr val="373737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宋体" panose="02010600030101010101" pitchFamily="2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79" name="矩形 7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5605" y="2782754"/>
                <a:ext cx="409086" cy="792653"/>
              </a:xfrm>
              <a:prstGeom prst="rect">
                <a:avLst/>
              </a:prstGeom>
              <a:blipFill rotWithShape="1">
                <a:blip r:embed="rId4"/>
                <a:stretch>
                  <a:fillRect l="-123" t="-23" r="4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0" name="矩形 79"/>
              <p:cNvSpPr/>
              <p:nvPr/>
            </p:nvSpPr>
            <p:spPr>
              <a:xfrm>
                <a:off x="6934503" y="2782754"/>
                <a:ext cx="409086" cy="79265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kern="0">
                              <a:solidFill>
                                <a:srgbClr val="373737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宋体" panose="02010600030101010101" pitchFamily="2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400" dirty="0"/>
              </a:p>
            </p:txBody>
          </p:sp>
        </mc:Choice>
        <mc:Fallback>
          <p:sp>
            <p:nvSpPr>
              <p:cNvPr id="80" name="矩形 7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34503" y="2782754"/>
                <a:ext cx="409086" cy="792653"/>
              </a:xfrm>
              <a:prstGeom prst="rect">
                <a:avLst/>
              </a:prstGeom>
              <a:blipFill rotWithShape="1">
                <a:blip r:embed="rId5"/>
                <a:stretch>
                  <a:fillRect l="-74" t="-23" r="110" b="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31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31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"/>
                            </p:stCondLst>
                            <p:childTnLst>
                              <p:par>
                                <p:cTn id="121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31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71" grpId="0" autoUpdateAnimBg="0"/>
      <p:bldP spid="31778" grpId="0" autoUpdateAnimBg="0"/>
      <p:bldP spid="31785" grpId="0" autoUpdateAnimBg="0"/>
      <p:bldP spid="31792" grpId="0" autoUpdateAnimBg="0"/>
      <p:bldP spid="31799" grpId="0" autoUpdateAnimBg="0"/>
      <p:bldP spid="31803" grpId="0" autoUpdateAnimBg="0"/>
      <p:bldP spid="31813" grpId="0" autoUpdateAnimBg="0"/>
      <p:bldP spid="31817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MH_Text_1"/>
          <p:cNvSpPr/>
          <p:nvPr/>
        </p:nvSpPr>
        <p:spPr>
          <a:xfrm>
            <a:off x="1897373" y="2316637"/>
            <a:ext cx="2005135" cy="703263"/>
          </a:xfrm>
          <a:custGeom>
            <a:avLst/>
            <a:gdLst>
              <a:gd name="connsiteX0" fmla="*/ 9022 w 3795457"/>
              <a:gd name="connsiteY0" fmla="*/ 0 h 760707"/>
              <a:gd name="connsiteX1" fmla="*/ 3720345 w 3795457"/>
              <a:gd name="connsiteY1" fmla="*/ 0 h 760707"/>
              <a:gd name="connsiteX2" fmla="*/ 3795457 w 3795457"/>
              <a:gd name="connsiteY2" fmla="*/ 75112 h 760707"/>
              <a:gd name="connsiteX3" fmla="*/ 3795457 w 3795457"/>
              <a:gd name="connsiteY3" fmla="*/ 685595 h 760707"/>
              <a:gd name="connsiteX4" fmla="*/ 3720345 w 3795457"/>
              <a:gd name="connsiteY4" fmla="*/ 760707 h 760707"/>
              <a:gd name="connsiteX5" fmla="*/ 0 w 3795457"/>
              <a:gd name="connsiteY5" fmla="*/ 760707 h 760707"/>
              <a:gd name="connsiteX6" fmla="*/ 28134 w 3795457"/>
              <a:gd name="connsiteY6" fmla="*/ 733946 h 760707"/>
              <a:gd name="connsiteX7" fmla="*/ 45701 w 3795457"/>
              <a:gd name="connsiteY7" fmla="*/ 31524 h 760707"/>
              <a:gd name="connsiteX8" fmla="*/ 45701 w 3795457"/>
              <a:gd name="connsiteY8" fmla="*/ 31523 h 760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95457" h="760707">
                <a:moveTo>
                  <a:pt x="9022" y="0"/>
                </a:moveTo>
                <a:lnTo>
                  <a:pt x="3720345" y="0"/>
                </a:lnTo>
                <a:cubicBezTo>
                  <a:pt x="3761828" y="0"/>
                  <a:pt x="3795457" y="33629"/>
                  <a:pt x="3795457" y="75112"/>
                </a:cubicBezTo>
                <a:lnTo>
                  <a:pt x="3795457" y="685595"/>
                </a:lnTo>
                <a:cubicBezTo>
                  <a:pt x="3795457" y="727078"/>
                  <a:pt x="3761828" y="760707"/>
                  <a:pt x="3720345" y="760707"/>
                </a:cubicBezTo>
                <a:lnTo>
                  <a:pt x="0" y="760707"/>
                </a:lnTo>
                <a:lnTo>
                  <a:pt x="28134" y="733946"/>
                </a:lnTo>
                <a:cubicBezTo>
                  <a:pt x="226953" y="544829"/>
                  <a:pt x="234818" y="230344"/>
                  <a:pt x="45701" y="31524"/>
                </a:cubicBezTo>
                <a:lnTo>
                  <a:pt x="45701" y="31523"/>
                </a:lnTo>
                <a:close/>
              </a:path>
            </a:pathLst>
          </a:custGeom>
          <a:solidFill>
            <a:srgbClr val="FFFFFF"/>
          </a:solidFill>
          <a:ln w="25400" cap="flat" cmpd="thickThin" algn="ctr">
            <a:solidFill>
              <a:srgbClr val="E84C22"/>
            </a:solidFill>
            <a:prstDash val="solid"/>
          </a:ln>
          <a:effectLst/>
        </p:spPr>
        <p:txBody>
          <a:bodyPr lIns="288000" tIns="0" rIns="0" bIns="0" anchor="ctr">
            <a:normAutofit/>
          </a:bodyPr>
          <a:lstStyle/>
          <a:p>
            <a:pPr>
              <a:lnSpc>
                <a:spcPct val="130000"/>
              </a:lnSpc>
              <a:defRPr/>
            </a:pPr>
            <a:endParaRPr lang="zh-CN" altLang="en-US" sz="1600" kern="0" dirty="0">
              <a:solidFill>
                <a:srgbClr val="2A2A2A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2820892" y="2437601"/>
                <a:ext cx="31151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000" i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0892" y="2437601"/>
                <a:ext cx="311515" cy="400110"/>
              </a:xfrm>
              <a:prstGeom prst="rect">
                <a:avLst/>
              </a:prstGeom>
              <a:blipFill rotWithShape="1">
                <a:blip r:embed="rId1"/>
                <a:stretch>
                  <a:fillRect l="-71" t="-118" r="188" b="1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箭头连接符 4"/>
          <p:cNvCxnSpPr/>
          <p:nvPr/>
        </p:nvCxnSpPr>
        <p:spPr>
          <a:xfrm>
            <a:off x="2749002" y="2498982"/>
            <a:ext cx="529637" cy="322600"/>
          </a:xfrm>
          <a:prstGeom prst="straightConnector1">
            <a:avLst/>
          </a:prstGeom>
          <a:ln w="15240"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 flipV="1">
            <a:off x="2735979" y="2486093"/>
            <a:ext cx="609030" cy="310989"/>
          </a:xfrm>
          <a:prstGeom prst="straightConnector1">
            <a:avLst/>
          </a:prstGeom>
          <a:ln w="15240"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656818" y="623182"/>
            <a:ext cx="487345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指出下面比例的外项和内项</a:t>
            </a:r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98905" y="1510705"/>
            <a:ext cx="1005292" cy="750264"/>
            <a:chOff x="2198905" y="1372127"/>
            <a:chExt cx="1005292" cy="750264"/>
          </a:xfrm>
        </p:grpSpPr>
        <p:sp>
          <p:nvSpPr>
            <p:cNvPr id="6" name="矩形 5"/>
            <p:cNvSpPr/>
            <p:nvPr/>
          </p:nvSpPr>
          <p:spPr>
            <a:xfrm>
              <a:off x="2293806" y="1474641"/>
              <a:ext cx="91039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外项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MH_SubTitle_1"/>
            <p:cNvSpPr/>
            <p:nvPr/>
          </p:nvSpPr>
          <p:spPr>
            <a:xfrm>
              <a:off x="2198905" y="1372127"/>
              <a:ext cx="894638" cy="750264"/>
            </a:xfrm>
            <a:custGeom>
              <a:avLst/>
              <a:gdLst>
                <a:gd name="connsiteX0" fmla="*/ 496843 w 993687"/>
                <a:gd name="connsiteY0" fmla="*/ 100503 h 1199267"/>
                <a:gd name="connsiteX1" fmla="*/ 100503 w 993687"/>
                <a:gd name="connsiteY1" fmla="*/ 496844 h 1199267"/>
                <a:gd name="connsiteX2" fmla="*/ 496843 w 993687"/>
                <a:gd name="connsiteY2" fmla="*/ 893185 h 1199267"/>
                <a:gd name="connsiteX3" fmla="*/ 893185 w 993687"/>
                <a:gd name="connsiteY3" fmla="*/ 496845 h 1199267"/>
                <a:gd name="connsiteX4" fmla="*/ 496843 w 993687"/>
                <a:gd name="connsiteY4" fmla="*/ 100503 h 1199267"/>
                <a:gd name="connsiteX5" fmla="*/ 509266 w 993687"/>
                <a:gd name="connsiteY5" fmla="*/ 156 h 1199267"/>
                <a:gd name="connsiteX6" fmla="*/ 856839 w 993687"/>
                <a:gd name="connsiteY6" fmla="*/ 154416 h 1199267"/>
                <a:gd name="connsiteX7" fmla="*/ 856838 w 993687"/>
                <a:gd name="connsiteY7" fmla="*/ 154417 h 1199267"/>
                <a:gd name="connsiteX8" fmla="*/ 839271 w 993687"/>
                <a:gd name="connsiteY8" fmla="*/ 856840 h 1199267"/>
                <a:gd name="connsiteX9" fmla="*/ 479277 w 993687"/>
                <a:gd name="connsiteY9" fmla="*/ 1199267 h 1199267"/>
                <a:gd name="connsiteX10" fmla="*/ 136849 w 993687"/>
                <a:gd name="connsiteY10" fmla="*/ 839272 h 1199267"/>
                <a:gd name="connsiteX11" fmla="*/ 154416 w 993687"/>
                <a:gd name="connsiteY11" fmla="*/ 136849 h 1199267"/>
                <a:gd name="connsiteX12" fmla="*/ 509266 w 993687"/>
                <a:gd name="connsiteY12" fmla="*/ 156 h 119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93687" h="1199267">
                  <a:moveTo>
                    <a:pt x="496843" y="100503"/>
                  </a:moveTo>
                  <a:cubicBezTo>
                    <a:pt x="277951" y="100504"/>
                    <a:pt x="100502" y="277952"/>
                    <a:pt x="100503" y="496844"/>
                  </a:cubicBezTo>
                  <a:cubicBezTo>
                    <a:pt x="100502" y="715738"/>
                    <a:pt x="277950" y="893186"/>
                    <a:pt x="496843" y="893185"/>
                  </a:cubicBezTo>
                  <a:cubicBezTo>
                    <a:pt x="715737" y="893185"/>
                    <a:pt x="893185" y="715737"/>
                    <a:pt x="893185" y="496845"/>
                  </a:cubicBezTo>
                  <a:cubicBezTo>
                    <a:pt x="893185" y="277951"/>
                    <a:pt x="715737" y="100503"/>
                    <a:pt x="496843" y="100503"/>
                  </a:cubicBezTo>
                  <a:close/>
                  <a:moveTo>
                    <a:pt x="509266" y="156"/>
                  </a:moveTo>
                  <a:cubicBezTo>
                    <a:pt x="636380" y="3335"/>
                    <a:pt x="762280" y="55006"/>
                    <a:pt x="856839" y="154416"/>
                  </a:cubicBezTo>
                  <a:lnTo>
                    <a:pt x="856838" y="154417"/>
                  </a:lnTo>
                  <a:cubicBezTo>
                    <a:pt x="1045956" y="353237"/>
                    <a:pt x="1038091" y="667722"/>
                    <a:pt x="839271" y="856840"/>
                  </a:cubicBezTo>
                  <a:lnTo>
                    <a:pt x="479277" y="1199267"/>
                  </a:lnTo>
                  <a:lnTo>
                    <a:pt x="136849" y="839272"/>
                  </a:lnTo>
                  <a:cubicBezTo>
                    <a:pt x="-52268" y="640452"/>
                    <a:pt x="-44403" y="325967"/>
                    <a:pt x="154416" y="136849"/>
                  </a:cubicBezTo>
                  <a:cubicBezTo>
                    <a:pt x="253826" y="42291"/>
                    <a:pt x="382152" y="-3023"/>
                    <a:pt x="509266" y="156"/>
                  </a:cubicBezTo>
                  <a:close/>
                </a:path>
              </a:pathLst>
            </a:custGeom>
            <a:solidFill>
              <a:srgbClr val="E84C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8000" tIns="0" rIns="108000" bIns="18000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" name="MH_Text_1"/>
          <p:cNvSpPr/>
          <p:nvPr/>
        </p:nvSpPr>
        <p:spPr>
          <a:xfrm>
            <a:off x="5508104" y="2228337"/>
            <a:ext cx="2005135" cy="703263"/>
          </a:xfrm>
          <a:custGeom>
            <a:avLst/>
            <a:gdLst>
              <a:gd name="connsiteX0" fmla="*/ 9022 w 3795457"/>
              <a:gd name="connsiteY0" fmla="*/ 0 h 760707"/>
              <a:gd name="connsiteX1" fmla="*/ 3720345 w 3795457"/>
              <a:gd name="connsiteY1" fmla="*/ 0 h 760707"/>
              <a:gd name="connsiteX2" fmla="*/ 3795457 w 3795457"/>
              <a:gd name="connsiteY2" fmla="*/ 75112 h 760707"/>
              <a:gd name="connsiteX3" fmla="*/ 3795457 w 3795457"/>
              <a:gd name="connsiteY3" fmla="*/ 685595 h 760707"/>
              <a:gd name="connsiteX4" fmla="*/ 3720345 w 3795457"/>
              <a:gd name="connsiteY4" fmla="*/ 760707 h 760707"/>
              <a:gd name="connsiteX5" fmla="*/ 0 w 3795457"/>
              <a:gd name="connsiteY5" fmla="*/ 760707 h 760707"/>
              <a:gd name="connsiteX6" fmla="*/ 28134 w 3795457"/>
              <a:gd name="connsiteY6" fmla="*/ 733946 h 760707"/>
              <a:gd name="connsiteX7" fmla="*/ 45701 w 3795457"/>
              <a:gd name="connsiteY7" fmla="*/ 31524 h 760707"/>
              <a:gd name="connsiteX8" fmla="*/ 45701 w 3795457"/>
              <a:gd name="connsiteY8" fmla="*/ 31523 h 760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95457" h="760707">
                <a:moveTo>
                  <a:pt x="9022" y="0"/>
                </a:moveTo>
                <a:lnTo>
                  <a:pt x="3720345" y="0"/>
                </a:lnTo>
                <a:cubicBezTo>
                  <a:pt x="3761828" y="0"/>
                  <a:pt x="3795457" y="33629"/>
                  <a:pt x="3795457" y="75112"/>
                </a:cubicBezTo>
                <a:lnTo>
                  <a:pt x="3795457" y="685595"/>
                </a:lnTo>
                <a:cubicBezTo>
                  <a:pt x="3795457" y="727078"/>
                  <a:pt x="3761828" y="760707"/>
                  <a:pt x="3720345" y="760707"/>
                </a:cubicBezTo>
                <a:lnTo>
                  <a:pt x="0" y="760707"/>
                </a:lnTo>
                <a:lnTo>
                  <a:pt x="28134" y="733946"/>
                </a:lnTo>
                <a:cubicBezTo>
                  <a:pt x="226953" y="544829"/>
                  <a:pt x="234818" y="230344"/>
                  <a:pt x="45701" y="31524"/>
                </a:cubicBezTo>
                <a:lnTo>
                  <a:pt x="45701" y="31523"/>
                </a:lnTo>
                <a:close/>
              </a:path>
            </a:pathLst>
          </a:custGeom>
          <a:solidFill>
            <a:srgbClr val="FFFFFF"/>
          </a:solidFill>
          <a:ln w="25400" cap="flat" cmpd="thickThin" algn="ctr">
            <a:solidFill>
              <a:srgbClr val="E84C22"/>
            </a:solidFill>
            <a:prstDash val="solid"/>
          </a:ln>
          <a:effectLst/>
        </p:spPr>
        <p:txBody>
          <a:bodyPr lIns="288000" tIns="0" rIns="0" bIns="0" anchor="ctr">
            <a:normAutofit/>
          </a:bodyPr>
          <a:lstStyle/>
          <a:p>
            <a:pPr>
              <a:lnSpc>
                <a:spcPct val="130000"/>
              </a:lnSpc>
              <a:defRPr/>
            </a:pPr>
            <a:endParaRPr lang="zh-CN" altLang="en-US" sz="1600" b="1" kern="0" dirty="0">
              <a:solidFill>
                <a:srgbClr val="2A2A2A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矩形 37"/>
              <p:cNvSpPr/>
              <p:nvPr/>
            </p:nvSpPr>
            <p:spPr>
              <a:xfrm>
                <a:off x="6283501" y="2387941"/>
                <a:ext cx="31151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zh-CN" altLang="en-US" sz="2000" i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8" name="矩形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3501" y="2387941"/>
                <a:ext cx="311515" cy="400110"/>
              </a:xfrm>
              <a:prstGeom prst="rect">
                <a:avLst/>
              </a:prstGeom>
              <a:blipFill rotWithShape="1">
                <a:blip r:embed="rId1"/>
                <a:stretch>
                  <a:fillRect l="-56" t="-85" r="174" b="1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9" name="直接箭头连接符 38"/>
          <p:cNvCxnSpPr/>
          <p:nvPr/>
        </p:nvCxnSpPr>
        <p:spPr>
          <a:xfrm>
            <a:off x="6211611" y="2449322"/>
            <a:ext cx="529637" cy="322600"/>
          </a:xfrm>
          <a:prstGeom prst="straightConnector1">
            <a:avLst/>
          </a:prstGeom>
          <a:ln w="15240"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 flipV="1">
            <a:off x="6198588" y="2436433"/>
            <a:ext cx="609030" cy="310989"/>
          </a:xfrm>
          <a:prstGeom prst="straightConnector1">
            <a:avLst/>
          </a:prstGeom>
          <a:ln w="15240">
            <a:solidFill>
              <a:schemeClr val="tx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2183256" y="3100322"/>
            <a:ext cx="901931" cy="750264"/>
            <a:chOff x="2183256" y="2961744"/>
            <a:chExt cx="901931" cy="750264"/>
          </a:xfrm>
        </p:grpSpPr>
        <p:sp>
          <p:nvSpPr>
            <p:cNvPr id="8" name="矩形 7"/>
            <p:cNvSpPr/>
            <p:nvPr/>
          </p:nvSpPr>
          <p:spPr>
            <a:xfrm>
              <a:off x="2281762" y="3017650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内项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MH_SubTitle_1"/>
            <p:cNvSpPr/>
            <p:nvPr/>
          </p:nvSpPr>
          <p:spPr>
            <a:xfrm>
              <a:off x="2183256" y="2961744"/>
              <a:ext cx="894638" cy="750264"/>
            </a:xfrm>
            <a:custGeom>
              <a:avLst/>
              <a:gdLst>
                <a:gd name="connsiteX0" fmla="*/ 496843 w 993687"/>
                <a:gd name="connsiteY0" fmla="*/ 100503 h 1199267"/>
                <a:gd name="connsiteX1" fmla="*/ 100503 w 993687"/>
                <a:gd name="connsiteY1" fmla="*/ 496844 h 1199267"/>
                <a:gd name="connsiteX2" fmla="*/ 496843 w 993687"/>
                <a:gd name="connsiteY2" fmla="*/ 893185 h 1199267"/>
                <a:gd name="connsiteX3" fmla="*/ 893185 w 993687"/>
                <a:gd name="connsiteY3" fmla="*/ 496845 h 1199267"/>
                <a:gd name="connsiteX4" fmla="*/ 496843 w 993687"/>
                <a:gd name="connsiteY4" fmla="*/ 100503 h 1199267"/>
                <a:gd name="connsiteX5" fmla="*/ 509266 w 993687"/>
                <a:gd name="connsiteY5" fmla="*/ 156 h 1199267"/>
                <a:gd name="connsiteX6" fmla="*/ 856839 w 993687"/>
                <a:gd name="connsiteY6" fmla="*/ 154416 h 1199267"/>
                <a:gd name="connsiteX7" fmla="*/ 856838 w 993687"/>
                <a:gd name="connsiteY7" fmla="*/ 154417 h 1199267"/>
                <a:gd name="connsiteX8" fmla="*/ 839271 w 993687"/>
                <a:gd name="connsiteY8" fmla="*/ 856840 h 1199267"/>
                <a:gd name="connsiteX9" fmla="*/ 479277 w 993687"/>
                <a:gd name="connsiteY9" fmla="*/ 1199267 h 1199267"/>
                <a:gd name="connsiteX10" fmla="*/ 136849 w 993687"/>
                <a:gd name="connsiteY10" fmla="*/ 839272 h 1199267"/>
                <a:gd name="connsiteX11" fmla="*/ 154416 w 993687"/>
                <a:gd name="connsiteY11" fmla="*/ 136849 h 1199267"/>
                <a:gd name="connsiteX12" fmla="*/ 509266 w 993687"/>
                <a:gd name="connsiteY12" fmla="*/ 156 h 119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93687" h="1199267">
                  <a:moveTo>
                    <a:pt x="496843" y="100503"/>
                  </a:moveTo>
                  <a:cubicBezTo>
                    <a:pt x="277951" y="100504"/>
                    <a:pt x="100502" y="277952"/>
                    <a:pt x="100503" y="496844"/>
                  </a:cubicBezTo>
                  <a:cubicBezTo>
                    <a:pt x="100502" y="715738"/>
                    <a:pt x="277950" y="893186"/>
                    <a:pt x="496843" y="893185"/>
                  </a:cubicBezTo>
                  <a:cubicBezTo>
                    <a:pt x="715737" y="893185"/>
                    <a:pt x="893185" y="715737"/>
                    <a:pt x="893185" y="496845"/>
                  </a:cubicBezTo>
                  <a:cubicBezTo>
                    <a:pt x="893185" y="277951"/>
                    <a:pt x="715737" y="100503"/>
                    <a:pt x="496843" y="100503"/>
                  </a:cubicBezTo>
                  <a:close/>
                  <a:moveTo>
                    <a:pt x="509266" y="156"/>
                  </a:moveTo>
                  <a:cubicBezTo>
                    <a:pt x="636380" y="3335"/>
                    <a:pt x="762280" y="55006"/>
                    <a:pt x="856839" y="154416"/>
                  </a:cubicBezTo>
                  <a:lnTo>
                    <a:pt x="856838" y="154417"/>
                  </a:lnTo>
                  <a:cubicBezTo>
                    <a:pt x="1045956" y="353237"/>
                    <a:pt x="1038091" y="667722"/>
                    <a:pt x="839271" y="856840"/>
                  </a:cubicBezTo>
                  <a:lnTo>
                    <a:pt x="479277" y="1199267"/>
                  </a:lnTo>
                  <a:lnTo>
                    <a:pt x="136849" y="839272"/>
                  </a:lnTo>
                  <a:cubicBezTo>
                    <a:pt x="-52268" y="640452"/>
                    <a:pt x="-44403" y="325967"/>
                    <a:pt x="154416" y="136849"/>
                  </a:cubicBezTo>
                  <a:cubicBezTo>
                    <a:pt x="253826" y="42291"/>
                    <a:pt x="382152" y="-3023"/>
                    <a:pt x="509266" y="156"/>
                  </a:cubicBezTo>
                  <a:close/>
                </a:path>
              </a:pathLst>
            </a:custGeom>
            <a:solidFill>
              <a:srgbClr val="E84C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8000" tIns="0" rIns="108000" bIns="18000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596443" y="1351432"/>
            <a:ext cx="1005292" cy="750264"/>
            <a:chOff x="5596443" y="1212854"/>
            <a:chExt cx="1005292" cy="750264"/>
          </a:xfrm>
        </p:grpSpPr>
        <p:sp>
          <p:nvSpPr>
            <p:cNvPr id="50" name="矩形 49"/>
            <p:cNvSpPr/>
            <p:nvPr/>
          </p:nvSpPr>
          <p:spPr>
            <a:xfrm>
              <a:off x="5691344" y="1315368"/>
              <a:ext cx="91039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外项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1" name="MH_SubTitle_1"/>
            <p:cNvSpPr/>
            <p:nvPr/>
          </p:nvSpPr>
          <p:spPr>
            <a:xfrm>
              <a:off x="5596443" y="1212854"/>
              <a:ext cx="894638" cy="750264"/>
            </a:xfrm>
            <a:custGeom>
              <a:avLst/>
              <a:gdLst>
                <a:gd name="connsiteX0" fmla="*/ 496843 w 993687"/>
                <a:gd name="connsiteY0" fmla="*/ 100503 h 1199267"/>
                <a:gd name="connsiteX1" fmla="*/ 100503 w 993687"/>
                <a:gd name="connsiteY1" fmla="*/ 496844 h 1199267"/>
                <a:gd name="connsiteX2" fmla="*/ 496843 w 993687"/>
                <a:gd name="connsiteY2" fmla="*/ 893185 h 1199267"/>
                <a:gd name="connsiteX3" fmla="*/ 893185 w 993687"/>
                <a:gd name="connsiteY3" fmla="*/ 496845 h 1199267"/>
                <a:gd name="connsiteX4" fmla="*/ 496843 w 993687"/>
                <a:gd name="connsiteY4" fmla="*/ 100503 h 1199267"/>
                <a:gd name="connsiteX5" fmla="*/ 509266 w 993687"/>
                <a:gd name="connsiteY5" fmla="*/ 156 h 1199267"/>
                <a:gd name="connsiteX6" fmla="*/ 856839 w 993687"/>
                <a:gd name="connsiteY6" fmla="*/ 154416 h 1199267"/>
                <a:gd name="connsiteX7" fmla="*/ 856838 w 993687"/>
                <a:gd name="connsiteY7" fmla="*/ 154417 h 1199267"/>
                <a:gd name="connsiteX8" fmla="*/ 839271 w 993687"/>
                <a:gd name="connsiteY8" fmla="*/ 856840 h 1199267"/>
                <a:gd name="connsiteX9" fmla="*/ 479277 w 993687"/>
                <a:gd name="connsiteY9" fmla="*/ 1199267 h 1199267"/>
                <a:gd name="connsiteX10" fmla="*/ 136849 w 993687"/>
                <a:gd name="connsiteY10" fmla="*/ 839272 h 1199267"/>
                <a:gd name="connsiteX11" fmla="*/ 154416 w 993687"/>
                <a:gd name="connsiteY11" fmla="*/ 136849 h 1199267"/>
                <a:gd name="connsiteX12" fmla="*/ 509266 w 993687"/>
                <a:gd name="connsiteY12" fmla="*/ 156 h 119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93687" h="1199267">
                  <a:moveTo>
                    <a:pt x="496843" y="100503"/>
                  </a:moveTo>
                  <a:cubicBezTo>
                    <a:pt x="277951" y="100504"/>
                    <a:pt x="100502" y="277952"/>
                    <a:pt x="100503" y="496844"/>
                  </a:cubicBezTo>
                  <a:cubicBezTo>
                    <a:pt x="100502" y="715738"/>
                    <a:pt x="277950" y="893186"/>
                    <a:pt x="496843" y="893185"/>
                  </a:cubicBezTo>
                  <a:cubicBezTo>
                    <a:pt x="715737" y="893185"/>
                    <a:pt x="893185" y="715737"/>
                    <a:pt x="893185" y="496845"/>
                  </a:cubicBezTo>
                  <a:cubicBezTo>
                    <a:pt x="893185" y="277951"/>
                    <a:pt x="715737" y="100503"/>
                    <a:pt x="496843" y="100503"/>
                  </a:cubicBezTo>
                  <a:close/>
                  <a:moveTo>
                    <a:pt x="509266" y="156"/>
                  </a:moveTo>
                  <a:cubicBezTo>
                    <a:pt x="636380" y="3335"/>
                    <a:pt x="762280" y="55006"/>
                    <a:pt x="856839" y="154416"/>
                  </a:cubicBezTo>
                  <a:lnTo>
                    <a:pt x="856838" y="154417"/>
                  </a:lnTo>
                  <a:cubicBezTo>
                    <a:pt x="1045956" y="353237"/>
                    <a:pt x="1038091" y="667722"/>
                    <a:pt x="839271" y="856840"/>
                  </a:cubicBezTo>
                  <a:lnTo>
                    <a:pt x="479277" y="1199267"/>
                  </a:lnTo>
                  <a:lnTo>
                    <a:pt x="136849" y="839272"/>
                  </a:lnTo>
                  <a:cubicBezTo>
                    <a:pt x="-52268" y="640452"/>
                    <a:pt x="-44403" y="325967"/>
                    <a:pt x="154416" y="136849"/>
                  </a:cubicBezTo>
                  <a:cubicBezTo>
                    <a:pt x="253826" y="42291"/>
                    <a:pt x="382152" y="-3023"/>
                    <a:pt x="509266" y="156"/>
                  </a:cubicBezTo>
                  <a:close/>
                </a:path>
              </a:pathLst>
            </a:custGeom>
            <a:solidFill>
              <a:srgbClr val="E84C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8000" tIns="0" rIns="108000" bIns="18000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694948" y="3117630"/>
            <a:ext cx="901931" cy="750264"/>
            <a:chOff x="5694948" y="2979052"/>
            <a:chExt cx="901931" cy="750264"/>
          </a:xfrm>
        </p:grpSpPr>
        <p:sp>
          <p:nvSpPr>
            <p:cNvPr id="52" name="矩形 51"/>
            <p:cNvSpPr/>
            <p:nvPr/>
          </p:nvSpPr>
          <p:spPr>
            <a:xfrm>
              <a:off x="5793454" y="3034958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内项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MH_SubTitle_1"/>
            <p:cNvSpPr/>
            <p:nvPr/>
          </p:nvSpPr>
          <p:spPr>
            <a:xfrm>
              <a:off x="5694948" y="2979052"/>
              <a:ext cx="894638" cy="750264"/>
            </a:xfrm>
            <a:custGeom>
              <a:avLst/>
              <a:gdLst>
                <a:gd name="connsiteX0" fmla="*/ 496843 w 993687"/>
                <a:gd name="connsiteY0" fmla="*/ 100503 h 1199267"/>
                <a:gd name="connsiteX1" fmla="*/ 100503 w 993687"/>
                <a:gd name="connsiteY1" fmla="*/ 496844 h 1199267"/>
                <a:gd name="connsiteX2" fmla="*/ 496843 w 993687"/>
                <a:gd name="connsiteY2" fmla="*/ 893185 h 1199267"/>
                <a:gd name="connsiteX3" fmla="*/ 893185 w 993687"/>
                <a:gd name="connsiteY3" fmla="*/ 496845 h 1199267"/>
                <a:gd name="connsiteX4" fmla="*/ 496843 w 993687"/>
                <a:gd name="connsiteY4" fmla="*/ 100503 h 1199267"/>
                <a:gd name="connsiteX5" fmla="*/ 509266 w 993687"/>
                <a:gd name="connsiteY5" fmla="*/ 156 h 1199267"/>
                <a:gd name="connsiteX6" fmla="*/ 856839 w 993687"/>
                <a:gd name="connsiteY6" fmla="*/ 154416 h 1199267"/>
                <a:gd name="connsiteX7" fmla="*/ 856838 w 993687"/>
                <a:gd name="connsiteY7" fmla="*/ 154417 h 1199267"/>
                <a:gd name="connsiteX8" fmla="*/ 839271 w 993687"/>
                <a:gd name="connsiteY8" fmla="*/ 856840 h 1199267"/>
                <a:gd name="connsiteX9" fmla="*/ 479277 w 993687"/>
                <a:gd name="connsiteY9" fmla="*/ 1199267 h 1199267"/>
                <a:gd name="connsiteX10" fmla="*/ 136849 w 993687"/>
                <a:gd name="connsiteY10" fmla="*/ 839272 h 1199267"/>
                <a:gd name="connsiteX11" fmla="*/ 154416 w 993687"/>
                <a:gd name="connsiteY11" fmla="*/ 136849 h 1199267"/>
                <a:gd name="connsiteX12" fmla="*/ 509266 w 993687"/>
                <a:gd name="connsiteY12" fmla="*/ 156 h 1199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93687" h="1199267">
                  <a:moveTo>
                    <a:pt x="496843" y="100503"/>
                  </a:moveTo>
                  <a:cubicBezTo>
                    <a:pt x="277951" y="100504"/>
                    <a:pt x="100502" y="277952"/>
                    <a:pt x="100503" y="496844"/>
                  </a:cubicBezTo>
                  <a:cubicBezTo>
                    <a:pt x="100502" y="715738"/>
                    <a:pt x="277950" y="893186"/>
                    <a:pt x="496843" y="893185"/>
                  </a:cubicBezTo>
                  <a:cubicBezTo>
                    <a:pt x="715737" y="893185"/>
                    <a:pt x="893185" y="715737"/>
                    <a:pt x="893185" y="496845"/>
                  </a:cubicBezTo>
                  <a:cubicBezTo>
                    <a:pt x="893185" y="277951"/>
                    <a:pt x="715737" y="100503"/>
                    <a:pt x="496843" y="100503"/>
                  </a:cubicBezTo>
                  <a:close/>
                  <a:moveTo>
                    <a:pt x="509266" y="156"/>
                  </a:moveTo>
                  <a:cubicBezTo>
                    <a:pt x="636380" y="3335"/>
                    <a:pt x="762280" y="55006"/>
                    <a:pt x="856839" y="154416"/>
                  </a:cubicBezTo>
                  <a:lnTo>
                    <a:pt x="856838" y="154417"/>
                  </a:lnTo>
                  <a:cubicBezTo>
                    <a:pt x="1045956" y="353237"/>
                    <a:pt x="1038091" y="667722"/>
                    <a:pt x="839271" y="856840"/>
                  </a:cubicBezTo>
                  <a:lnTo>
                    <a:pt x="479277" y="1199267"/>
                  </a:lnTo>
                  <a:lnTo>
                    <a:pt x="136849" y="839272"/>
                  </a:lnTo>
                  <a:cubicBezTo>
                    <a:pt x="-52268" y="640452"/>
                    <a:pt x="-44403" y="325967"/>
                    <a:pt x="154416" y="136849"/>
                  </a:cubicBezTo>
                  <a:cubicBezTo>
                    <a:pt x="253826" y="42291"/>
                    <a:pt x="382152" y="-3023"/>
                    <a:pt x="509266" y="156"/>
                  </a:cubicBezTo>
                  <a:close/>
                </a:path>
              </a:pathLst>
            </a:custGeom>
            <a:solidFill>
              <a:srgbClr val="E84C2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108000" tIns="0" rIns="108000" bIns="180000" anchor="ctr">
              <a:normAutofit/>
            </a:bodyPr>
            <a:lstStyle/>
            <a:p>
              <a:pPr algn="ctr">
                <a:lnSpc>
                  <a:spcPct val="110000"/>
                </a:lnSpc>
                <a:defRPr/>
              </a:pPr>
              <a:endPara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/>
              <p:cNvSpPr txBox="1"/>
              <p:nvPr/>
            </p:nvSpPr>
            <p:spPr>
              <a:xfrm>
                <a:off x="2383052" y="2353916"/>
                <a:ext cx="444352" cy="6769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3052" y="2353916"/>
                <a:ext cx="444352" cy="676917"/>
              </a:xfrm>
              <a:prstGeom prst="rect">
                <a:avLst/>
              </a:prstGeom>
              <a:blipFill rotWithShape="1">
                <a:blip r:embed="rId2"/>
                <a:stretch>
                  <a:fillRect l="-120" t="-90" r="86" b="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5" name="TextBox 54"/>
              <p:cNvSpPr txBox="1"/>
              <p:nvPr/>
            </p:nvSpPr>
            <p:spPr>
              <a:xfrm>
                <a:off x="3345009" y="2328863"/>
                <a:ext cx="444352" cy="6759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5009" y="2328863"/>
                <a:ext cx="444352" cy="675954"/>
              </a:xfrm>
              <a:prstGeom prst="rect">
                <a:avLst/>
              </a:prstGeom>
              <a:blipFill rotWithShape="1">
                <a:blip r:embed="rId3"/>
                <a:stretch>
                  <a:fillRect l="-104" t="-47" r="71" b="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6" name="TextBox 55"/>
              <p:cNvSpPr txBox="1"/>
              <p:nvPr/>
            </p:nvSpPr>
            <p:spPr>
              <a:xfrm>
                <a:off x="5750277" y="2275338"/>
                <a:ext cx="444352" cy="6769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0277" y="2275338"/>
                <a:ext cx="444352" cy="676917"/>
              </a:xfrm>
              <a:prstGeom prst="rect">
                <a:avLst/>
              </a:prstGeom>
              <a:blipFill rotWithShape="1">
                <a:blip r:embed="rId4"/>
                <a:stretch>
                  <a:fillRect l="-79" t="-20" r="46" b="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7" name="TextBox 56"/>
              <p:cNvSpPr txBox="1"/>
              <p:nvPr/>
            </p:nvSpPr>
            <p:spPr>
              <a:xfrm>
                <a:off x="6807618" y="2274905"/>
                <a:ext cx="574195" cy="6769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9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57" name="TextBox 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7618" y="2274905"/>
                <a:ext cx="574195" cy="676917"/>
              </a:xfrm>
              <a:prstGeom prst="rect">
                <a:avLst/>
              </a:prstGeom>
              <a:blipFill rotWithShape="1">
                <a:blip r:embed="rId5"/>
                <a:stretch>
                  <a:fillRect l="-73" t="-49" r="100" b="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2622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2"/>
          <p:cNvSpPr>
            <a:spLocks noChangeArrowheads="1"/>
          </p:cNvSpPr>
          <p:nvPr/>
        </p:nvSpPr>
        <p:spPr bwMode="auto">
          <a:xfrm>
            <a:off x="4295002" y="-46199"/>
            <a:ext cx="553998" cy="9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>
              <a:solidFill>
                <a:srgbClr val="990000"/>
              </a:solidFill>
            </a:endParaRPr>
          </a:p>
        </p:txBody>
      </p:sp>
      <p:sp>
        <p:nvSpPr>
          <p:cNvPr id="15363" name="Rectangle 13"/>
          <p:cNvSpPr>
            <a:spLocks noChangeArrowheads="1"/>
          </p:cNvSpPr>
          <p:nvPr/>
        </p:nvSpPr>
        <p:spPr bwMode="auto">
          <a:xfrm>
            <a:off x="4398876" y="307182"/>
            <a:ext cx="346249" cy="17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50">
                <a:solidFill>
                  <a:srgbClr val="5B5249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600">
                <a:solidFill>
                  <a:srgbClr val="5B5249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1800">
              <a:solidFill>
                <a:srgbClr val="5B5249"/>
              </a:solidFill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4" name="Rectangle 14"/>
          <p:cNvSpPr>
            <a:spLocks noChangeArrowheads="1"/>
          </p:cNvSpPr>
          <p:nvPr/>
        </p:nvSpPr>
        <p:spPr bwMode="auto">
          <a:xfrm>
            <a:off x="4295002" y="-46199"/>
            <a:ext cx="553998" cy="9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>
              <a:solidFill>
                <a:srgbClr val="990000"/>
              </a:solidFill>
            </a:endParaRPr>
          </a:p>
        </p:txBody>
      </p:sp>
      <p:sp>
        <p:nvSpPr>
          <p:cNvPr id="15365" name="Rectangle 15"/>
          <p:cNvSpPr>
            <a:spLocks noChangeArrowheads="1"/>
          </p:cNvSpPr>
          <p:nvPr/>
        </p:nvSpPr>
        <p:spPr bwMode="auto">
          <a:xfrm>
            <a:off x="4398876" y="307182"/>
            <a:ext cx="346249" cy="17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50">
                <a:solidFill>
                  <a:srgbClr val="5B5249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600">
                <a:solidFill>
                  <a:srgbClr val="5B5249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1800">
              <a:solidFill>
                <a:srgbClr val="5B5249"/>
              </a:solidFill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6" name="Rectangle 16"/>
          <p:cNvSpPr>
            <a:spLocks noChangeArrowheads="1"/>
          </p:cNvSpPr>
          <p:nvPr/>
        </p:nvSpPr>
        <p:spPr bwMode="auto">
          <a:xfrm>
            <a:off x="4398876" y="307182"/>
            <a:ext cx="346249" cy="17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50">
                <a:solidFill>
                  <a:srgbClr val="5B5249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600">
                <a:solidFill>
                  <a:srgbClr val="5B5249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1800">
              <a:solidFill>
                <a:srgbClr val="5B5249"/>
              </a:solidFill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671199" y="741933"/>
            <a:ext cx="57537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 anchor="ctr"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indent="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判断</a:t>
            </a:r>
            <a:r>
              <a:rPr lang="zh-CN" altLang="en-US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下面哪组中的两个比可以组成比例。</a:t>
            </a:r>
            <a:endParaRPr lang="zh-CN" altLang="en-US" sz="24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6"/>
          <p:cNvSpPr>
            <a:spLocks noChangeArrowheads="1"/>
          </p:cNvSpPr>
          <p:nvPr/>
        </p:nvSpPr>
        <p:spPr bwMode="auto">
          <a:xfrm>
            <a:off x="1043608" y="1475771"/>
            <a:ext cx="26102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6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∶3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和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8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5</a:t>
            </a:r>
            <a:endParaRPr lang="en-US" altLang="zh-CN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1901479" y="2393161"/>
            <a:ext cx="135016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6×5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30</a:t>
            </a:r>
            <a:endParaRPr lang="en-US" altLang="zh-CN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9" name="矩形 27"/>
          <p:cNvSpPr>
            <a:spLocks noChangeArrowheads="1"/>
          </p:cNvSpPr>
          <p:nvPr/>
        </p:nvSpPr>
        <p:spPr bwMode="auto">
          <a:xfrm>
            <a:off x="1901479" y="2907511"/>
            <a:ext cx="135016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3×8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24</a:t>
            </a:r>
            <a:endParaRPr lang="en-US" altLang="zh-CN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0" name="矩形 27"/>
          <p:cNvSpPr>
            <a:spLocks noChangeArrowheads="1"/>
          </p:cNvSpPr>
          <p:nvPr/>
        </p:nvSpPr>
        <p:spPr bwMode="auto">
          <a:xfrm>
            <a:off x="1740744" y="3365901"/>
            <a:ext cx="19431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不能组成比例</a:t>
            </a:r>
            <a:endParaRPr lang="zh-CN" altLang="en-US" sz="20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27"/>
          <p:cNvSpPr>
            <a:spLocks noChangeArrowheads="1"/>
          </p:cNvSpPr>
          <p:nvPr/>
        </p:nvSpPr>
        <p:spPr bwMode="auto">
          <a:xfrm>
            <a:off x="4363082" y="1475771"/>
            <a:ext cx="33052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0.2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∶2.5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和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4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∶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50</a:t>
            </a:r>
            <a:endParaRPr lang="en-US" altLang="zh-CN" sz="24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2" name="矩形 27"/>
          <p:cNvSpPr>
            <a:spLocks noChangeArrowheads="1"/>
          </p:cNvSpPr>
          <p:nvPr/>
        </p:nvSpPr>
        <p:spPr bwMode="auto">
          <a:xfrm>
            <a:off x="5161443" y="2330182"/>
            <a:ext cx="191690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0.2×50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10</a:t>
            </a:r>
            <a:endParaRPr lang="en-US" altLang="zh-CN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3" name="矩形 27"/>
          <p:cNvSpPr>
            <a:spLocks noChangeArrowheads="1"/>
          </p:cNvSpPr>
          <p:nvPr/>
        </p:nvSpPr>
        <p:spPr bwMode="auto">
          <a:xfrm>
            <a:off x="5161443" y="2834238"/>
            <a:ext cx="194548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2.5×4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10</a:t>
            </a:r>
            <a:endParaRPr lang="en-US" altLang="zh-CN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34" name="矩形 27"/>
          <p:cNvSpPr>
            <a:spLocks noChangeArrowheads="1"/>
          </p:cNvSpPr>
          <p:nvPr/>
        </p:nvSpPr>
        <p:spPr bwMode="auto">
          <a:xfrm>
            <a:off x="5161443" y="3338294"/>
            <a:ext cx="207406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可以组成比例</a:t>
            </a:r>
            <a:endParaRPr lang="zh-CN" altLang="en-US" sz="20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27"/>
          <p:cNvSpPr>
            <a:spLocks noChangeArrowheads="1"/>
          </p:cNvSpPr>
          <p:nvPr/>
        </p:nvSpPr>
        <p:spPr bwMode="auto">
          <a:xfrm>
            <a:off x="5076056" y="3770342"/>
            <a:ext cx="236288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0.2∶2.5</a:t>
            </a:r>
            <a:r>
              <a:rPr lang="zh-CN" altLang="en-US" sz="20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4</a:t>
            </a:r>
            <a:r>
              <a:rPr lang="en-US" altLang="zh-CN" sz="20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∶</a:t>
            </a:r>
            <a:r>
              <a:rPr lang="en-US" altLang="zh-CN" sz="20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50</a:t>
            </a:r>
            <a:endParaRPr lang="zh-CN" altLang="en-US" sz="2000" b="1" kern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MH_SubTitle_6"/>
          <p:cNvSpPr/>
          <p:nvPr/>
        </p:nvSpPr>
        <p:spPr>
          <a:xfrm>
            <a:off x="1653462" y="2108076"/>
            <a:ext cx="1894618" cy="2191866"/>
          </a:xfrm>
          <a:prstGeom prst="round2SameRect">
            <a:avLst/>
          </a:prstGeom>
          <a:noFill/>
          <a:ln w="28575" cap="flat" cmpd="sng" algn="ctr">
            <a:solidFill>
              <a:srgbClr val="009999"/>
            </a:solidFill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en-US" altLang="zh-CN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MH_SubTitle_6"/>
          <p:cNvSpPr/>
          <p:nvPr/>
        </p:nvSpPr>
        <p:spPr>
          <a:xfrm>
            <a:off x="5087898" y="2089040"/>
            <a:ext cx="2220405" cy="2191866"/>
          </a:xfrm>
          <a:prstGeom prst="round2SameRect">
            <a:avLst/>
          </a:prstGeom>
          <a:noFill/>
          <a:ln w="28575" cap="flat" cmpd="sng" algn="ctr">
            <a:solidFill>
              <a:srgbClr val="009999"/>
            </a:solidFill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>
              <a:defRPr/>
            </a:pPr>
            <a:endParaRPr lang="en-US" altLang="zh-CN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595" y="874446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2" grpId="0"/>
      <p:bldP spid="33" grpId="0"/>
      <p:bldP spid="34" grpId="0"/>
      <p:bldP spid="35" grpId="0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2"/>
          <p:cNvSpPr>
            <a:spLocks noChangeArrowheads="1"/>
          </p:cNvSpPr>
          <p:nvPr/>
        </p:nvSpPr>
        <p:spPr bwMode="auto">
          <a:xfrm>
            <a:off x="4295002" y="-46199"/>
            <a:ext cx="553998" cy="9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>
              <a:solidFill>
                <a:srgbClr val="990000"/>
              </a:solidFill>
            </a:endParaRPr>
          </a:p>
        </p:txBody>
      </p:sp>
      <p:sp>
        <p:nvSpPr>
          <p:cNvPr id="15363" name="Rectangle 13"/>
          <p:cNvSpPr>
            <a:spLocks noChangeArrowheads="1"/>
          </p:cNvSpPr>
          <p:nvPr/>
        </p:nvSpPr>
        <p:spPr bwMode="auto">
          <a:xfrm>
            <a:off x="4398876" y="307182"/>
            <a:ext cx="346249" cy="17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50">
                <a:solidFill>
                  <a:srgbClr val="5B5249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600">
                <a:solidFill>
                  <a:srgbClr val="5B5249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1800">
              <a:solidFill>
                <a:srgbClr val="5B5249"/>
              </a:solidFill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4" name="Rectangle 14"/>
          <p:cNvSpPr>
            <a:spLocks noChangeArrowheads="1"/>
          </p:cNvSpPr>
          <p:nvPr/>
        </p:nvSpPr>
        <p:spPr bwMode="auto">
          <a:xfrm>
            <a:off x="4295002" y="-46199"/>
            <a:ext cx="553998" cy="9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>
              <a:solidFill>
                <a:srgbClr val="990000"/>
              </a:solidFill>
            </a:endParaRPr>
          </a:p>
        </p:txBody>
      </p:sp>
      <p:sp>
        <p:nvSpPr>
          <p:cNvPr id="15365" name="Rectangle 15"/>
          <p:cNvSpPr>
            <a:spLocks noChangeArrowheads="1"/>
          </p:cNvSpPr>
          <p:nvPr/>
        </p:nvSpPr>
        <p:spPr bwMode="auto">
          <a:xfrm>
            <a:off x="4398876" y="307182"/>
            <a:ext cx="346249" cy="17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50">
                <a:solidFill>
                  <a:srgbClr val="5B5249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600">
                <a:solidFill>
                  <a:srgbClr val="5B5249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1800">
              <a:solidFill>
                <a:srgbClr val="5B5249"/>
              </a:solidFill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6" name="Rectangle 16"/>
          <p:cNvSpPr>
            <a:spLocks noChangeArrowheads="1"/>
          </p:cNvSpPr>
          <p:nvPr/>
        </p:nvSpPr>
        <p:spPr bwMode="auto">
          <a:xfrm>
            <a:off x="4398876" y="307182"/>
            <a:ext cx="346249" cy="17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50">
                <a:solidFill>
                  <a:srgbClr val="5B5249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600">
                <a:solidFill>
                  <a:srgbClr val="5B5249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1800">
              <a:solidFill>
                <a:srgbClr val="5B5249"/>
              </a:solidFill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Rectangle 64"/>
          <p:cNvSpPr>
            <a:spLocks noChangeArrowheads="1"/>
          </p:cNvSpPr>
          <p:nvPr/>
        </p:nvSpPr>
        <p:spPr bwMode="auto">
          <a:xfrm>
            <a:off x="800696" y="3525015"/>
            <a:ext cx="550151" cy="115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9pPr>
          </a:lstStyle>
          <a:p>
            <a:r>
              <a:rPr lang="zh-CN" altLang="en-US" sz="150">
                <a:solidFill>
                  <a:srgbClr val="FFFFFF"/>
                </a:solidFill>
              </a:rPr>
              <a:t>绿色圃中小学教育网</a:t>
            </a:r>
            <a:r>
              <a:rPr lang="en-US" altLang="zh-CN" sz="150">
                <a:solidFill>
                  <a:srgbClr val="FFFFFF"/>
                </a:solidFill>
              </a:rPr>
              <a:t>http://www.Lspjy.com</a:t>
            </a:r>
            <a:endParaRPr lang="en-US" altLang="zh-CN" sz="1500">
              <a:solidFill>
                <a:srgbClr val="00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Text Box 7"/>
              <p:cNvSpPr txBox="1">
                <a:spLocks noChangeArrowheads="1"/>
              </p:cNvSpPr>
              <p:nvPr/>
            </p:nvSpPr>
            <p:spPr bwMode="auto">
              <a:xfrm>
                <a:off x="767998" y="1896942"/>
                <a:ext cx="2213372" cy="695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2400" b="1" kern="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14∶21=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kern="0" smtClea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kern="0" smtClean="0">
                            <a:solidFill>
                              <a:prstClr val="black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kern="0" smtClean="0">
                            <a:solidFill>
                              <a:prstClr val="black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kern="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endParaRPr lang="en-US" altLang="zh-CN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7" name="Text 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67998" y="1896942"/>
                <a:ext cx="2213372" cy="695127"/>
              </a:xfrm>
              <a:prstGeom prst="rect">
                <a:avLst/>
              </a:prstGeom>
              <a:blipFill rotWithShape="1">
                <a:blip r:embed="rId1"/>
                <a:stretch>
                  <a:fillRect l="-13" t="-28" r="2" b="9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3" name="Text Box 12"/>
              <p:cNvSpPr txBox="1">
                <a:spLocks noChangeArrowheads="1"/>
              </p:cNvSpPr>
              <p:nvPr/>
            </p:nvSpPr>
            <p:spPr bwMode="auto">
              <a:xfrm>
                <a:off x="2780787" y="1898675"/>
                <a:ext cx="1137203" cy="695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altLang="zh-CN" sz="2400" b="1" kern="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6∶9=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kern="0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kern="0">
                            <a:solidFill>
                              <a:prstClr val="black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kern="0">
                            <a:solidFill>
                              <a:prstClr val="black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2400" b="1" kern="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3" name="Text 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80787" y="1898675"/>
                <a:ext cx="1137203" cy="695127"/>
              </a:xfrm>
              <a:prstGeom prst="rect">
                <a:avLst/>
              </a:prstGeom>
              <a:blipFill rotWithShape="1">
                <a:blip r:embed="rId2"/>
                <a:stretch>
                  <a:fillRect l="-11" t="-4" r="4" b="6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8" name="组合 37"/>
          <p:cNvGrpSpPr/>
          <p:nvPr/>
        </p:nvGrpSpPr>
        <p:grpSpPr bwMode="auto">
          <a:xfrm>
            <a:off x="1956832" y="2491472"/>
            <a:ext cx="1319024" cy="839187"/>
            <a:chOff x="2819400" y="4388649"/>
            <a:chExt cx="1758700" cy="1118915"/>
          </a:xfrm>
        </p:grpSpPr>
        <p:sp>
          <p:nvSpPr>
            <p:cNvPr id="42" name="Text Box 22"/>
            <p:cNvSpPr txBox="1">
              <a:spLocks noChangeArrowheads="1"/>
            </p:cNvSpPr>
            <p:nvPr/>
          </p:nvSpPr>
          <p:spPr bwMode="auto">
            <a:xfrm>
              <a:off x="2819400" y="4388649"/>
              <a:ext cx="304800" cy="615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altLang="zh-CN" sz="2400" b="1" kern="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41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2971800" y="4580729"/>
                  <a:ext cx="1606300" cy="9268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kern="0">
                              <a:solidFill>
                                <a:prstClr val="black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ker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ker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lang="en-US" altLang="zh-CN" sz="2400" b="1" kern="0" dirty="0">
                      <a:solidFill>
                        <a:prstClr val="black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=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kern="0">
                              <a:solidFill>
                                <a:prstClr val="black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ker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kern="0">
                              <a:solidFill>
                                <a:prstClr val="black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</m:oMath>
                  </a14:m>
                  <a:endParaRPr lang="en-US" altLang="zh-CN" sz="2400" b="1" kern="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41" name="Text Box 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2971800" y="4580729"/>
                  <a:ext cx="1606300" cy="926835"/>
                </a:xfrm>
                <a:prstGeom prst="rect">
                  <a:avLst/>
                </a:prstGeom>
                <a:blipFill rotWithShape="1">
                  <a:blip r:embed="rId3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2" name="组合 1"/>
          <p:cNvGrpSpPr/>
          <p:nvPr/>
        </p:nvGrpSpPr>
        <p:grpSpPr>
          <a:xfrm>
            <a:off x="798054" y="3356726"/>
            <a:ext cx="3152182" cy="1124549"/>
            <a:chOff x="766653" y="3285745"/>
            <a:chExt cx="3152182" cy="1124549"/>
          </a:xfrm>
        </p:grpSpPr>
        <p:grpSp>
          <p:nvGrpSpPr>
            <p:cNvPr id="80" name="组合 79"/>
            <p:cNvGrpSpPr/>
            <p:nvPr/>
          </p:nvGrpSpPr>
          <p:grpSpPr>
            <a:xfrm>
              <a:off x="766653" y="3285745"/>
              <a:ext cx="3152182" cy="1124549"/>
              <a:chOff x="1734850" y="2173369"/>
              <a:chExt cx="2392363" cy="1252027"/>
            </a:xfrm>
          </p:grpSpPr>
          <p:sp>
            <p:nvSpPr>
              <p:cNvPr id="81" name="MH_Other_2"/>
              <p:cNvSpPr/>
              <p:nvPr/>
            </p:nvSpPr>
            <p:spPr>
              <a:xfrm>
                <a:off x="1734850" y="2198258"/>
                <a:ext cx="2392363" cy="1227138"/>
              </a:xfrm>
              <a:prstGeom prst="roundRect">
                <a:avLst>
                  <a:gd name="adj" fmla="val 10131"/>
                </a:avLst>
              </a:prstGeom>
              <a:solidFill>
                <a:srgbClr val="48CDA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82" name="MH_SubTitle_1"/>
              <p:cNvSpPr/>
              <p:nvPr/>
            </p:nvSpPr>
            <p:spPr>
              <a:xfrm>
                <a:off x="1883424" y="2173369"/>
                <a:ext cx="2085975" cy="1165225"/>
              </a:xfrm>
              <a:prstGeom prst="roundRect">
                <a:avLst>
                  <a:gd name="adj" fmla="val 10131"/>
                </a:avLst>
              </a:prstGeom>
              <a:solidFill>
                <a:srgbClr val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lIns="72000" tIns="252000" rIns="72000" bIns="0" anchor="ctr">
                <a:norm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endParaRPr lang="da-DK" altLang="zh-CN" sz="1400" kern="0" dirty="0">
                  <a:solidFill>
                    <a:srgbClr val="333333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83" name="MH_Other_3"/>
              <p:cNvSpPr txBox="1">
                <a:spLocks noChangeArrowheads="1"/>
              </p:cNvSpPr>
              <p:nvPr/>
            </p:nvSpPr>
            <p:spPr bwMode="auto">
              <a:xfrm flipH="1">
                <a:off x="1734850" y="2216150"/>
                <a:ext cx="601663" cy="330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/>
              <a:lstStyle>
                <a:lvl1pPr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endParaRPr lang="zh-CN" altLang="en-US" sz="2400" b="1" dirty="0">
                  <a:solidFill>
                    <a:srgbClr val="2A9A7F"/>
                  </a:solidFill>
                  <a:latin typeface="Arial Rounded MT Bold" panose="020F0704030504030204" pitchFamily="34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8" name="Text Box 26"/>
            <p:cNvSpPr txBox="1">
              <a:spLocks noChangeArrowheads="1"/>
            </p:cNvSpPr>
            <p:nvPr/>
          </p:nvSpPr>
          <p:spPr bwMode="auto">
            <a:xfrm>
              <a:off x="1078345" y="3298874"/>
              <a:ext cx="2631557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这两个比能组成比例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   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∶21=6∶9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766653" y="584773"/>
            <a:ext cx="75841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用两种方法判断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14∶21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6∶9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能否组成比例。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27"/>
          <p:cNvSpPr txBox="1">
            <a:spLocks noChangeArrowheads="1"/>
          </p:cNvSpPr>
          <p:nvPr/>
        </p:nvSpPr>
        <p:spPr bwMode="auto">
          <a:xfrm>
            <a:off x="5002854" y="1260080"/>
            <a:ext cx="300176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方法二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比例的基本性质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28"/>
          <p:cNvSpPr txBox="1">
            <a:spLocks noChangeArrowheads="1"/>
          </p:cNvSpPr>
          <p:nvPr/>
        </p:nvSpPr>
        <p:spPr bwMode="auto">
          <a:xfrm>
            <a:off x="4633207" y="1859292"/>
            <a:ext cx="45107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14×9=126    21×6=126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28"/>
          <p:cNvSpPr txBox="1">
            <a:spLocks noChangeArrowheads="1"/>
          </p:cNvSpPr>
          <p:nvPr/>
        </p:nvSpPr>
        <p:spPr bwMode="auto">
          <a:xfrm>
            <a:off x="5772591" y="2555309"/>
            <a:ext cx="2232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126  =  126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943450" y="3357367"/>
            <a:ext cx="3152182" cy="1102194"/>
            <a:chOff x="4955076" y="3258582"/>
            <a:chExt cx="3152182" cy="1102194"/>
          </a:xfrm>
        </p:grpSpPr>
        <p:grpSp>
          <p:nvGrpSpPr>
            <p:cNvPr id="84" name="组合 83"/>
            <p:cNvGrpSpPr/>
            <p:nvPr/>
          </p:nvGrpSpPr>
          <p:grpSpPr>
            <a:xfrm>
              <a:off x="4955076" y="3258582"/>
              <a:ext cx="3152182" cy="1102194"/>
              <a:chOff x="1734850" y="2198258"/>
              <a:chExt cx="2392363" cy="1227138"/>
            </a:xfrm>
          </p:grpSpPr>
          <p:sp>
            <p:nvSpPr>
              <p:cNvPr id="85" name="MH_Other_2"/>
              <p:cNvSpPr/>
              <p:nvPr/>
            </p:nvSpPr>
            <p:spPr>
              <a:xfrm>
                <a:off x="1734850" y="2198258"/>
                <a:ext cx="2392363" cy="1227138"/>
              </a:xfrm>
              <a:prstGeom prst="roundRect">
                <a:avLst>
                  <a:gd name="adj" fmla="val 10131"/>
                </a:avLst>
              </a:prstGeom>
              <a:solidFill>
                <a:srgbClr val="48CDA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endParaRPr lang="en-US" kern="0">
                  <a:solidFill>
                    <a:sysClr val="window" lastClr="FFFFFF"/>
                  </a:solidFill>
                  <a:latin typeface="Calibri" panose="020F0502020204030204"/>
                </a:endParaRPr>
              </a:p>
            </p:txBody>
          </p:sp>
          <p:sp>
            <p:nvSpPr>
              <p:cNvPr id="86" name="MH_SubTitle_1"/>
              <p:cNvSpPr/>
              <p:nvPr/>
            </p:nvSpPr>
            <p:spPr>
              <a:xfrm>
                <a:off x="1834863" y="2205039"/>
                <a:ext cx="2085975" cy="1165225"/>
              </a:xfrm>
              <a:prstGeom prst="roundRect">
                <a:avLst>
                  <a:gd name="adj" fmla="val 10131"/>
                </a:avLst>
              </a:prstGeom>
              <a:solidFill>
                <a:srgbClr val="FFFFFF"/>
              </a:solidFill>
              <a:ln w="25400" cap="flat" cmpd="sng" algn="ctr">
                <a:solidFill>
                  <a:sysClr val="window" lastClr="FFFFFF"/>
                </a:solidFill>
                <a:prstDash val="solid"/>
              </a:ln>
              <a:effectLst/>
            </p:spPr>
            <p:txBody>
              <a:bodyPr lIns="72000" tIns="252000" rIns="72000" bIns="0" anchor="ctr">
                <a:norm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endParaRPr lang="da-DK" altLang="zh-CN" sz="1400" kern="0" dirty="0">
                  <a:solidFill>
                    <a:srgbClr val="333333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  <p:sp>
            <p:nvSpPr>
              <p:cNvPr id="87" name="MH_Other_3"/>
              <p:cNvSpPr txBox="1">
                <a:spLocks noChangeArrowheads="1"/>
              </p:cNvSpPr>
              <p:nvPr/>
            </p:nvSpPr>
            <p:spPr bwMode="auto">
              <a:xfrm flipH="1">
                <a:off x="1734850" y="2216150"/>
                <a:ext cx="601663" cy="330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 anchor="ctr" anchorCtr="1"/>
              <a:lstStyle>
                <a:lvl1pPr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 Narrow" panose="020B0606020202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80000"/>
                  </a:lnSpc>
                </a:pPr>
                <a:endParaRPr lang="zh-CN" altLang="en-US" sz="2400" b="1" dirty="0">
                  <a:solidFill>
                    <a:srgbClr val="2A9A7F"/>
                  </a:solidFill>
                  <a:latin typeface="Arial Rounded MT Bold" panose="020F0704030504030204" pitchFamily="34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7" name="Text Box 28"/>
            <p:cNvSpPr txBox="1">
              <a:spLocks noChangeArrowheads="1"/>
            </p:cNvSpPr>
            <p:nvPr/>
          </p:nvSpPr>
          <p:spPr bwMode="auto">
            <a:xfrm>
              <a:off x="5148064" y="3280588"/>
              <a:ext cx="2914581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这两个比能组成比例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         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14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∶21=6∶9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66555" y="1061259"/>
            <a:ext cx="467655" cy="617011"/>
            <a:chOff x="2882901" y="3368675"/>
            <a:chExt cx="1130300" cy="1503363"/>
          </a:xfrm>
        </p:grpSpPr>
        <p:sp>
          <p:nvSpPr>
            <p:cNvPr id="64" name="MH_Other_1"/>
            <p:cNvSpPr/>
            <p:nvPr/>
          </p:nvSpPr>
          <p:spPr bwMode="auto">
            <a:xfrm>
              <a:off x="3151189" y="4573588"/>
              <a:ext cx="280987" cy="298450"/>
            </a:xfrm>
            <a:custGeom>
              <a:avLst/>
              <a:gdLst>
                <a:gd name="T0" fmla="*/ 60 w 428625"/>
                <a:gd name="T1" fmla="*/ 0 h 457200"/>
                <a:gd name="T2" fmla="*/ 0 w 428625"/>
                <a:gd name="T3" fmla="*/ 2167 h 457200"/>
                <a:gd name="T4" fmla="*/ 2700 w 428625"/>
                <a:gd name="T5" fmla="*/ 2737 h 457200"/>
                <a:gd name="T6" fmla="*/ 2700 w 428625"/>
                <a:gd name="T7" fmla="*/ 570 h 457200"/>
                <a:gd name="T8" fmla="*/ 60 w 428625"/>
                <a:gd name="T9" fmla="*/ 0 h 457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8625" h="457200">
                  <a:moveTo>
                    <a:pt x="9525" y="0"/>
                  </a:moveTo>
                  <a:lnTo>
                    <a:pt x="0" y="361950"/>
                  </a:lnTo>
                  <a:lnTo>
                    <a:pt x="428625" y="457200"/>
                  </a:lnTo>
                  <a:lnTo>
                    <a:pt x="428625" y="95250"/>
                  </a:lnTo>
                  <a:lnTo>
                    <a:pt x="9525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5" name="MH_Other_2"/>
            <p:cNvSpPr/>
            <p:nvPr/>
          </p:nvSpPr>
          <p:spPr bwMode="auto">
            <a:xfrm>
              <a:off x="3425825" y="4586288"/>
              <a:ext cx="198438" cy="285750"/>
            </a:xfrm>
            <a:custGeom>
              <a:avLst/>
              <a:gdLst>
                <a:gd name="T0" fmla="*/ 0 w 304800"/>
                <a:gd name="T1" fmla="*/ 451 h 438150"/>
                <a:gd name="T2" fmla="*/ 55 w 304800"/>
                <a:gd name="T3" fmla="*/ 2594 h 438150"/>
                <a:gd name="T4" fmla="*/ 1768 w 304800"/>
                <a:gd name="T5" fmla="*/ 1805 h 438150"/>
                <a:gd name="T6" fmla="*/ 1658 w 304800"/>
                <a:gd name="T7" fmla="*/ 0 h 438150"/>
                <a:gd name="T8" fmla="*/ 0 w 304800"/>
                <a:gd name="T9" fmla="*/ 451 h 438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4800" h="438150">
                  <a:moveTo>
                    <a:pt x="0" y="76200"/>
                  </a:moveTo>
                  <a:lnTo>
                    <a:pt x="9525" y="438150"/>
                  </a:lnTo>
                  <a:lnTo>
                    <a:pt x="304800" y="304800"/>
                  </a:lnTo>
                  <a:lnTo>
                    <a:pt x="285750" y="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66" name="MH_SubTitle_1"/>
            <p:cNvSpPr/>
            <p:nvPr/>
          </p:nvSpPr>
          <p:spPr bwMode="auto">
            <a:xfrm rot="654099">
              <a:off x="2882901" y="3368675"/>
              <a:ext cx="720725" cy="1257300"/>
            </a:xfrm>
            <a:custGeom>
              <a:avLst/>
              <a:gdLst>
                <a:gd name="T0" fmla="*/ 661 w 1103738"/>
                <a:gd name="T1" fmla="*/ 0 h 1923915"/>
                <a:gd name="T2" fmla="*/ 1206 w 1103738"/>
                <a:gd name="T3" fmla="*/ 2128 h 1923915"/>
                <a:gd name="T4" fmla="*/ 0 w 1103738"/>
                <a:gd name="T5" fmla="*/ 2084 h 1923915"/>
                <a:gd name="T6" fmla="*/ 0 60000 65536"/>
                <a:gd name="T7" fmla="*/ 0 60000 65536"/>
                <a:gd name="T8" fmla="*/ 0 60000 65536"/>
                <a:gd name="T9" fmla="*/ 0 w 1103738"/>
                <a:gd name="T10" fmla="*/ 0 h 1923915"/>
                <a:gd name="T11" fmla="*/ 1103738 w 1103738"/>
                <a:gd name="T12" fmla="*/ 1923915 h 19239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03738" h="1923915">
                  <a:moveTo>
                    <a:pt x="604667" y="0"/>
                  </a:moveTo>
                  <a:lnTo>
                    <a:pt x="1103738" y="1923915"/>
                  </a:lnTo>
                  <a:lnTo>
                    <a:pt x="0" y="1884293"/>
                  </a:lnTo>
                  <a:lnTo>
                    <a:pt x="604667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lIns="72000" tIns="25200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MH_Other_3"/>
            <p:cNvSpPr/>
            <p:nvPr/>
          </p:nvSpPr>
          <p:spPr bwMode="auto">
            <a:xfrm>
              <a:off x="3395664" y="3386138"/>
              <a:ext cx="617537" cy="1295400"/>
            </a:xfrm>
            <a:custGeom>
              <a:avLst/>
              <a:gdLst>
                <a:gd name="T0" fmla="*/ 0 w 945356"/>
                <a:gd name="T1" fmla="*/ 0 h 1993106"/>
                <a:gd name="T2" fmla="*/ 128 w 945356"/>
                <a:gd name="T3" fmla="*/ 2021 h 1993106"/>
                <a:gd name="T4" fmla="*/ 1039 w 945356"/>
                <a:gd name="T5" fmla="*/ 1780 h 1993106"/>
                <a:gd name="T6" fmla="*/ 0 w 945356"/>
                <a:gd name="T7" fmla="*/ 0 h 199310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45356" h="1993106">
                  <a:moveTo>
                    <a:pt x="0" y="0"/>
                  </a:moveTo>
                  <a:lnTo>
                    <a:pt x="116681" y="1993106"/>
                  </a:lnTo>
                  <a:lnTo>
                    <a:pt x="945356" y="17549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1267966" y="1253386"/>
            <a:ext cx="243993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方法一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比例的意义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4615172" y="1162651"/>
            <a:ext cx="467655" cy="617011"/>
            <a:chOff x="2882901" y="3368675"/>
            <a:chExt cx="1130300" cy="1503363"/>
          </a:xfrm>
        </p:grpSpPr>
        <p:sp>
          <p:nvSpPr>
            <p:cNvPr id="76" name="MH_Other_1"/>
            <p:cNvSpPr/>
            <p:nvPr/>
          </p:nvSpPr>
          <p:spPr bwMode="auto">
            <a:xfrm>
              <a:off x="3151189" y="4573588"/>
              <a:ext cx="280987" cy="298450"/>
            </a:xfrm>
            <a:custGeom>
              <a:avLst/>
              <a:gdLst>
                <a:gd name="T0" fmla="*/ 60 w 428625"/>
                <a:gd name="T1" fmla="*/ 0 h 457200"/>
                <a:gd name="T2" fmla="*/ 0 w 428625"/>
                <a:gd name="T3" fmla="*/ 2167 h 457200"/>
                <a:gd name="T4" fmla="*/ 2700 w 428625"/>
                <a:gd name="T5" fmla="*/ 2737 h 457200"/>
                <a:gd name="T6" fmla="*/ 2700 w 428625"/>
                <a:gd name="T7" fmla="*/ 570 h 457200"/>
                <a:gd name="T8" fmla="*/ 60 w 428625"/>
                <a:gd name="T9" fmla="*/ 0 h 457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28625" h="457200">
                  <a:moveTo>
                    <a:pt x="9525" y="0"/>
                  </a:moveTo>
                  <a:lnTo>
                    <a:pt x="0" y="361950"/>
                  </a:lnTo>
                  <a:lnTo>
                    <a:pt x="428625" y="457200"/>
                  </a:lnTo>
                  <a:lnTo>
                    <a:pt x="428625" y="95250"/>
                  </a:lnTo>
                  <a:lnTo>
                    <a:pt x="9525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7" name="MH_Other_2"/>
            <p:cNvSpPr/>
            <p:nvPr/>
          </p:nvSpPr>
          <p:spPr bwMode="auto">
            <a:xfrm>
              <a:off x="3425825" y="4586288"/>
              <a:ext cx="198438" cy="285750"/>
            </a:xfrm>
            <a:custGeom>
              <a:avLst/>
              <a:gdLst>
                <a:gd name="T0" fmla="*/ 0 w 304800"/>
                <a:gd name="T1" fmla="*/ 451 h 438150"/>
                <a:gd name="T2" fmla="*/ 55 w 304800"/>
                <a:gd name="T3" fmla="*/ 2594 h 438150"/>
                <a:gd name="T4" fmla="*/ 1768 w 304800"/>
                <a:gd name="T5" fmla="*/ 1805 h 438150"/>
                <a:gd name="T6" fmla="*/ 1658 w 304800"/>
                <a:gd name="T7" fmla="*/ 0 h 438150"/>
                <a:gd name="T8" fmla="*/ 0 w 304800"/>
                <a:gd name="T9" fmla="*/ 451 h 438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4800" h="438150">
                  <a:moveTo>
                    <a:pt x="0" y="76200"/>
                  </a:moveTo>
                  <a:lnTo>
                    <a:pt x="9525" y="438150"/>
                  </a:lnTo>
                  <a:lnTo>
                    <a:pt x="304800" y="304800"/>
                  </a:lnTo>
                  <a:lnTo>
                    <a:pt x="285750" y="0"/>
                  </a:lnTo>
                  <a:lnTo>
                    <a:pt x="0" y="7620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8" name="MH_SubTitle_1"/>
            <p:cNvSpPr/>
            <p:nvPr/>
          </p:nvSpPr>
          <p:spPr bwMode="auto">
            <a:xfrm rot="654099">
              <a:off x="2882901" y="3368675"/>
              <a:ext cx="720725" cy="1257300"/>
            </a:xfrm>
            <a:custGeom>
              <a:avLst/>
              <a:gdLst>
                <a:gd name="T0" fmla="*/ 661 w 1103738"/>
                <a:gd name="T1" fmla="*/ 0 h 1923915"/>
                <a:gd name="T2" fmla="*/ 1206 w 1103738"/>
                <a:gd name="T3" fmla="*/ 2128 h 1923915"/>
                <a:gd name="T4" fmla="*/ 0 w 1103738"/>
                <a:gd name="T5" fmla="*/ 2084 h 1923915"/>
                <a:gd name="T6" fmla="*/ 0 60000 65536"/>
                <a:gd name="T7" fmla="*/ 0 60000 65536"/>
                <a:gd name="T8" fmla="*/ 0 60000 65536"/>
                <a:gd name="T9" fmla="*/ 0 w 1103738"/>
                <a:gd name="T10" fmla="*/ 0 h 1923915"/>
                <a:gd name="T11" fmla="*/ 1103738 w 1103738"/>
                <a:gd name="T12" fmla="*/ 1923915 h 19239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03738" h="1923915">
                  <a:moveTo>
                    <a:pt x="604667" y="0"/>
                  </a:moveTo>
                  <a:lnTo>
                    <a:pt x="1103738" y="1923915"/>
                  </a:lnTo>
                  <a:lnTo>
                    <a:pt x="0" y="1884293"/>
                  </a:lnTo>
                  <a:lnTo>
                    <a:pt x="604667" y="0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lIns="72000" tIns="252000" rIns="0" bIns="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endPara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MH_Other_3"/>
            <p:cNvSpPr/>
            <p:nvPr/>
          </p:nvSpPr>
          <p:spPr bwMode="auto">
            <a:xfrm>
              <a:off x="3395664" y="3386138"/>
              <a:ext cx="617537" cy="1295400"/>
            </a:xfrm>
            <a:custGeom>
              <a:avLst/>
              <a:gdLst>
                <a:gd name="T0" fmla="*/ 0 w 945356"/>
                <a:gd name="T1" fmla="*/ 0 h 1993106"/>
                <a:gd name="T2" fmla="*/ 128 w 945356"/>
                <a:gd name="T3" fmla="*/ 2021 h 1993106"/>
                <a:gd name="T4" fmla="*/ 1039 w 945356"/>
                <a:gd name="T5" fmla="*/ 1780 h 1993106"/>
                <a:gd name="T6" fmla="*/ 0 w 945356"/>
                <a:gd name="T7" fmla="*/ 0 h 199310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45356" h="1993106">
                  <a:moveTo>
                    <a:pt x="0" y="0"/>
                  </a:moveTo>
                  <a:lnTo>
                    <a:pt x="116681" y="1993106"/>
                  </a:lnTo>
                  <a:lnTo>
                    <a:pt x="945356" y="17549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6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58" y="75560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54" grpId="0"/>
      <p:bldP spid="55" grpId="0"/>
      <p:bldP spid="56" grpId="0"/>
      <p:bldP spid="2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735519" y="637655"/>
            <a:ext cx="7938135" cy="180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李叔叔承包了两块水稻田，面积分别是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公顷和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公顷。秋收时，两块水稻田的产量分别为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3.75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两块水稻田的产量与面积之比，是否可以组成比例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如果可以组成比例，指出比例的内项和外项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27"/>
          <p:cNvSpPr>
            <a:spLocks noChangeArrowheads="1"/>
          </p:cNvSpPr>
          <p:nvPr/>
        </p:nvSpPr>
        <p:spPr bwMode="auto">
          <a:xfrm>
            <a:off x="2699792" y="2460292"/>
            <a:ext cx="338437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3.75∶0.5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6∶0.8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" name="WordArt 7"/>
          <p:cNvSpPr>
            <a:spLocks noChangeArrowheads="1" noChangeShapeType="1"/>
          </p:cNvSpPr>
          <p:nvPr/>
        </p:nvSpPr>
        <p:spPr bwMode="auto">
          <a:xfrm>
            <a:off x="4172259" y="2416500"/>
            <a:ext cx="281234" cy="501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ln w="9525">
                  <a:solidFill>
                    <a:srgbClr val="CC99FF"/>
                  </a:solidFill>
                  <a:round/>
                </a:ln>
                <a:solidFill>
                  <a:srgbClr val="7030A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n w="9525">
                <a:solidFill>
                  <a:srgbClr val="CC99FF"/>
                </a:solidFill>
                <a:round/>
              </a:ln>
              <a:solidFill>
                <a:srgbClr val="7030A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7"/>
          <p:cNvSpPr>
            <a:spLocks noChangeArrowheads="1"/>
          </p:cNvSpPr>
          <p:nvPr/>
        </p:nvSpPr>
        <p:spPr bwMode="auto">
          <a:xfrm>
            <a:off x="3314281" y="3007979"/>
            <a:ext cx="21695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0.5×6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7"/>
          <p:cNvSpPr>
            <a:spLocks noChangeArrowheads="1"/>
          </p:cNvSpPr>
          <p:nvPr/>
        </p:nvSpPr>
        <p:spPr bwMode="auto">
          <a:xfrm>
            <a:off x="3080919" y="3499638"/>
            <a:ext cx="21695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0.8×3.75</a:t>
            </a:r>
            <a:r>
              <a:rPr kumimoji="0" lang="zh-CN" altLang="en-US" sz="240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40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kumimoji="0" lang="en-US" altLang="zh-CN" sz="240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1236774" y="4054301"/>
            <a:ext cx="69356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答：两块水稻田的产量与面积之比，可以组成比例。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85" y="81582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/>
      <p:bldP spid="6" grpId="1"/>
      <p:bldP spid="7" grpId="0" autoUpdateAnimBg="0"/>
      <p:bldP spid="8" grpId="0" autoUpdateAnimBg="0"/>
      <p:bldP spid="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2"/>
          <p:cNvSpPr>
            <a:spLocks noChangeArrowheads="1"/>
          </p:cNvSpPr>
          <p:nvPr/>
        </p:nvSpPr>
        <p:spPr bwMode="auto">
          <a:xfrm>
            <a:off x="4295002" y="-46199"/>
            <a:ext cx="553998" cy="9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>
              <a:solidFill>
                <a:srgbClr val="990000"/>
              </a:solidFill>
            </a:endParaRPr>
          </a:p>
        </p:txBody>
      </p:sp>
      <p:sp>
        <p:nvSpPr>
          <p:cNvPr id="15363" name="Rectangle 13"/>
          <p:cNvSpPr>
            <a:spLocks noChangeArrowheads="1"/>
          </p:cNvSpPr>
          <p:nvPr/>
        </p:nvSpPr>
        <p:spPr bwMode="auto">
          <a:xfrm>
            <a:off x="4398876" y="307182"/>
            <a:ext cx="346249" cy="17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50">
                <a:solidFill>
                  <a:srgbClr val="5B5249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600">
                <a:solidFill>
                  <a:srgbClr val="5B5249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1800">
              <a:solidFill>
                <a:srgbClr val="5B5249"/>
              </a:solidFill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4" name="Rectangle 14"/>
          <p:cNvSpPr>
            <a:spLocks noChangeArrowheads="1"/>
          </p:cNvSpPr>
          <p:nvPr/>
        </p:nvSpPr>
        <p:spPr bwMode="auto">
          <a:xfrm>
            <a:off x="4295002" y="-46199"/>
            <a:ext cx="553998" cy="9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>
              <a:solidFill>
                <a:srgbClr val="990000"/>
              </a:solidFill>
            </a:endParaRPr>
          </a:p>
        </p:txBody>
      </p:sp>
      <p:sp>
        <p:nvSpPr>
          <p:cNvPr id="15365" name="Rectangle 15"/>
          <p:cNvSpPr>
            <a:spLocks noChangeArrowheads="1"/>
          </p:cNvSpPr>
          <p:nvPr/>
        </p:nvSpPr>
        <p:spPr bwMode="auto">
          <a:xfrm>
            <a:off x="4398876" y="307182"/>
            <a:ext cx="346249" cy="17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50">
                <a:solidFill>
                  <a:srgbClr val="5B5249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600">
                <a:solidFill>
                  <a:srgbClr val="5B5249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1800">
              <a:solidFill>
                <a:srgbClr val="5B5249"/>
              </a:solidFill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6" name="Rectangle 16"/>
          <p:cNvSpPr>
            <a:spLocks noChangeArrowheads="1"/>
          </p:cNvSpPr>
          <p:nvPr/>
        </p:nvSpPr>
        <p:spPr bwMode="auto">
          <a:xfrm>
            <a:off x="4398876" y="307182"/>
            <a:ext cx="346249" cy="178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1050">
                <a:solidFill>
                  <a:srgbClr val="5B5249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600">
                <a:solidFill>
                  <a:srgbClr val="5B5249"/>
                </a:solidFill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endParaRPr lang="en-US" altLang="zh-CN" sz="1800">
              <a:solidFill>
                <a:srgbClr val="5B5249"/>
              </a:solidFill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矩形 27"/>
          <p:cNvSpPr>
            <a:spLocks noChangeArrowheads="1"/>
          </p:cNvSpPr>
          <p:nvPr/>
        </p:nvSpPr>
        <p:spPr bwMode="auto">
          <a:xfrm>
            <a:off x="2554813" y="3114234"/>
            <a:ext cx="310753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3.75∶0.5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＝ 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 ∶ 0.8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1" name="Group 6"/>
          <p:cNvGrpSpPr/>
          <p:nvPr/>
        </p:nvGrpSpPr>
        <p:grpSpPr bwMode="auto">
          <a:xfrm>
            <a:off x="3624798" y="3514350"/>
            <a:ext cx="806053" cy="367904"/>
            <a:chOff x="0" y="0"/>
            <a:chExt cx="677" cy="309"/>
          </a:xfrm>
        </p:grpSpPr>
        <p:grpSp>
          <p:nvGrpSpPr>
            <p:cNvPr id="32" name="Group 4"/>
            <p:cNvGrpSpPr/>
            <p:nvPr/>
          </p:nvGrpSpPr>
          <p:grpSpPr bwMode="auto">
            <a:xfrm>
              <a:off x="0" y="0"/>
              <a:ext cx="590" cy="204"/>
              <a:chOff x="0" y="0"/>
              <a:chExt cx="1080" cy="312"/>
            </a:xfrm>
          </p:grpSpPr>
          <p:sp>
            <p:nvSpPr>
              <p:cNvPr id="34" name="Line 8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0" cy="3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000" b="1">
                  <a:solidFill>
                    <a:schemeClr val="tx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5" name="Line 7"/>
              <p:cNvSpPr>
                <a:spLocks noChangeShapeType="1"/>
              </p:cNvSpPr>
              <p:nvPr/>
            </p:nvSpPr>
            <p:spPr bwMode="auto">
              <a:xfrm flipV="1">
                <a:off x="1080" y="0"/>
                <a:ext cx="0" cy="3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000" b="1">
                  <a:solidFill>
                    <a:schemeClr val="tx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6" name="Line 6"/>
              <p:cNvSpPr>
                <a:spLocks noChangeShapeType="1"/>
              </p:cNvSpPr>
              <p:nvPr/>
            </p:nvSpPr>
            <p:spPr bwMode="auto">
              <a:xfrm>
                <a:off x="0" y="312"/>
                <a:ext cx="18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000" b="1">
                  <a:solidFill>
                    <a:schemeClr val="tx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7" name="Line 5"/>
              <p:cNvSpPr>
                <a:spLocks noChangeShapeType="1"/>
              </p:cNvSpPr>
              <p:nvPr/>
            </p:nvSpPr>
            <p:spPr bwMode="auto">
              <a:xfrm>
                <a:off x="900" y="312"/>
                <a:ext cx="18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000" b="1">
                  <a:solidFill>
                    <a:schemeClr val="tx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3" name="Text Box 9"/>
            <p:cNvSpPr txBox="1">
              <a:spLocks noChangeArrowheads="1"/>
            </p:cNvSpPr>
            <p:nvPr/>
          </p:nvSpPr>
          <p:spPr bwMode="auto">
            <a:xfrm>
              <a:off x="38" y="18"/>
              <a:ext cx="639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内项</a:t>
              </a:r>
              <a:endPara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Group 13"/>
          <p:cNvGrpSpPr/>
          <p:nvPr/>
        </p:nvGrpSpPr>
        <p:grpSpPr bwMode="auto">
          <a:xfrm>
            <a:off x="2914385" y="3504676"/>
            <a:ext cx="2742535" cy="809626"/>
            <a:chOff x="0" y="0"/>
            <a:chExt cx="1296" cy="680"/>
          </a:xfrm>
        </p:grpSpPr>
        <p:grpSp>
          <p:nvGrpSpPr>
            <p:cNvPr id="39" name="Group 10"/>
            <p:cNvGrpSpPr/>
            <p:nvPr/>
          </p:nvGrpSpPr>
          <p:grpSpPr bwMode="auto">
            <a:xfrm>
              <a:off x="0" y="0"/>
              <a:ext cx="1044" cy="553"/>
              <a:chOff x="0" y="0"/>
              <a:chExt cx="2160" cy="780"/>
            </a:xfrm>
          </p:grpSpPr>
          <p:sp>
            <p:nvSpPr>
              <p:cNvPr id="41" name="Line 14"/>
              <p:cNvSpPr>
                <a:spLocks noChangeShapeType="1"/>
              </p:cNvSpPr>
              <p:nvPr/>
            </p:nvSpPr>
            <p:spPr bwMode="auto">
              <a:xfrm flipV="1">
                <a:off x="2160" y="0"/>
                <a:ext cx="0" cy="7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000" b="1">
                  <a:solidFill>
                    <a:schemeClr val="tx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Line 13"/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0" cy="78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000" b="1">
                  <a:solidFill>
                    <a:schemeClr val="tx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Line 12"/>
              <p:cNvSpPr>
                <a:spLocks noChangeShapeType="1"/>
              </p:cNvSpPr>
              <p:nvPr/>
            </p:nvSpPr>
            <p:spPr bwMode="auto">
              <a:xfrm>
                <a:off x="0" y="780"/>
                <a:ext cx="7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000" b="1">
                  <a:solidFill>
                    <a:schemeClr val="tx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4" name="Line 11"/>
              <p:cNvSpPr>
                <a:spLocks noChangeShapeType="1"/>
              </p:cNvSpPr>
              <p:nvPr/>
            </p:nvSpPr>
            <p:spPr bwMode="auto">
              <a:xfrm>
                <a:off x="1440" y="780"/>
                <a:ext cx="7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2000" b="1">
                  <a:solidFill>
                    <a:schemeClr val="tx1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40" name="Rectangle 17"/>
            <p:cNvSpPr>
              <a:spLocks noChangeArrowheads="1"/>
            </p:cNvSpPr>
            <p:nvPr/>
          </p:nvSpPr>
          <p:spPr bwMode="auto">
            <a:xfrm>
              <a:off x="348" y="344"/>
              <a:ext cx="948" cy="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>
                  <a:solidFill>
                    <a:srgbClr val="7030A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外项</a:t>
              </a:r>
              <a:endParaRPr lang="zh-CN" altLang="en-US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3434012" y="3078856"/>
            <a:ext cx="416945" cy="401349"/>
          </a:xfrm>
          <a:prstGeom prst="roundRect">
            <a:avLst/>
          </a:prstGeom>
          <a:noFill/>
          <a:ln w="2222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4174434" y="3073888"/>
            <a:ext cx="468612" cy="401349"/>
          </a:xfrm>
          <a:prstGeom prst="roundRect">
            <a:avLst/>
          </a:prstGeom>
          <a:noFill/>
          <a:ln w="22225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圆角矩形 55"/>
          <p:cNvSpPr/>
          <p:nvPr/>
        </p:nvSpPr>
        <p:spPr>
          <a:xfrm>
            <a:off x="2626821" y="3068728"/>
            <a:ext cx="576064" cy="401349"/>
          </a:xfrm>
          <a:prstGeom prst="roundRect">
            <a:avLst/>
          </a:prstGeom>
          <a:noFill/>
          <a:ln w="22225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4816170" y="3071158"/>
            <a:ext cx="546955" cy="401349"/>
          </a:xfrm>
          <a:prstGeom prst="roundRect">
            <a:avLst/>
          </a:prstGeom>
          <a:noFill/>
          <a:ln w="22225">
            <a:solidFill>
              <a:srgbClr val="7030A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54813" y="2461510"/>
            <a:ext cx="492443" cy="7006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外项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877427" y="2461510"/>
            <a:ext cx="492443" cy="7006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外项</a:t>
            </a:r>
            <a:endParaRPr lang="zh-CN" altLang="en-US" sz="20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358514" y="2461510"/>
            <a:ext cx="492443" cy="7006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内项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4150602" y="2461510"/>
            <a:ext cx="492443" cy="7006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内项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Rectangle 13"/>
          <p:cNvSpPr>
            <a:spLocks noChangeArrowheads="1"/>
          </p:cNvSpPr>
          <p:nvPr/>
        </p:nvSpPr>
        <p:spPr bwMode="auto">
          <a:xfrm>
            <a:off x="735519" y="637655"/>
            <a:ext cx="7938135" cy="180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fontAlgn="base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李叔叔承包了两块水稻田，面积分别是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0.5</a:t>
            </a: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公顷和</a:t>
            </a:r>
            <a:r>
              <a:rPr lang="en-US" altLang="zh-CN" sz="240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0.8</a:t>
            </a: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公顷。秋收时，两块水稻田的产量分别为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3.75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400" dirty="0" smtClean="0">
                <a:solidFill>
                  <a:schemeClr val="tx1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t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两块水稻田的产量与面积之比，是否可以组成比例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r>
              <a:rPr lang="zh-CN" altLang="en-US" sz="2400" dirty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如果可以组成比例，指出比例的内项和外项</a:t>
            </a:r>
            <a:r>
              <a:rPr lang="zh-CN" altLang="en-US" sz="2400" dirty="0" smtClean="0">
                <a:solidFill>
                  <a:schemeClr val="tx1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dirty="0">
              <a:solidFill>
                <a:schemeClr val="tx1">
                  <a:lumMod val="50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285" y="81582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utoUpdateAnimBg="0"/>
      <p:bldP spid="2" grpId="0" animBg="1"/>
      <p:bldP spid="52" grpId="0" animBg="1"/>
      <p:bldP spid="56" grpId="0" animBg="1"/>
      <p:bldP spid="57" grpId="0" animBg="1"/>
      <p:bldP spid="3" grpId="0"/>
      <p:bldP spid="58" grpId="0"/>
      <p:bldP spid="59" grpId="0"/>
      <p:bldP spid="6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771550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95737" y="1504172"/>
            <a:ext cx="5617234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比例的各部分名称及基本性质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华文新魏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2" y="3636045"/>
            <a:ext cx="6697354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在比例里，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两个外项的积等于两个内项的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积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，这叫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作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比例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的基本性质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华文新魏" panose="02010800040101010101" pitchFamily="2" charset="-122"/>
              </a:rPr>
              <a:t>。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华文新魏" panose="020108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648" y="2036474"/>
            <a:ext cx="2637034" cy="15835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11781" y="1981145"/>
            <a:ext cx="2428571" cy="14952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矩形 2"/>
              <p:cNvSpPr/>
              <p:nvPr/>
            </p:nvSpPr>
            <p:spPr>
              <a:xfrm>
                <a:off x="1121801" y="1657711"/>
                <a:ext cx="2880320" cy="6951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kern="0" dirty="0">
                    <a:solidFill>
                      <a:srgbClr val="373737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(1)0.4∶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 kern="0">
                            <a:solidFill>
                              <a:srgbClr val="373737"/>
                            </a:solidFill>
                            <a:effectLst/>
                            <a:latin typeface="Cambria Math" panose="02040503050406030204"/>
                            <a:ea typeface="Cambria Math" panose="02040503050406030204" pitchFamily="18" charset="0"/>
                            <a:cs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kern="0">
                            <a:solidFill>
                              <a:srgbClr val="373737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宋体" panose="02010600030101010101" pitchFamily="2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kern="0">
                            <a:solidFill>
                              <a:srgbClr val="373737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宋体" panose="02010600030101010101" pitchFamily="2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zh-CN" sz="2400" b="1" kern="0" dirty="0">
                    <a:solidFill>
                      <a:srgbClr val="373737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和</a:t>
                </a:r>
                <a:r>
                  <a:rPr lang="en-US" altLang="zh-CN" sz="2400" b="1" kern="0" dirty="0">
                    <a:solidFill>
                      <a:srgbClr val="373737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1.2∶2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1801" y="1657711"/>
                <a:ext cx="2880320" cy="695127"/>
              </a:xfrm>
              <a:prstGeom prst="rect">
                <a:avLst/>
              </a:prstGeom>
              <a:blipFill rotWithShape="1">
                <a:blip r:embed="rId1"/>
                <a:stretch>
                  <a:fillRect l="-14" t="-52" r="12" b="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 Box 8"/>
              <p:cNvSpPr txBox="1">
                <a:spLocks noChangeArrowheads="1"/>
              </p:cNvSpPr>
              <p:nvPr/>
            </p:nvSpPr>
            <p:spPr bwMode="auto">
              <a:xfrm>
                <a:off x="752412" y="2239090"/>
                <a:ext cx="2077523" cy="697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0.4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=0.6</a:t>
                </a: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6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2412" y="2239090"/>
                <a:ext cx="2077523" cy="697308"/>
              </a:xfrm>
              <a:prstGeom prst="rect">
                <a:avLst/>
              </a:prstGeom>
              <a:blipFill rotWithShape="1">
                <a:blip r:embed="rId2"/>
                <a:stretch>
                  <a:fillRect l="-28" t="-11" r="18" b="2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2444124" y="2361493"/>
            <a:ext cx="2158284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2=0.6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1751455" y="2977767"/>
            <a:ext cx="158222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0.6=0.6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 Box 8"/>
              <p:cNvSpPr txBox="1">
                <a:spLocks noChangeArrowheads="1"/>
              </p:cNvSpPr>
              <p:nvPr/>
            </p:nvSpPr>
            <p:spPr bwMode="auto">
              <a:xfrm>
                <a:off x="4438597" y="2288182"/>
                <a:ext cx="1868401" cy="6973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kern="0" smtClean="0">
                            <a:solidFill>
                              <a:srgbClr val="373737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  <a:cs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kern="0">
                            <a:solidFill>
                              <a:srgbClr val="373737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宋体" panose="02010600030101010101" pitchFamily="2" charset="-122"/>
                          </a:rPr>
                          <m:t>12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kern="0" smtClean="0">
                            <a:solidFill>
                              <a:srgbClr val="373737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宋体" panose="02010600030101010101" pitchFamily="2" charset="-122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1" i="0" kern="0" smtClean="0">
                            <a:solidFill>
                              <a:srgbClr val="373737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宋体" panose="02010600030101010101" pitchFamily="2" charset="-122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400" b="1" i="0" kern="0">
                            <a:solidFill>
                              <a:srgbClr val="373737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宋体" panose="02010600030101010101" pitchFamily="2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=5</a:t>
                </a: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1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38597" y="2288182"/>
                <a:ext cx="1868401" cy="697308"/>
              </a:xfrm>
              <a:prstGeom prst="rect">
                <a:avLst/>
              </a:prstGeom>
              <a:blipFill rotWithShape="1">
                <a:blip r:embed="rId3"/>
                <a:stretch>
                  <a:fillRect l="-31" t="-40" r="10" b="5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 Box 8"/>
              <p:cNvSpPr txBox="1">
                <a:spLocks noChangeArrowheads="1"/>
              </p:cNvSpPr>
              <p:nvPr/>
            </p:nvSpPr>
            <p:spPr bwMode="auto">
              <a:xfrm>
                <a:off x="5588864" y="2282997"/>
                <a:ext cx="2007472" cy="69852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6</a:t>
                </a: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88864" y="2282997"/>
                <a:ext cx="2007472" cy="698526"/>
              </a:xfrm>
              <a:prstGeom prst="rect">
                <a:avLst/>
              </a:prstGeom>
              <a:blipFill rotWithShape="1">
                <a:blip r:embed="rId4"/>
                <a:stretch>
                  <a:fillRect l="-11" t="-25" r="23" b="2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5325600" y="2937557"/>
            <a:ext cx="1267000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≠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785984" y="1137357"/>
            <a:ext cx="6363000" cy="649765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80467" tIns="40234" rIns="80467" bIns="40234" anchor="ctr"/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判断下面各组的比能否组成比例。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23"/>
              <p:cNvSpPr/>
              <p:nvPr/>
            </p:nvSpPr>
            <p:spPr>
              <a:xfrm>
                <a:off x="4798577" y="1659891"/>
                <a:ext cx="2448272" cy="6951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400" b="1" kern="0" dirty="0">
                    <a:solidFill>
                      <a:srgbClr val="373737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 kern="0">
                            <a:solidFill>
                              <a:srgbClr val="373737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  <a:cs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kern="0">
                            <a:solidFill>
                              <a:srgbClr val="373737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宋体" panose="02010600030101010101" pitchFamily="2" charset="-122"/>
                          </a:rPr>
                          <m:t>12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kern="0">
                            <a:solidFill>
                              <a:srgbClr val="373737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宋体" panose="02010600030101010101" pitchFamily="2" charset="-122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1" kern="0">
                            <a:solidFill>
                              <a:srgbClr val="373737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宋体" panose="02010600030101010101" pitchFamily="2" charset="-122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400" b="1" i="0" kern="0">
                            <a:solidFill>
                              <a:srgbClr val="373737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宋体" panose="02010600030101010101" pitchFamily="2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1" kern="0" dirty="0">
                    <a:solidFill>
                      <a:srgbClr val="373737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宋体" panose="02010600030101010101" pitchFamily="2" charset="-122"/>
                  </a:rPr>
                  <a:t>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 kern="0">
                            <a:solidFill>
                              <a:srgbClr val="373737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  <a:cs typeface="宋体" panose="02010600030101010101" pitchFamily="2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kern="0">
                            <a:solidFill>
                              <a:srgbClr val="373737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宋体" panose="02010600030101010101" pitchFamily="2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kern="0">
                            <a:solidFill>
                              <a:srgbClr val="373737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宋体" panose="02010600030101010101" pitchFamily="2" charset="-122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1" kern="0">
                            <a:solidFill>
                              <a:srgbClr val="373737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宋体" panose="02010600030101010101" pitchFamily="2" charset="-122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400" b="1" i="0" kern="0">
                            <a:solidFill>
                              <a:srgbClr val="373737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宋体" panose="02010600030101010101" pitchFamily="2" charset="-122"/>
                          </a:rPr>
                          <m:t>5</m:t>
                        </m:r>
                      </m:den>
                    </m:f>
                  </m:oMath>
                </a14:m>
                <a:endParaRPr lang="zh-CN" altLang="en-US" sz="2400" b="1" kern="0" dirty="0">
                  <a:solidFill>
                    <a:srgbClr val="373737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宋体" panose="02010600030101010101" pitchFamily="2" charset="-122"/>
                </a:endParaRPr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8577" y="1659891"/>
                <a:ext cx="2448272" cy="695127"/>
              </a:xfrm>
              <a:prstGeom prst="rect">
                <a:avLst/>
              </a:prstGeom>
              <a:blipFill rotWithShape="1">
                <a:blip r:embed="rId5"/>
                <a:stretch>
                  <a:fillRect l="-21" r="9" b="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组合 4"/>
          <p:cNvGrpSpPr/>
          <p:nvPr/>
        </p:nvGrpSpPr>
        <p:grpSpPr>
          <a:xfrm>
            <a:off x="1206091" y="3513621"/>
            <a:ext cx="3180293" cy="1135460"/>
            <a:chOff x="945304" y="3435350"/>
            <a:chExt cx="3180293" cy="1135460"/>
          </a:xfrm>
        </p:grpSpPr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945304" y="3491553"/>
              <a:ext cx="2583027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能组成比例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3" name="矩形 22"/>
                <p:cNvSpPr/>
                <p:nvPr/>
              </p:nvSpPr>
              <p:spPr>
                <a:xfrm>
                  <a:off x="1245277" y="3867028"/>
                  <a:ext cx="2880320" cy="69512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2000" b="1" kern="0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宋体" panose="02010600030101010101" pitchFamily="2" charset="-122"/>
                    </a:rPr>
                    <a:t>0.4∶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400" b="1" i="1" kern="0">
                              <a:solidFill>
                                <a:schemeClr val="tx1"/>
                              </a:solidFill>
                              <a:effectLst/>
                              <a:latin typeface="Cambria Math" panose="02040503050406030204"/>
                              <a:ea typeface="Cambria Math" panose="02040503050406030204" pitchFamily="18" charset="0"/>
                              <a:cs typeface="宋体" panose="02010600030101010101" pitchFamily="2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kern="0">
                              <a:solidFill>
                                <a:schemeClr val="tx1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kern="0">
                              <a:solidFill>
                                <a:schemeClr val="tx1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3</m:t>
                          </m:r>
                        </m:den>
                      </m:f>
                    </m:oMath>
                  </a14:m>
                  <a:r>
                    <a:rPr lang="en-US" altLang="zh-CN" sz="2000" b="1" kern="0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宋体" panose="02010600030101010101" pitchFamily="2" charset="-122"/>
                    </a:rPr>
                    <a:t>=1.2∶2</a:t>
                  </a:r>
                  <a:endParaRPr lang="zh-CN" altLang="en-US" sz="2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3" name="矩形 22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245277" y="3867028"/>
                  <a:ext cx="2880320" cy="695127"/>
                </a:xfrm>
                <a:prstGeom prst="rect">
                  <a:avLst/>
                </a:prstGeom>
                <a:blipFill rotWithShape="1">
                  <a:blip r:embed="rId6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9" name="MH_SubTitle_6"/>
            <p:cNvSpPr/>
            <p:nvPr/>
          </p:nvSpPr>
          <p:spPr>
            <a:xfrm>
              <a:off x="1245277" y="3435350"/>
              <a:ext cx="1984420" cy="1135460"/>
            </a:xfrm>
            <a:prstGeom prst="round2SameRect">
              <a:avLst/>
            </a:prstGeom>
            <a:noFill/>
            <a:ln w="28575" cap="flat" cmpd="sng" algn="ctr">
              <a:solidFill>
                <a:srgbClr val="009999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02408" y="3441613"/>
            <a:ext cx="2898892" cy="1209251"/>
            <a:chOff x="4572000" y="3383045"/>
            <a:chExt cx="2898892" cy="1209251"/>
          </a:xfrm>
        </p:grpSpPr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4572000" y="3383045"/>
              <a:ext cx="2898892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不能组成比例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281532" y="3782533"/>
              <a:ext cx="1852348" cy="796821"/>
              <a:chOff x="4887280" y="3702563"/>
              <a:chExt cx="1852348" cy="796821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5" name="矩形 24"/>
                  <p:cNvSpPr/>
                  <p:nvPr/>
                </p:nvSpPr>
                <p:spPr>
                  <a:xfrm>
                    <a:off x="4887280" y="3702563"/>
                    <a:ext cx="1852348" cy="796821"/>
                  </a:xfrm>
                  <a:prstGeom prst="rect">
                    <a:avLst/>
                  </a:prstGeom>
                </p:spPr>
                <p:txBody>
                  <a:bodyPr wrap="square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f>
                          <m:fPr>
                            <m:ctrlPr>
                              <a:rPr lang="zh-CN" altLang="zh-CN" sz="2800" b="1" i="1" kern="0">
                                <a:solidFill>
                                  <a:srgbClr val="373737"/>
                                </a:solidFill>
                                <a:latin typeface="Cambria Math" panose="02040503050406030204"/>
                                <a:ea typeface="微软雅黑" panose="020B0503020204020204" pitchFamily="34" charset="-122"/>
                                <a:cs typeface="宋体" panose="02010600030101010101" pitchFamily="2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800" b="1" i="0" kern="0">
                                <a:solidFill>
                                  <a:srgbClr val="373737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  <a:cs typeface="宋体" panose="02010600030101010101" pitchFamily="2" charset="-122"/>
                              </a:rPr>
                              <m:t>12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b="1" i="0" kern="0">
                                <a:solidFill>
                                  <a:srgbClr val="373737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  <a:cs typeface="宋体" panose="02010600030101010101" pitchFamily="2" charset="-122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800" b="1" kern="0">
                                <a:solidFill>
                                  <a:srgbClr val="373737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  <a:cs typeface="宋体" panose="02010600030101010101" pitchFamily="2" charset="-122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800" b="1" i="0" kern="0">
                                <a:solidFill>
                                  <a:srgbClr val="373737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  <a:cs typeface="宋体" panose="02010600030101010101" pitchFamily="2" charset="-122"/>
                              </a:rPr>
                              <m:t>4</m:t>
                            </m:r>
                          </m:den>
                        </m:f>
                      </m:oMath>
                    </a14:m>
                    <a:r>
                      <a:rPr lang="en-US" altLang="zh-CN" sz="2000" b="1" kern="0" dirty="0">
                        <a:solidFill>
                          <a:srgbClr val="373737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宋体" panose="02010600030101010101" pitchFamily="2" charset="-122"/>
                      </a:rPr>
                      <a:t>   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zh-CN" altLang="zh-CN" sz="2800" b="1" i="1" kern="0">
                                <a:solidFill>
                                  <a:srgbClr val="373737"/>
                                </a:solidFill>
                                <a:latin typeface="Cambria Math" panose="02040503050406030204"/>
                                <a:ea typeface="微软雅黑" panose="020B0503020204020204" pitchFamily="34" charset="-122"/>
                                <a:cs typeface="宋体" panose="02010600030101010101" pitchFamily="2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800" b="1" i="0" kern="0">
                                <a:solidFill>
                                  <a:srgbClr val="373737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  <a:cs typeface="宋体" panose="02010600030101010101" pitchFamily="2" charset="-122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800" b="1" i="0" kern="0">
                                <a:solidFill>
                                  <a:srgbClr val="373737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  <a:cs typeface="宋体" panose="02010600030101010101" pitchFamily="2" charset="-122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lang="en-US" altLang="zh-CN" sz="2800" b="1" kern="0">
                                <a:solidFill>
                                  <a:srgbClr val="373737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  <a:cs typeface="宋体" panose="02010600030101010101" pitchFamily="2" charset="-122"/>
                              </a:rPr>
                              <m:t>.</m:t>
                            </m:r>
                            <m:r>
                              <m:rPr>
                                <m:nor/>
                              </m:rPr>
                              <a:rPr lang="en-US" altLang="zh-CN" sz="2800" b="1" i="0" kern="0">
                                <a:solidFill>
                                  <a:srgbClr val="373737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  <a:cs typeface="宋体" panose="02010600030101010101" pitchFamily="2" charset="-122"/>
                              </a:rPr>
                              <m:t>5</m:t>
                            </m:r>
                          </m:den>
                        </m:f>
                      </m:oMath>
                    </a14:m>
                    <a:endParaRPr lang="zh-CN" altLang="en-US" sz="2800" b="1" kern="0" dirty="0">
                      <a:solidFill>
                        <a:srgbClr val="373737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宋体" panose="02010600030101010101" pitchFamily="2" charset="-122"/>
                    </a:endParaRPr>
                  </a:p>
                </p:txBody>
              </p:sp>
            </mc:Choice>
            <mc:Fallback>
              <p:sp>
                <p:nvSpPr>
                  <p:cNvPr id="25" name="矩形 24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887280" y="3702563"/>
                    <a:ext cx="1852348" cy="796821"/>
                  </a:xfrm>
                  <a:prstGeom prst="rect">
                    <a:avLst/>
                  </a:prstGeom>
                  <a:blipFill rotWithShape="1">
                    <a:blip r:embed="rId7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27" name="文本框 26"/>
                  <p:cNvSpPr txBox="1"/>
                  <p:nvPr/>
                </p:nvSpPr>
                <p:spPr>
                  <a:xfrm>
                    <a:off x="5350189" y="3782433"/>
                    <a:ext cx="669657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a:rPr lang="zh-CN" altLang="en-US" sz="2400" i="0" smtClean="0">
                              <a:latin typeface="Cambria Math" panose="02040503050406030204" pitchFamily="18" charset="0"/>
                            </a:rPr>
                            <m:t>≠</m:t>
                          </m:r>
                        </m:oMath>
                      </m:oMathPara>
                    </a14:m>
                    <a:endParaRPr lang="zh-CN" altLang="en-US" sz="2400" dirty="0"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27" name="文本框 26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5350189" y="3782433"/>
                    <a:ext cx="669657" cy="461665"/>
                  </a:xfrm>
                  <a:prstGeom prst="rect">
                    <a:avLst/>
                  </a:prstGeom>
                  <a:blipFill rotWithShape="1">
                    <a:blip r:embed="rId8"/>
                  </a:blipFill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30" name="MH_SubTitle_6"/>
            <p:cNvSpPr/>
            <p:nvPr/>
          </p:nvSpPr>
          <p:spPr>
            <a:xfrm>
              <a:off x="5087059" y="3456836"/>
              <a:ext cx="1984420" cy="1135460"/>
            </a:xfrm>
            <a:prstGeom prst="round2SameRect">
              <a:avLst/>
            </a:prstGeom>
            <a:noFill/>
            <a:ln w="28575" cap="flat" cmpd="sng" algn="ctr">
              <a:solidFill>
                <a:srgbClr val="009999"/>
              </a:solidFill>
              <a:prstDash val="solid"/>
              <a:miter lim="800000"/>
            </a:ln>
            <a:effectLst/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en-US" altLang="zh-CN" kern="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矩形 6"/>
          <p:cNvSpPr>
            <a:spLocks noChangeArrowheads="1"/>
          </p:cNvSpPr>
          <p:nvPr/>
        </p:nvSpPr>
        <p:spPr bwMode="auto">
          <a:xfrm>
            <a:off x="2468462" y="553833"/>
            <a:ext cx="4695826" cy="649765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80467" tIns="40234" rIns="80467" bIns="40234" anchor="ctr"/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说一说：什么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叫作比例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401853" y="2571750"/>
            <a:ext cx="476243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buFontTx/>
              <a:buNone/>
            </a:pPr>
            <a:endParaRPr lang="en-US" altLang="zh-CN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Tx/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2.4∶1.6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和 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60∶ 40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矩形 6"/>
          <p:cNvSpPr>
            <a:spLocks noChangeArrowheads="1"/>
          </p:cNvSpPr>
          <p:nvPr/>
        </p:nvSpPr>
        <p:spPr bwMode="auto">
          <a:xfrm>
            <a:off x="4076017" y="2923670"/>
            <a:ext cx="583570" cy="720080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miter lim="800000"/>
          </a:ln>
        </p:spPr>
        <p:txBody>
          <a:bodyPr lIns="80467" tIns="40234" rIns="80467" bIns="40234" anchor="ctr"/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6"/>
          <p:cNvSpPr>
            <a:spLocks noChangeArrowheads="1"/>
          </p:cNvSpPr>
          <p:nvPr/>
        </p:nvSpPr>
        <p:spPr bwMode="auto">
          <a:xfrm>
            <a:off x="951405" y="915566"/>
            <a:ext cx="6819048" cy="1639958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80467" tIns="40234" rIns="80467" bIns="40234" anchor="ctr"/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说一说：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）在比里，各部分的名称是什么？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）求比值，判断两个比能否组成比例。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329845" y="2915564"/>
            <a:ext cx="792088" cy="7200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4490085" y="2941156"/>
            <a:ext cx="672135" cy="6502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6"/>
          <p:cNvSpPr>
            <a:spLocks noChangeArrowheads="1"/>
          </p:cNvSpPr>
          <p:nvPr/>
        </p:nvSpPr>
        <p:spPr bwMode="auto">
          <a:xfrm>
            <a:off x="2669885" y="3651870"/>
            <a:ext cx="1008112" cy="720080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80467" tIns="40234" rIns="80467" bIns="40234" anchor="ctr"/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前项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337957" y="2915564"/>
            <a:ext cx="762181" cy="72008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354181" y="2923670"/>
            <a:ext cx="720080" cy="720080"/>
          </a:xfrm>
          <a:prstGeom prst="ellipse">
            <a:avLst/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6"/>
          <p:cNvSpPr>
            <a:spLocks noChangeArrowheads="1"/>
          </p:cNvSpPr>
          <p:nvPr/>
        </p:nvSpPr>
        <p:spPr bwMode="auto">
          <a:xfrm>
            <a:off x="4788024" y="3648846"/>
            <a:ext cx="1008112" cy="720080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80467" tIns="40234" rIns="80467" bIns="40234" anchor="ctr"/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后项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/>
      <p:bldP spid="19" grpId="0" animBg="1"/>
      <p:bldP spid="51" grpId="0" animBg="1"/>
      <p:bldP spid="52" grpId="0"/>
      <p:bldP spid="53" grpId="0" animBg="1"/>
      <p:bldP spid="54" grpId="0" animBg="1"/>
      <p:bldP spid="5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96876" y="2074077"/>
            <a:ext cx="215108" cy="343374"/>
            <a:chOff x="3071008" y="2358224"/>
            <a:chExt cx="215108" cy="642942"/>
          </a:xfrm>
        </p:grpSpPr>
        <p:cxnSp>
          <p:nvCxnSpPr>
            <p:cNvPr id="3" name="直接箭头连接符 2"/>
            <p:cNvCxnSpPr/>
            <p:nvPr/>
          </p:nvCxnSpPr>
          <p:spPr>
            <a:xfrm rot="5400000" flipH="1" flipV="1">
              <a:off x="2750331" y="2678901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3071802" y="3000372"/>
              <a:ext cx="214314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4872777" y="2067694"/>
            <a:ext cx="214314" cy="343374"/>
            <a:chOff x="4071934" y="2357430"/>
            <a:chExt cx="214314" cy="642942"/>
          </a:xfrm>
        </p:grpSpPr>
        <p:cxnSp>
          <p:nvCxnSpPr>
            <p:cNvPr id="6" name="直接箭头连接符 5"/>
            <p:cNvCxnSpPr/>
            <p:nvPr/>
          </p:nvCxnSpPr>
          <p:spPr>
            <a:xfrm rot="5400000" flipH="1" flipV="1">
              <a:off x="3963983" y="2678107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4071934" y="3000372"/>
              <a:ext cx="214314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矩形 7"/>
          <p:cNvSpPr/>
          <p:nvPr/>
        </p:nvSpPr>
        <p:spPr>
          <a:xfrm>
            <a:off x="4213652" y="2181788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内项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131839" y="2100228"/>
            <a:ext cx="1104161" cy="686748"/>
            <a:chOff x="3071008" y="2358224"/>
            <a:chExt cx="828886" cy="642942"/>
          </a:xfrm>
        </p:grpSpPr>
        <p:cxnSp>
          <p:nvCxnSpPr>
            <p:cNvPr id="10" name="直接箭头连接符 9"/>
            <p:cNvCxnSpPr/>
            <p:nvPr/>
          </p:nvCxnSpPr>
          <p:spPr>
            <a:xfrm rot="5400000" flipH="1" flipV="1">
              <a:off x="2750331" y="2678901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endCxn id="15" idx="1"/>
            </p:cNvCxnSpPr>
            <p:nvPr/>
          </p:nvCxnSpPr>
          <p:spPr>
            <a:xfrm flipV="1">
              <a:off x="3071802" y="2992662"/>
              <a:ext cx="828092" cy="771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4933628" y="2091145"/>
            <a:ext cx="1076418" cy="686748"/>
            <a:chOff x="3748039" y="2357430"/>
            <a:chExt cx="538209" cy="642942"/>
          </a:xfrm>
        </p:grpSpPr>
        <p:cxnSp>
          <p:nvCxnSpPr>
            <p:cNvPr id="13" name="直接箭头连接符 12"/>
            <p:cNvCxnSpPr/>
            <p:nvPr/>
          </p:nvCxnSpPr>
          <p:spPr>
            <a:xfrm rot="5400000" flipH="1" flipV="1">
              <a:off x="3963983" y="2678107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15" idx="3"/>
            </p:cNvCxnSpPr>
            <p:nvPr/>
          </p:nvCxnSpPr>
          <p:spPr>
            <a:xfrm>
              <a:off x="3748039" y="3000372"/>
              <a:ext cx="538209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4236001" y="2577838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外项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2905909" y="1436270"/>
            <a:ext cx="433038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buFontTx/>
              <a:buNone/>
            </a:pPr>
            <a:endParaRPr lang="en-US" altLang="zh-CN" sz="2000" b="1" u="sng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2.4  ∶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 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 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 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  40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031859" y="3049410"/>
            <a:ext cx="5105910" cy="1524474"/>
            <a:chOff x="1762743" y="3180021"/>
            <a:chExt cx="4435019" cy="1465173"/>
          </a:xfrm>
        </p:grpSpPr>
        <p:sp>
          <p:nvSpPr>
            <p:cNvPr id="16" name="AutoShape 37"/>
            <p:cNvSpPr>
              <a:spLocks noChangeArrowheads="1"/>
            </p:cNvSpPr>
            <p:nvPr/>
          </p:nvSpPr>
          <p:spPr bwMode="auto">
            <a:xfrm>
              <a:off x="1762743" y="3180021"/>
              <a:ext cx="4435019" cy="1465173"/>
            </a:xfrm>
            <a:prstGeom prst="roundRect">
              <a:avLst>
                <a:gd name="adj" fmla="val 16667"/>
              </a:avLst>
            </a:prstGeom>
            <a:noFill/>
            <a:ln w="76200" algn="ctr">
              <a:solidFill>
                <a:schemeClr val="accent1">
                  <a:lumMod val="75000"/>
                </a:schemeClr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>
                      <a:alpha val="89999"/>
                    </a:schemeClr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 anchor="ctr"/>
            <a:lstStyle/>
            <a:p>
              <a:pPr algn="ctr">
                <a:lnSpc>
                  <a:spcPct val="150000"/>
                </a:lnSpc>
                <a:buFontTx/>
                <a:buNone/>
              </a:pP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lnSpc>
                  <a:spcPct val="150000"/>
                </a:lnSpc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两端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两项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叫作比例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外项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>
                <a:lnSpc>
                  <a:spcPct val="150000"/>
                </a:lnSpc>
                <a:buFontTx/>
                <a:buNone/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中间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两项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叫作比例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内项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913426" y="3302679"/>
              <a:ext cx="4284336" cy="3845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400"/>
                </a:lnSpc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组成比例的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四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个数，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叫作比例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项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9" name="MH_Other_2"/>
          <p:cNvSpPr/>
          <p:nvPr>
            <p:custDataLst>
              <p:tags r:id="rId1"/>
            </p:custDataLst>
          </p:nvPr>
        </p:nvSpPr>
        <p:spPr>
          <a:xfrm>
            <a:off x="624669" y="699542"/>
            <a:ext cx="2651187" cy="424958"/>
          </a:xfrm>
          <a:prstGeom prst="roundRect">
            <a:avLst>
              <a:gd name="adj" fmla="val 6775"/>
            </a:avLst>
          </a:prstGeom>
          <a:solidFill>
            <a:schemeClr val="accent6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zh-CN" altLang="en-US" sz="24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比例的各部分名称</a:t>
            </a:r>
            <a:endParaRPr lang="zh-CN" altLang="en-US" sz="24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022405" y="1427199"/>
            <a:ext cx="1080120" cy="486562"/>
            <a:chOff x="3727642" y="1283183"/>
            <a:chExt cx="1080120" cy="486562"/>
          </a:xfrm>
        </p:grpSpPr>
        <p:grpSp>
          <p:nvGrpSpPr>
            <p:cNvPr id="37" name="组合 36"/>
            <p:cNvGrpSpPr/>
            <p:nvPr/>
          </p:nvGrpSpPr>
          <p:grpSpPr>
            <a:xfrm>
              <a:off x="3727642" y="1618361"/>
              <a:ext cx="1080120" cy="151384"/>
              <a:chOff x="710153" y="1646197"/>
              <a:chExt cx="1080120" cy="370432"/>
            </a:xfrm>
          </p:grpSpPr>
          <p:cxnSp>
            <p:nvCxnSpPr>
              <p:cNvPr id="33" name="直接连接符 32"/>
              <p:cNvCxnSpPr/>
              <p:nvPr/>
            </p:nvCxnSpPr>
            <p:spPr>
              <a:xfrm>
                <a:off x="710153" y="1646197"/>
                <a:ext cx="1080120" cy="0"/>
              </a:xfrm>
              <a:prstGeom prst="line">
                <a:avLst/>
              </a:prstGeom>
              <a:ln w="22225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>
                <a:off x="712684" y="1646197"/>
                <a:ext cx="0" cy="353943"/>
              </a:xfrm>
              <a:prstGeom prst="line">
                <a:avLst/>
              </a:prstGeom>
              <a:ln w="22225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1790273" y="1662686"/>
                <a:ext cx="0" cy="353943"/>
              </a:xfrm>
              <a:prstGeom prst="line">
                <a:avLst/>
              </a:prstGeom>
              <a:ln w="22225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矩形 37"/>
            <p:cNvSpPr/>
            <p:nvPr/>
          </p:nvSpPr>
          <p:spPr>
            <a:xfrm>
              <a:off x="3871167" y="1283183"/>
              <a:ext cx="70083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中间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138265" y="1140834"/>
            <a:ext cx="2868605" cy="638828"/>
            <a:chOff x="2832916" y="944904"/>
            <a:chExt cx="2729879" cy="638828"/>
          </a:xfrm>
        </p:grpSpPr>
        <p:grpSp>
          <p:nvGrpSpPr>
            <p:cNvPr id="39" name="组合 38"/>
            <p:cNvGrpSpPr/>
            <p:nvPr/>
          </p:nvGrpSpPr>
          <p:grpSpPr>
            <a:xfrm>
              <a:off x="2832916" y="1319678"/>
              <a:ext cx="2729879" cy="264054"/>
              <a:chOff x="710153" y="1646197"/>
              <a:chExt cx="1080120" cy="370432"/>
            </a:xfrm>
          </p:grpSpPr>
          <p:cxnSp>
            <p:nvCxnSpPr>
              <p:cNvPr id="40" name="直接连接符 39"/>
              <p:cNvCxnSpPr/>
              <p:nvPr/>
            </p:nvCxnSpPr>
            <p:spPr>
              <a:xfrm>
                <a:off x="710153" y="1646197"/>
                <a:ext cx="1080120" cy="0"/>
              </a:xfrm>
              <a:prstGeom prst="line">
                <a:avLst/>
              </a:prstGeom>
              <a:ln w="22225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712684" y="1646197"/>
                <a:ext cx="0" cy="353943"/>
              </a:xfrm>
              <a:prstGeom prst="line">
                <a:avLst/>
              </a:prstGeom>
              <a:ln w="22225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1790273" y="1662686"/>
                <a:ext cx="0" cy="353943"/>
              </a:xfrm>
              <a:prstGeom prst="line">
                <a:avLst/>
              </a:prstGeom>
              <a:ln w="22225">
                <a:solidFill>
                  <a:schemeClr val="accent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矩形 46"/>
            <p:cNvSpPr/>
            <p:nvPr/>
          </p:nvSpPr>
          <p:spPr>
            <a:xfrm>
              <a:off x="3877565" y="944904"/>
              <a:ext cx="66389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两端</a:t>
              </a:r>
              <a:endParaRPr lang="zh-CN" altLang="en-US" sz="20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10064" y="2285857"/>
            <a:ext cx="2588272" cy="1713732"/>
            <a:chOff x="5110064" y="2285857"/>
            <a:chExt cx="2588272" cy="1713732"/>
          </a:xfrm>
        </p:grpSpPr>
        <p:grpSp>
          <p:nvGrpSpPr>
            <p:cNvPr id="2" name="组合 1"/>
            <p:cNvGrpSpPr/>
            <p:nvPr/>
          </p:nvGrpSpPr>
          <p:grpSpPr>
            <a:xfrm>
              <a:off x="5110064" y="2285857"/>
              <a:ext cx="2588272" cy="1713732"/>
              <a:chOff x="5277968" y="2586210"/>
              <a:chExt cx="1533284" cy="2435415"/>
            </a:xfrm>
          </p:grpSpPr>
          <p:sp>
            <p:nvSpPr>
              <p:cNvPr id="61" name="MH_Text_1"/>
              <p:cNvSpPr/>
              <p:nvPr/>
            </p:nvSpPr>
            <p:spPr>
              <a:xfrm>
                <a:off x="5286442" y="2879164"/>
                <a:ext cx="1509712" cy="2046287"/>
              </a:xfrm>
              <a:prstGeom prst="rect">
                <a:avLst/>
              </a:prstGeom>
              <a:solidFill>
                <a:srgbClr val="E9F5D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08000" tIns="180000" rIns="108000" bIns="90000">
                <a:norm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endParaRPr lang="zh-CN" altLang="en-US" sz="1400" b="1" dirty="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MH_Other_1"/>
              <p:cNvSpPr/>
              <p:nvPr/>
            </p:nvSpPr>
            <p:spPr>
              <a:xfrm flipV="1">
                <a:off x="5277968" y="4739560"/>
                <a:ext cx="1509712" cy="282065"/>
              </a:xfrm>
              <a:prstGeom prst="round2SameRect">
                <a:avLst>
                  <a:gd name="adj1" fmla="val 11401"/>
                  <a:gd name="adj2" fmla="val 0"/>
                </a:avLst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MH_SubTitle_1"/>
              <p:cNvSpPr/>
              <p:nvPr/>
            </p:nvSpPr>
            <p:spPr>
              <a:xfrm>
                <a:off x="5301540" y="2586210"/>
                <a:ext cx="1509712" cy="487720"/>
              </a:xfrm>
              <a:custGeom>
                <a:avLst/>
                <a:gdLst>
                  <a:gd name="connsiteX0" fmla="*/ 42907 w 1509486"/>
                  <a:gd name="connsiteY0" fmla="*/ 0 h 739837"/>
                  <a:gd name="connsiteX1" fmla="*/ 1466579 w 1509486"/>
                  <a:gd name="connsiteY1" fmla="*/ 0 h 739837"/>
                  <a:gd name="connsiteX2" fmla="*/ 1509486 w 1509486"/>
                  <a:gd name="connsiteY2" fmla="*/ 42907 h 739837"/>
                  <a:gd name="connsiteX3" fmla="*/ 1509486 w 1509486"/>
                  <a:gd name="connsiteY3" fmla="*/ 566058 h 739837"/>
                  <a:gd name="connsiteX4" fmla="*/ 827260 w 1509486"/>
                  <a:gd name="connsiteY4" fmla="*/ 566058 h 739837"/>
                  <a:gd name="connsiteX5" fmla="*/ 754743 w 1509486"/>
                  <a:gd name="connsiteY5" fmla="*/ 739837 h 739837"/>
                  <a:gd name="connsiteX6" fmla="*/ 682226 w 1509486"/>
                  <a:gd name="connsiteY6" fmla="*/ 566058 h 739837"/>
                  <a:gd name="connsiteX7" fmla="*/ 0 w 1509486"/>
                  <a:gd name="connsiteY7" fmla="*/ 566058 h 739837"/>
                  <a:gd name="connsiteX8" fmla="*/ 0 w 1509486"/>
                  <a:gd name="connsiteY8" fmla="*/ 42907 h 739837"/>
                  <a:gd name="connsiteX9" fmla="*/ 42907 w 1509486"/>
                  <a:gd name="connsiteY9" fmla="*/ 0 h 739837"/>
                  <a:gd name="connsiteX0-1" fmla="*/ 42907 w 1509486"/>
                  <a:gd name="connsiteY0-2" fmla="*/ 0 h 677924"/>
                  <a:gd name="connsiteX1-3" fmla="*/ 1466579 w 1509486"/>
                  <a:gd name="connsiteY1-4" fmla="*/ 0 h 677924"/>
                  <a:gd name="connsiteX2-5" fmla="*/ 1509486 w 1509486"/>
                  <a:gd name="connsiteY2-6" fmla="*/ 42907 h 677924"/>
                  <a:gd name="connsiteX3-7" fmla="*/ 1509486 w 1509486"/>
                  <a:gd name="connsiteY3-8" fmla="*/ 566058 h 677924"/>
                  <a:gd name="connsiteX4-9" fmla="*/ 827260 w 1509486"/>
                  <a:gd name="connsiteY4-10" fmla="*/ 566058 h 677924"/>
                  <a:gd name="connsiteX5-11" fmla="*/ 754743 w 1509486"/>
                  <a:gd name="connsiteY5-12" fmla="*/ 677924 h 677924"/>
                  <a:gd name="connsiteX6-13" fmla="*/ 682226 w 1509486"/>
                  <a:gd name="connsiteY6-14" fmla="*/ 566058 h 677924"/>
                  <a:gd name="connsiteX7-15" fmla="*/ 0 w 1509486"/>
                  <a:gd name="connsiteY7-16" fmla="*/ 566058 h 677924"/>
                  <a:gd name="connsiteX8-17" fmla="*/ 0 w 1509486"/>
                  <a:gd name="connsiteY8-18" fmla="*/ 42907 h 677924"/>
                  <a:gd name="connsiteX9-19" fmla="*/ 42907 w 1509486"/>
                  <a:gd name="connsiteY9-20" fmla="*/ 0 h 67792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</a:cxnLst>
                <a:rect l="l" t="t" r="r" b="b"/>
                <a:pathLst>
                  <a:path w="1509486" h="677924">
                    <a:moveTo>
                      <a:pt x="42907" y="0"/>
                    </a:moveTo>
                    <a:lnTo>
                      <a:pt x="1466579" y="0"/>
                    </a:lnTo>
                    <a:cubicBezTo>
                      <a:pt x="1490276" y="0"/>
                      <a:pt x="1509486" y="19210"/>
                      <a:pt x="1509486" y="42907"/>
                    </a:cubicBezTo>
                    <a:lnTo>
                      <a:pt x="1509486" y="566058"/>
                    </a:lnTo>
                    <a:lnTo>
                      <a:pt x="827260" y="566058"/>
                    </a:lnTo>
                    <a:lnTo>
                      <a:pt x="754743" y="677924"/>
                    </a:lnTo>
                    <a:lnTo>
                      <a:pt x="682226" y="566058"/>
                    </a:lnTo>
                    <a:lnTo>
                      <a:pt x="0" y="566058"/>
                    </a:lnTo>
                    <a:lnTo>
                      <a:pt x="0" y="42907"/>
                    </a:lnTo>
                    <a:cubicBezTo>
                      <a:pt x="0" y="19210"/>
                      <a:pt x="19210" y="0"/>
                      <a:pt x="42907" y="0"/>
                    </a:cubicBezTo>
                    <a:close/>
                  </a:path>
                </a:pathLst>
              </a:cu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180000" anchor="ctr">
                <a:normAutofit fontScale="77500" lnSpcReduction="20000"/>
              </a:bodyPr>
              <a:lstStyle/>
              <a:p>
                <a:pPr algn="ctr">
                  <a:defRPr/>
                </a:pPr>
                <a:endParaRPr lang="zh-CN" altLang="en-US" sz="16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文本框 13"/>
              <p:cNvSpPr txBox="1">
                <a:spLocks noChangeArrowheads="1"/>
              </p:cNvSpPr>
              <p:nvPr/>
            </p:nvSpPr>
            <p:spPr bwMode="auto">
              <a:xfrm>
                <a:off x="5286896" y="3153809"/>
                <a:ext cx="1416780" cy="7610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rgbClr val="1C1C1C"/>
                    </a:solidFill>
                    <a:latin typeface="Arial" panose="020B0604020202020204" pitchFamily="34" charset="0"/>
                    <a:ea typeface="楷体_GB2312" panose="02010609030101010101" pitchFamily="49" charset="-122"/>
                  </a:defRPr>
                </a:lvl9pPr>
              </a:lstStyle>
              <a:p>
                <a:pPr>
                  <a:lnSpc>
                    <a:spcPct val="120000"/>
                  </a:lnSpc>
                  <a:spcBef>
                    <a:spcPct val="0"/>
                  </a:spcBef>
                  <a:buNone/>
                  <a:defRPr/>
                </a:pPr>
                <a:endParaRPr lang="zh-CN" altLang="en-US" sz="24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9" name="Text Box 68"/>
                <p:cNvSpPr txBox="1">
                  <a:spLocks noChangeArrowheads="1"/>
                </p:cNvSpPr>
                <p:nvPr/>
              </p:nvSpPr>
              <p:spPr bwMode="auto">
                <a:xfrm>
                  <a:off x="5703006" y="2864345"/>
                  <a:ext cx="1505154" cy="59561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ctr" fontAlgn="base">
                    <a:spcBef>
                      <a:spcPct val="50000"/>
                    </a:spcBef>
                    <a:spcAft>
                      <a:spcPct val="0"/>
                    </a:spcAft>
                    <a:buFont typeface="Arial" panose="020B0604020202020204" pitchFamily="34" charset="0"/>
                    <a:buNone/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000" b="1" i="1" kern="0">
                              <a:solidFill>
                                <a:srgbClr val="373737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宋体" panose="02010600030101010101" pitchFamily="2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n-US" altLang="zh-CN" sz="20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.</m:t>
                          </m:r>
                          <m:r>
                            <m:rPr>
                              <m:nor/>
                            </m:rPr>
                            <a:rPr lang="en-US" altLang="zh-CN" sz="20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n-US" altLang="zh-CN" sz="20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.</m:t>
                          </m:r>
                          <m:r>
                            <m:rPr>
                              <m:nor/>
                            </m:rPr>
                            <a:rPr lang="en-US" altLang="zh-CN" sz="20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6</m:t>
                          </m:r>
                        </m:den>
                      </m:f>
                    </m:oMath>
                  </a14:m>
                  <a:r>
                    <a:rPr lang="en-US" altLang="zh-CN" sz="20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Calibri" panose="020F0502020204030204" pitchFamily="34" charset="0"/>
                    </a:rPr>
                    <a:t> </a:t>
                  </a:r>
                  <a:r>
                    <a:rPr lang="en-US" altLang="zh-CN" sz="2000" b="1" dirty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Calibri" panose="020F0502020204030204" pitchFamily="34" charset="0"/>
                    </a:rPr>
                    <a:t>=</a:t>
                  </a:r>
                  <a:r>
                    <a:rPr lang="en-US" altLang="zh-CN" sz="2000" b="1" dirty="0" smtClean="0">
                      <a:solidFill>
                        <a:srgbClr val="00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sym typeface="Calibri" panose="020F0502020204030204" pitchFamily="34" charset="0"/>
                    </a:rPr>
                    <a:t> 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zh-CN" altLang="zh-CN" sz="2000" b="1" i="1" kern="0">
                              <a:solidFill>
                                <a:srgbClr val="373737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宋体" panose="02010600030101010101" pitchFamily="2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60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40</m:t>
                          </m:r>
                        </m:den>
                      </m:f>
                    </m:oMath>
                  </a14:m>
                  <a:endParaRPr lang="en-US" altLang="zh-CN" sz="20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sym typeface="Calibri" panose="020F0502020204030204" pitchFamily="34" charset="0"/>
                  </a:endParaRPr>
                </a:p>
              </p:txBody>
            </p:sp>
          </mc:Choice>
          <mc:Fallback>
            <p:sp>
              <p:nvSpPr>
                <p:cNvPr id="29" name="Text Box 6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703006" y="2864345"/>
                  <a:ext cx="1505154" cy="595612"/>
                </a:xfrm>
                <a:prstGeom prst="rect">
                  <a:avLst/>
                </a:prstGeom>
                <a:blipFill rotWithShape="1">
                  <a:blip r:embed="rId1"/>
                </a:blipFill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0" name="Oval 35"/>
          <p:cNvSpPr>
            <a:spLocks noChangeArrowheads="1"/>
          </p:cNvSpPr>
          <p:nvPr/>
        </p:nvSpPr>
        <p:spPr bwMode="auto">
          <a:xfrm rot="1051754">
            <a:off x="5273177" y="2984744"/>
            <a:ext cx="2333052" cy="277195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31" name="Oval 35"/>
          <p:cNvSpPr>
            <a:spLocks noChangeArrowheads="1"/>
          </p:cNvSpPr>
          <p:nvPr/>
        </p:nvSpPr>
        <p:spPr bwMode="auto">
          <a:xfrm rot="20599893">
            <a:off x="5436201" y="3012639"/>
            <a:ext cx="2199671" cy="339537"/>
          </a:xfrm>
          <a:prstGeom prst="ellipse">
            <a:avLst/>
          </a:prstGeom>
          <a:noFill/>
          <a:ln w="381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32" name="Text Box 71"/>
          <p:cNvSpPr txBox="1">
            <a:spLocks noChangeArrowheads="1"/>
          </p:cNvSpPr>
          <p:nvPr/>
        </p:nvSpPr>
        <p:spPr bwMode="auto">
          <a:xfrm>
            <a:off x="7524328" y="2398117"/>
            <a:ext cx="960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内项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33" name="Text Box 72"/>
          <p:cNvSpPr txBox="1">
            <a:spLocks noChangeArrowheads="1"/>
          </p:cNvSpPr>
          <p:nvPr/>
        </p:nvSpPr>
        <p:spPr bwMode="auto">
          <a:xfrm>
            <a:off x="7380312" y="3249935"/>
            <a:ext cx="12360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外项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336622" y="1146037"/>
            <a:ext cx="215108" cy="455171"/>
            <a:chOff x="3071008" y="2358224"/>
            <a:chExt cx="215108" cy="642942"/>
          </a:xfrm>
        </p:grpSpPr>
        <p:cxnSp>
          <p:nvCxnSpPr>
            <p:cNvPr id="47" name="直接箭头连接符 46"/>
            <p:cNvCxnSpPr/>
            <p:nvPr/>
          </p:nvCxnSpPr>
          <p:spPr>
            <a:xfrm rot="5400000" flipH="1" flipV="1">
              <a:off x="2750331" y="2678901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3071802" y="3000372"/>
              <a:ext cx="214314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5109261" y="1188044"/>
            <a:ext cx="214314" cy="433906"/>
            <a:chOff x="4071934" y="2357430"/>
            <a:chExt cx="214314" cy="642942"/>
          </a:xfrm>
        </p:grpSpPr>
        <p:cxnSp>
          <p:nvCxnSpPr>
            <p:cNvPr id="50" name="直接箭头连接符 49"/>
            <p:cNvCxnSpPr/>
            <p:nvPr/>
          </p:nvCxnSpPr>
          <p:spPr>
            <a:xfrm rot="5400000" flipH="1" flipV="1">
              <a:off x="3963983" y="2678107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4071934" y="3000372"/>
              <a:ext cx="214314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矩形 51"/>
          <p:cNvSpPr/>
          <p:nvPr/>
        </p:nvSpPr>
        <p:spPr>
          <a:xfrm>
            <a:off x="4457109" y="1361347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内项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352508" y="1163528"/>
            <a:ext cx="1214446" cy="795750"/>
            <a:chOff x="3071008" y="2358224"/>
            <a:chExt cx="911676" cy="642942"/>
          </a:xfrm>
        </p:grpSpPr>
        <p:cxnSp>
          <p:nvCxnSpPr>
            <p:cNvPr id="54" name="直接箭头连接符 53"/>
            <p:cNvCxnSpPr/>
            <p:nvPr/>
          </p:nvCxnSpPr>
          <p:spPr>
            <a:xfrm rot="5400000" flipH="1" flipV="1">
              <a:off x="2750331" y="2678901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3071802" y="3000372"/>
              <a:ext cx="910882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5216418" y="1188043"/>
            <a:ext cx="1033490" cy="773468"/>
            <a:chOff x="3771944" y="2333732"/>
            <a:chExt cx="516745" cy="648775"/>
          </a:xfrm>
        </p:grpSpPr>
        <p:cxnSp>
          <p:nvCxnSpPr>
            <p:cNvPr id="57" name="直接箭头连接符 56"/>
            <p:cNvCxnSpPr/>
            <p:nvPr/>
          </p:nvCxnSpPr>
          <p:spPr>
            <a:xfrm rot="5400000" flipH="1" flipV="1">
              <a:off x="3966424" y="2654409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>
              <a:stCxn id="59" idx="3"/>
            </p:cNvCxnSpPr>
            <p:nvPr/>
          </p:nvCxnSpPr>
          <p:spPr>
            <a:xfrm flipV="1">
              <a:off x="3771944" y="2976674"/>
              <a:ext cx="514304" cy="5833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9" name="矩形 58"/>
          <p:cNvSpPr/>
          <p:nvPr/>
        </p:nvSpPr>
        <p:spPr>
          <a:xfrm>
            <a:off x="4518791" y="1761457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外项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Rectangle 16"/>
          <p:cNvSpPr>
            <a:spLocks noChangeArrowheads="1"/>
          </p:cNvSpPr>
          <p:nvPr/>
        </p:nvSpPr>
        <p:spPr bwMode="auto">
          <a:xfrm>
            <a:off x="3124461" y="495712"/>
            <a:ext cx="433038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buFontTx/>
              <a:buNone/>
            </a:pPr>
            <a:endParaRPr lang="en-US" altLang="zh-CN" sz="2000" b="1" u="sng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buFontTx/>
              <a:buNone/>
            </a:pP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2.4  ∶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 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  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 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∶  40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AutoShape 27"/>
          <p:cNvSpPr>
            <a:spLocks noChangeArrowheads="1"/>
          </p:cNvSpPr>
          <p:nvPr/>
        </p:nvSpPr>
        <p:spPr bwMode="auto">
          <a:xfrm flipH="1">
            <a:off x="1880995" y="2257152"/>
            <a:ext cx="2101484" cy="825855"/>
          </a:xfrm>
          <a:prstGeom prst="wedgeRoundRectCallout">
            <a:avLst>
              <a:gd name="adj1" fmla="val 43428"/>
              <a:gd name="adj2" fmla="val 94288"/>
              <a:gd name="adj3" fmla="val 16667"/>
            </a:avLst>
          </a:prstGeom>
          <a:solidFill>
            <a:srgbClr val="FFFFFF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defTabSz="914400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en-US" altLang="zh-CN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914400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6" name="图片 6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64" y="2889573"/>
            <a:ext cx="1104039" cy="1582166"/>
          </a:xfrm>
          <a:prstGeom prst="rect">
            <a:avLst/>
          </a:prstGeom>
        </p:spPr>
      </p:pic>
      <p:sp>
        <p:nvSpPr>
          <p:cNvPr id="42" name="Text Box 53"/>
          <p:cNvSpPr txBox="1">
            <a:spLocks noChangeArrowheads="1"/>
          </p:cNvSpPr>
          <p:nvPr/>
        </p:nvSpPr>
        <p:spPr bwMode="auto">
          <a:xfrm>
            <a:off x="1880995" y="2221552"/>
            <a:ext cx="21602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也可以写成分数形式的比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/>
      <p:bldP spid="33" grpId="0"/>
      <p:bldP spid="67" grpId="0" animBg="1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611560" y="571752"/>
            <a:ext cx="1800200" cy="487830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80467" tIns="40234" rIns="80467" bIns="40234" anchor="ctr"/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试一试。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6"/>
          <p:cNvSpPr>
            <a:spLocks noChangeArrowheads="1"/>
          </p:cNvSpPr>
          <p:nvPr/>
        </p:nvSpPr>
        <p:spPr bwMode="auto">
          <a:xfrm>
            <a:off x="1043608" y="1275606"/>
            <a:ext cx="6819048" cy="487830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80467" tIns="40234" rIns="80467" bIns="40234" anchor="ctr"/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找出下列比例中的外项和内项。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28"/>
          <p:cNvSpPr txBox="1">
            <a:spLocks noChangeArrowheads="1"/>
          </p:cNvSpPr>
          <p:nvPr/>
        </p:nvSpPr>
        <p:spPr bwMode="auto">
          <a:xfrm>
            <a:off x="1403648" y="2283718"/>
            <a:ext cx="37068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 ∶ 8 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 ∶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3</a:t>
            </a:r>
            <a:endParaRPr lang="en-US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" name="Rectangle 9"/>
          <p:cNvSpPr>
            <a:spLocks noChangeArrowheads="1"/>
          </p:cNvSpPr>
          <p:nvPr/>
        </p:nvSpPr>
        <p:spPr bwMode="auto">
          <a:xfrm>
            <a:off x="6316335" y="2315197"/>
            <a:ext cx="3603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tx1"/>
                </a:solidFill>
              </a:rPr>
              <a:t>＝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sp>
        <p:nvSpPr>
          <p:cNvPr id="6" name="Text Box 29"/>
          <p:cNvSpPr txBox="1">
            <a:spLocks noChangeArrowheads="1"/>
          </p:cNvSpPr>
          <p:nvPr/>
        </p:nvSpPr>
        <p:spPr bwMode="auto">
          <a:xfrm>
            <a:off x="5260647" y="2315197"/>
            <a:ext cx="8651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2000" b="1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</a:t>
            </a:r>
            <a:endParaRPr lang="zh-CN" altLang="en-US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919041" y="2668766"/>
            <a:ext cx="149026" cy="243573"/>
            <a:chOff x="3071008" y="2358224"/>
            <a:chExt cx="215108" cy="642942"/>
          </a:xfrm>
        </p:grpSpPr>
        <p:cxnSp>
          <p:nvCxnSpPr>
            <p:cNvPr id="16" name="直接箭头连接符 15"/>
            <p:cNvCxnSpPr/>
            <p:nvPr/>
          </p:nvCxnSpPr>
          <p:spPr>
            <a:xfrm rot="5400000" flipH="1" flipV="1">
              <a:off x="2750331" y="2678901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071802" y="3000372"/>
              <a:ext cx="214314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572123" y="2644808"/>
            <a:ext cx="194788" cy="243573"/>
            <a:chOff x="4071934" y="2357430"/>
            <a:chExt cx="214314" cy="642942"/>
          </a:xfrm>
        </p:grpSpPr>
        <p:cxnSp>
          <p:nvCxnSpPr>
            <p:cNvPr id="19" name="直接箭头连接符 18"/>
            <p:cNvCxnSpPr/>
            <p:nvPr/>
          </p:nvCxnSpPr>
          <p:spPr>
            <a:xfrm rot="5400000" flipH="1" flipV="1">
              <a:off x="3963983" y="2678107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4071934" y="3000372"/>
              <a:ext cx="214314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矩形 20"/>
          <p:cNvSpPr/>
          <p:nvPr/>
        </p:nvSpPr>
        <p:spPr>
          <a:xfrm>
            <a:off x="3013552" y="2657381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内项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210586" y="2698441"/>
            <a:ext cx="741507" cy="461276"/>
            <a:chOff x="3071008" y="2358224"/>
            <a:chExt cx="911676" cy="642942"/>
          </a:xfrm>
        </p:grpSpPr>
        <p:cxnSp>
          <p:nvCxnSpPr>
            <p:cNvPr id="23" name="直接箭头连接符 22"/>
            <p:cNvCxnSpPr/>
            <p:nvPr/>
          </p:nvCxnSpPr>
          <p:spPr>
            <a:xfrm rot="5400000" flipH="1" flipV="1">
              <a:off x="2750331" y="2678901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071802" y="3000372"/>
              <a:ext cx="910882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670523" y="2672571"/>
            <a:ext cx="705018" cy="486576"/>
            <a:chOff x="3821901" y="2357430"/>
            <a:chExt cx="464347" cy="642942"/>
          </a:xfrm>
        </p:grpSpPr>
        <p:cxnSp>
          <p:nvCxnSpPr>
            <p:cNvPr id="26" name="直接箭头连接符 25"/>
            <p:cNvCxnSpPr/>
            <p:nvPr/>
          </p:nvCxnSpPr>
          <p:spPr>
            <a:xfrm rot="5400000" flipH="1" flipV="1">
              <a:off x="3963983" y="2678107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821901" y="3000372"/>
              <a:ext cx="464347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/>
          <p:cNvSpPr/>
          <p:nvPr/>
        </p:nvSpPr>
        <p:spPr>
          <a:xfrm>
            <a:off x="2981542" y="2969652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外项</a:t>
            </a:r>
            <a:endParaRPr lang="zh-CN" altLang="en-US" sz="2000" b="1" dirty="0">
              <a:solidFill>
                <a:srgbClr val="0066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Oval 35"/>
          <p:cNvSpPr>
            <a:spLocks noChangeArrowheads="1"/>
          </p:cNvSpPr>
          <p:nvPr/>
        </p:nvSpPr>
        <p:spPr bwMode="auto">
          <a:xfrm rot="1583711">
            <a:off x="5926621" y="2373219"/>
            <a:ext cx="1485197" cy="32327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30" name="Oval 35"/>
          <p:cNvSpPr>
            <a:spLocks noChangeArrowheads="1"/>
          </p:cNvSpPr>
          <p:nvPr/>
        </p:nvSpPr>
        <p:spPr bwMode="auto">
          <a:xfrm rot="19784756">
            <a:off x="5915094" y="2335177"/>
            <a:ext cx="1321826" cy="317971"/>
          </a:xfrm>
          <a:prstGeom prst="ellipse">
            <a:avLst/>
          </a:prstGeom>
          <a:noFill/>
          <a:ln w="381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31" name="Text Box 71"/>
          <p:cNvSpPr txBox="1">
            <a:spLocks noChangeArrowheads="1"/>
          </p:cNvSpPr>
          <p:nvPr/>
        </p:nvSpPr>
        <p:spPr bwMode="auto">
          <a:xfrm>
            <a:off x="7070494" y="1925273"/>
            <a:ext cx="7921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内项</a:t>
            </a:r>
            <a:endParaRPr lang="zh-CN" altLang="en-US" sz="2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32" name="Text Box 72"/>
          <p:cNvSpPr txBox="1">
            <a:spLocks noChangeArrowheads="1"/>
          </p:cNvSpPr>
          <p:nvPr/>
        </p:nvSpPr>
        <p:spPr bwMode="auto">
          <a:xfrm>
            <a:off x="7267178" y="2666718"/>
            <a:ext cx="7921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外项</a:t>
            </a:r>
            <a:endParaRPr lang="zh-CN" altLang="en-US" sz="2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矩形 32"/>
              <p:cNvSpPr/>
              <p:nvPr/>
            </p:nvSpPr>
            <p:spPr>
              <a:xfrm>
                <a:off x="6122464" y="2145314"/>
                <a:ext cx="372217" cy="6769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000" b="1" i="1" kern="0">
                              <a:solidFill>
                                <a:srgbClr val="373737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宋体" panose="02010600030101010101" pitchFamily="2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ker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ker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33" name="矩形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2464" y="2145314"/>
                <a:ext cx="372217" cy="676917"/>
              </a:xfrm>
              <a:prstGeom prst="rect">
                <a:avLst/>
              </a:prstGeom>
              <a:blipFill rotWithShape="1">
                <a:blip r:embed="rId1"/>
                <a:stretch>
                  <a:fillRect l="-115" t="-42" r="144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矩形 33"/>
              <p:cNvSpPr/>
              <p:nvPr/>
            </p:nvSpPr>
            <p:spPr>
              <a:xfrm>
                <a:off x="6676953" y="2144037"/>
                <a:ext cx="502061" cy="6759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000" b="1" i="1" kern="0">
                              <a:solidFill>
                                <a:srgbClr val="373737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宋体" panose="02010600030101010101" pitchFamily="2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14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21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34" name="矩形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6953" y="2144037"/>
                <a:ext cx="502061" cy="675954"/>
              </a:xfrm>
              <a:prstGeom prst="rect">
                <a:avLst/>
              </a:prstGeom>
              <a:blipFill rotWithShape="1">
                <a:blip r:embed="rId2"/>
                <a:stretch>
                  <a:fillRect l="-112" t="-41" r="68" b="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8" grpId="0"/>
      <p:bldP spid="29" grpId="0" animBg="1"/>
      <p:bldP spid="30" grpId="0" animBg="1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4"/>
          <p:cNvSpPr>
            <a:spLocks noChangeArrowheads="1"/>
          </p:cNvSpPr>
          <p:nvPr/>
        </p:nvSpPr>
        <p:spPr bwMode="auto">
          <a:xfrm>
            <a:off x="692080" y="557925"/>
            <a:ext cx="813690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计算下面比例中两个外项的积和两个内项的积。比较一下，你能发现什么？                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28"/>
          <p:cNvSpPr txBox="1">
            <a:spLocks noChangeArrowheads="1"/>
          </p:cNvSpPr>
          <p:nvPr/>
        </p:nvSpPr>
        <p:spPr bwMode="auto">
          <a:xfrm>
            <a:off x="871524" y="1447628"/>
            <a:ext cx="37068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2.4 ∶1.6 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 ∶ 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en-US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" name="Text Box 7"/>
          <p:cNvSpPr txBox="1">
            <a:spLocks noChangeArrowheads="1"/>
          </p:cNvSpPr>
          <p:nvPr/>
        </p:nvSpPr>
        <p:spPr bwMode="auto">
          <a:xfrm>
            <a:off x="4395018" y="2457808"/>
            <a:ext cx="259914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3×15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 </a:t>
            </a:r>
            <a:endParaRPr lang="en-US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" name="Text Box 8"/>
          <p:cNvSpPr txBox="1">
            <a:spLocks noChangeArrowheads="1"/>
          </p:cNvSpPr>
          <p:nvPr/>
        </p:nvSpPr>
        <p:spPr bwMode="auto">
          <a:xfrm>
            <a:off x="4560118" y="2960348"/>
            <a:ext cx="2663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5×9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en-US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Rectangle 9"/>
          <p:cNvSpPr>
            <a:spLocks noChangeArrowheads="1"/>
          </p:cNvSpPr>
          <p:nvPr/>
        </p:nvSpPr>
        <p:spPr bwMode="auto">
          <a:xfrm>
            <a:off x="6131744" y="1638697"/>
            <a:ext cx="3603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tx1"/>
                </a:solidFill>
              </a:rPr>
              <a:t>＝</a:t>
            </a:r>
            <a:endParaRPr lang="zh-CN" altLang="en-US" sz="2000" b="1">
              <a:solidFill>
                <a:schemeClr val="tx1"/>
              </a:solidFill>
            </a:endParaRPr>
          </a:p>
        </p:txBody>
      </p:sp>
      <p:sp>
        <p:nvSpPr>
          <p:cNvPr id="26" name="Text Box 29"/>
          <p:cNvSpPr txBox="1">
            <a:spLocks noChangeArrowheads="1"/>
          </p:cNvSpPr>
          <p:nvPr/>
        </p:nvSpPr>
        <p:spPr bwMode="auto">
          <a:xfrm>
            <a:off x="5076056" y="1638697"/>
            <a:ext cx="8651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（</a:t>
            </a:r>
            <a:r>
              <a:rPr lang="en-US" altLang="zh-CN" sz="2000" b="1">
                <a:solidFill>
                  <a:schemeClr val="tx1"/>
                </a:solidFill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</a:t>
            </a:r>
            <a:endParaRPr lang="zh-CN" altLang="en-US" sz="20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27" name="Text Box 32"/>
          <p:cNvSpPr txBox="1">
            <a:spLocks noChangeArrowheads="1"/>
          </p:cNvSpPr>
          <p:nvPr/>
        </p:nvSpPr>
        <p:spPr bwMode="auto">
          <a:xfrm>
            <a:off x="6808953" y="2457340"/>
            <a:ext cx="5762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solidFill>
                  <a:srgbClr val="FF0000"/>
                </a:solidFill>
              </a:rPr>
              <a:t>45</a:t>
            </a:r>
            <a:endParaRPr lang="en-US" altLang="en-US" sz="20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28" name="Text Box 33"/>
          <p:cNvSpPr txBox="1">
            <a:spLocks noChangeArrowheads="1"/>
          </p:cNvSpPr>
          <p:nvPr/>
        </p:nvSpPr>
        <p:spPr bwMode="auto">
          <a:xfrm>
            <a:off x="6706035" y="2974976"/>
            <a:ext cx="5762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000" b="1" dirty="0">
                <a:solidFill>
                  <a:srgbClr val="FF0000"/>
                </a:solidFill>
              </a:rPr>
              <a:t>45</a:t>
            </a:r>
            <a:endParaRPr lang="en-US" altLang="en-US" sz="20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154101" y="3603418"/>
            <a:ext cx="4146091" cy="696524"/>
            <a:chOff x="2154101" y="3387394"/>
            <a:chExt cx="4146091" cy="696524"/>
          </a:xfrm>
        </p:grpSpPr>
        <p:sp>
          <p:nvSpPr>
            <p:cNvPr id="8" name="横卷形 7"/>
            <p:cNvSpPr/>
            <p:nvPr/>
          </p:nvSpPr>
          <p:spPr>
            <a:xfrm>
              <a:off x="2154101" y="3387394"/>
              <a:ext cx="4146091" cy="696524"/>
            </a:xfrm>
            <a:prstGeom prst="horizontalScroll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tx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2356351" y="3535601"/>
              <a:ext cx="3797835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20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两</a:t>
              </a:r>
              <a:r>
                <a:rPr lang="zh-CN" altLang="zh-CN" sz="20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20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外</a:t>
              </a:r>
              <a:r>
                <a:rPr lang="zh-CN" altLang="zh-CN" sz="20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项</a:t>
              </a:r>
              <a:r>
                <a:rPr lang="zh-CN" altLang="zh-CN" sz="20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的积等于两</a:t>
              </a:r>
              <a:r>
                <a:rPr lang="zh-CN" altLang="zh-CN" sz="20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20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内</a:t>
              </a:r>
              <a:r>
                <a:rPr lang="zh-CN" altLang="zh-CN" sz="2000" b="1" kern="0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项</a:t>
              </a:r>
              <a:r>
                <a:rPr lang="zh-CN" altLang="zh-CN" sz="20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的积</a:t>
              </a:r>
              <a:endParaRPr lang="zh-CN" altLang="en-US" sz="2000" b="1" kern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500458" y="1746645"/>
            <a:ext cx="215108" cy="243573"/>
            <a:chOff x="3071008" y="2358224"/>
            <a:chExt cx="215108" cy="642942"/>
          </a:xfrm>
        </p:grpSpPr>
        <p:cxnSp>
          <p:nvCxnSpPr>
            <p:cNvPr id="53" name="直接箭头连接符 52"/>
            <p:cNvCxnSpPr/>
            <p:nvPr/>
          </p:nvCxnSpPr>
          <p:spPr>
            <a:xfrm rot="5400000" flipH="1" flipV="1">
              <a:off x="2750331" y="2678901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3071802" y="3000372"/>
              <a:ext cx="214314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3219622" y="1722687"/>
            <a:ext cx="214314" cy="243573"/>
            <a:chOff x="4071934" y="2357430"/>
            <a:chExt cx="214314" cy="642942"/>
          </a:xfrm>
        </p:grpSpPr>
        <p:cxnSp>
          <p:nvCxnSpPr>
            <p:cNvPr id="56" name="直接箭头连接符 55"/>
            <p:cNvCxnSpPr/>
            <p:nvPr/>
          </p:nvCxnSpPr>
          <p:spPr>
            <a:xfrm rot="5400000" flipH="1" flipV="1">
              <a:off x="3963983" y="2678107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4071934" y="3000372"/>
              <a:ext cx="214314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矩形 57"/>
          <p:cNvSpPr/>
          <p:nvPr/>
        </p:nvSpPr>
        <p:spPr>
          <a:xfrm>
            <a:off x="2661051" y="1735260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内项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1986327" y="1785540"/>
            <a:ext cx="741507" cy="461276"/>
            <a:chOff x="3071008" y="2358224"/>
            <a:chExt cx="911676" cy="642942"/>
          </a:xfrm>
        </p:grpSpPr>
        <p:cxnSp>
          <p:nvCxnSpPr>
            <p:cNvPr id="60" name="直接箭头连接符 59"/>
            <p:cNvCxnSpPr/>
            <p:nvPr/>
          </p:nvCxnSpPr>
          <p:spPr>
            <a:xfrm rot="5400000" flipH="1" flipV="1">
              <a:off x="2750331" y="2678901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3071802" y="3000372"/>
              <a:ext cx="910882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/>
          <p:cNvGrpSpPr/>
          <p:nvPr/>
        </p:nvGrpSpPr>
        <p:grpSpPr>
          <a:xfrm>
            <a:off x="3446263" y="1759670"/>
            <a:ext cx="739121" cy="486576"/>
            <a:chOff x="3821901" y="2357430"/>
            <a:chExt cx="464347" cy="642942"/>
          </a:xfrm>
        </p:grpSpPr>
        <p:cxnSp>
          <p:nvCxnSpPr>
            <p:cNvPr id="63" name="直接箭头连接符 62"/>
            <p:cNvCxnSpPr/>
            <p:nvPr/>
          </p:nvCxnSpPr>
          <p:spPr>
            <a:xfrm rot="5400000" flipH="1" flipV="1">
              <a:off x="3963983" y="2678107"/>
              <a:ext cx="642942" cy="1588"/>
            </a:xfrm>
            <a:prstGeom prst="straightConnector1">
              <a:avLst/>
            </a:prstGeom>
            <a:ln w="2540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3821901" y="3000372"/>
              <a:ext cx="464347" cy="0"/>
            </a:xfrm>
            <a:prstGeom prst="line">
              <a:avLst/>
            </a:prstGeom>
            <a:ln w="2540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矩形 64"/>
          <p:cNvSpPr/>
          <p:nvPr/>
        </p:nvSpPr>
        <p:spPr>
          <a:xfrm>
            <a:off x="2757283" y="2056751"/>
            <a:ext cx="69762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6699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外项</a:t>
            </a:r>
            <a:endParaRPr lang="zh-CN" altLang="en-US" sz="2000" b="1" dirty="0">
              <a:solidFill>
                <a:srgbClr val="006699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45469" y="2386520"/>
            <a:ext cx="3313113" cy="473542"/>
            <a:chOff x="845469" y="2170496"/>
            <a:chExt cx="3313113" cy="473542"/>
          </a:xfrm>
        </p:grpSpPr>
        <p:sp>
          <p:nvSpPr>
            <p:cNvPr id="4" name="Text Box 29"/>
            <p:cNvSpPr txBox="1">
              <a:spLocks noChangeArrowheads="1"/>
            </p:cNvSpPr>
            <p:nvPr/>
          </p:nvSpPr>
          <p:spPr bwMode="auto">
            <a:xfrm>
              <a:off x="845469" y="2247163"/>
              <a:ext cx="3313113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  2.4×40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96</a:t>
              </a:r>
              <a:endParaRPr lang="en-US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109499" y="2170496"/>
              <a:ext cx="1019711" cy="468321"/>
              <a:chOff x="1151696" y="2186725"/>
              <a:chExt cx="1019711" cy="468321"/>
            </a:xfrm>
          </p:grpSpPr>
          <p:sp>
            <p:nvSpPr>
              <p:cNvPr id="66" name="MH_SubTitle_1"/>
              <p:cNvSpPr/>
              <p:nvPr/>
            </p:nvSpPr>
            <p:spPr>
              <a:xfrm>
                <a:off x="1151696" y="2186725"/>
                <a:ext cx="1019711" cy="468321"/>
              </a:xfrm>
              <a:custGeom>
                <a:avLst/>
                <a:gdLst>
                  <a:gd name="connsiteX0" fmla="*/ 1 w 3107636"/>
                  <a:gd name="connsiteY0" fmla="*/ 0 h 516162"/>
                  <a:gd name="connsiteX1" fmla="*/ 2849555 w 3107636"/>
                  <a:gd name="connsiteY1" fmla="*/ 0 h 516162"/>
                  <a:gd name="connsiteX2" fmla="*/ 3107636 w 3107636"/>
                  <a:gd name="connsiteY2" fmla="*/ 258081 h 516162"/>
                  <a:gd name="connsiteX3" fmla="*/ 3107635 w 3107636"/>
                  <a:gd name="connsiteY3" fmla="*/ 258081 h 516162"/>
                  <a:gd name="connsiteX4" fmla="*/ 2849554 w 3107636"/>
                  <a:gd name="connsiteY4" fmla="*/ 516162 h 516162"/>
                  <a:gd name="connsiteX5" fmla="*/ 0 w 3107636"/>
                  <a:gd name="connsiteY5" fmla="*/ 516161 h 516162"/>
                  <a:gd name="connsiteX6" fmla="*/ 15422 w 3107636"/>
                  <a:gd name="connsiteY6" fmla="*/ 497469 h 516162"/>
                  <a:gd name="connsiteX7" fmla="*/ 88545 w 3107636"/>
                  <a:gd name="connsiteY7" fmla="*/ 258080 h 516162"/>
                  <a:gd name="connsiteX8" fmla="*/ 15422 w 3107636"/>
                  <a:gd name="connsiteY8" fmla="*/ 18691 h 51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07636" h="516162">
                    <a:moveTo>
                      <a:pt x="1" y="0"/>
                    </a:moveTo>
                    <a:lnTo>
                      <a:pt x="2849555" y="0"/>
                    </a:lnTo>
                    <a:cubicBezTo>
                      <a:pt x="2992089" y="0"/>
                      <a:pt x="3107636" y="115547"/>
                      <a:pt x="3107636" y="258081"/>
                    </a:cubicBezTo>
                    <a:lnTo>
                      <a:pt x="3107635" y="258081"/>
                    </a:lnTo>
                    <a:cubicBezTo>
                      <a:pt x="3107635" y="400615"/>
                      <a:pt x="2992088" y="516162"/>
                      <a:pt x="2849554" y="516162"/>
                    </a:cubicBezTo>
                    <a:lnTo>
                      <a:pt x="0" y="516161"/>
                    </a:lnTo>
                    <a:lnTo>
                      <a:pt x="15422" y="497469"/>
                    </a:lnTo>
                    <a:cubicBezTo>
                      <a:pt x="61588" y="429134"/>
                      <a:pt x="88545" y="346755"/>
                      <a:pt x="88545" y="258080"/>
                    </a:cubicBezTo>
                    <a:cubicBezTo>
                      <a:pt x="88545" y="169405"/>
                      <a:pt x="61588" y="87026"/>
                      <a:pt x="15422" y="18691"/>
                    </a:cubicBez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762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tIns="0" bIns="0" anchor="ctr">
                <a:norm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endParaRPr lang="zh-CN" altLang="en-US" sz="2000" b="1" kern="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67" name="Rectangle 154"/>
              <p:cNvSpPr>
                <a:spLocks noChangeArrowheads="1"/>
              </p:cNvSpPr>
              <p:nvPr/>
            </p:nvSpPr>
            <p:spPr bwMode="auto">
              <a:xfrm>
                <a:off x="1199995" y="2220831"/>
                <a:ext cx="954107" cy="4001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 algn="ctr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ctr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ctr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ctr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ctr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 eaLnBrk="1" hangingPunct="1"/>
                <a:r>
                  <a:rPr lang="zh-CN" altLang="en-US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外项积</a:t>
                </a:r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869743" y="2900483"/>
            <a:ext cx="3313113" cy="468321"/>
            <a:chOff x="869743" y="2684459"/>
            <a:chExt cx="3313113" cy="468321"/>
          </a:xfrm>
        </p:grpSpPr>
        <p:sp>
          <p:nvSpPr>
            <p:cNvPr id="5" name="Text Box 30"/>
            <p:cNvSpPr txBox="1">
              <a:spLocks noChangeArrowheads="1"/>
            </p:cNvSpPr>
            <p:nvPr/>
          </p:nvSpPr>
          <p:spPr bwMode="auto">
            <a:xfrm>
              <a:off x="869743" y="2731523"/>
              <a:ext cx="3313113" cy="396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  1.6×60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96</a:t>
              </a:r>
              <a:endParaRPr lang="en-US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1151695" y="2684459"/>
              <a:ext cx="1019711" cy="468321"/>
              <a:chOff x="1151696" y="2186725"/>
              <a:chExt cx="1019711" cy="468321"/>
            </a:xfrm>
          </p:grpSpPr>
          <p:sp>
            <p:nvSpPr>
              <p:cNvPr id="69" name="MH_SubTitle_1"/>
              <p:cNvSpPr/>
              <p:nvPr/>
            </p:nvSpPr>
            <p:spPr>
              <a:xfrm>
                <a:off x="1151696" y="2186725"/>
                <a:ext cx="1019711" cy="468321"/>
              </a:xfrm>
              <a:custGeom>
                <a:avLst/>
                <a:gdLst>
                  <a:gd name="connsiteX0" fmla="*/ 1 w 3107636"/>
                  <a:gd name="connsiteY0" fmla="*/ 0 h 516162"/>
                  <a:gd name="connsiteX1" fmla="*/ 2849555 w 3107636"/>
                  <a:gd name="connsiteY1" fmla="*/ 0 h 516162"/>
                  <a:gd name="connsiteX2" fmla="*/ 3107636 w 3107636"/>
                  <a:gd name="connsiteY2" fmla="*/ 258081 h 516162"/>
                  <a:gd name="connsiteX3" fmla="*/ 3107635 w 3107636"/>
                  <a:gd name="connsiteY3" fmla="*/ 258081 h 516162"/>
                  <a:gd name="connsiteX4" fmla="*/ 2849554 w 3107636"/>
                  <a:gd name="connsiteY4" fmla="*/ 516162 h 516162"/>
                  <a:gd name="connsiteX5" fmla="*/ 0 w 3107636"/>
                  <a:gd name="connsiteY5" fmla="*/ 516161 h 516162"/>
                  <a:gd name="connsiteX6" fmla="*/ 15422 w 3107636"/>
                  <a:gd name="connsiteY6" fmla="*/ 497469 h 516162"/>
                  <a:gd name="connsiteX7" fmla="*/ 88545 w 3107636"/>
                  <a:gd name="connsiteY7" fmla="*/ 258080 h 516162"/>
                  <a:gd name="connsiteX8" fmla="*/ 15422 w 3107636"/>
                  <a:gd name="connsiteY8" fmla="*/ 18691 h 516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107636" h="516162">
                    <a:moveTo>
                      <a:pt x="1" y="0"/>
                    </a:moveTo>
                    <a:lnTo>
                      <a:pt x="2849555" y="0"/>
                    </a:lnTo>
                    <a:cubicBezTo>
                      <a:pt x="2992089" y="0"/>
                      <a:pt x="3107636" y="115547"/>
                      <a:pt x="3107636" y="258081"/>
                    </a:cubicBezTo>
                    <a:lnTo>
                      <a:pt x="3107635" y="258081"/>
                    </a:lnTo>
                    <a:cubicBezTo>
                      <a:pt x="3107635" y="400615"/>
                      <a:pt x="2992088" y="516162"/>
                      <a:pt x="2849554" y="516162"/>
                    </a:cubicBezTo>
                    <a:lnTo>
                      <a:pt x="0" y="516161"/>
                    </a:lnTo>
                    <a:lnTo>
                      <a:pt x="15422" y="497469"/>
                    </a:lnTo>
                    <a:cubicBezTo>
                      <a:pt x="61588" y="429134"/>
                      <a:pt x="88545" y="346755"/>
                      <a:pt x="88545" y="258080"/>
                    </a:cubicBezTo>
                    <a:cubicBezTo>
                      <a:pt x="88545" y="169405"/>
                      <a:pt x="61588" y="87026"/>
                      <a:pt x="15422" y="18691"/>
                    </a:cubicBez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762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tIns="0" bIns="0" anchor="ctr">
                <a:norm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endParaRPr lang="zh-CN" altLang="en-US" sz="2000" b="1" kern="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70" name="Rectangle 154"/>
              <p:cNvSpPr>
                <a:spLocks noChangeArrowheads="1"/>
              </p:cNvSpPr>
              <p:nvPr/>
            </p:nvSpPr>
            <p:spPr bwMode="auto">
              <a:xfrm>
                <a:off x="1199995" y="2220831"/>
                <a:ext cx="954107" cy="4001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>
                <a:lvl1pPr algn="ctr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algn="ctr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algn="ctr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algn="ctr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algn="ctr"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l" eaLnBrk="1" hangingPunct="1"/>
                <a:r>
                  <a:rPr lang="zh-CN" altLang="en-US" sz="20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内项积</a:t>
                </a:r>
                <a:endPara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4760532" y="2383745"/>
            <a:ext cx="1019711" cy="468321"/>
            <a:chOff x="1151696" y="2186725"/>
            <a:chExt cx="1019711" cy="468321"/>
          </a:xfrm>
        </p:grpSpPr>
        <p:sp>
          <p:nvSpPr>
            <p:cNvPr id="72" name="MH_SubTitle_1"/>
            <p:cNvSpPr/>
            <p:nvPr/>
          </p:nvSpPr>
          <p:spPr>
            <a:xfrm>
              <a:off x="1151696" y="2186725"/>
              <a:ext cx="1019711" cy="468321"/>
            </a:xfrm>
            <a:custGeom>
              <a:avLst/>
              <a:gdLst>
                <a:gd name="connsiteX0" fmla="*/ 1 w 3107636"/>
                <a:gd name="connsiteY0" fmla="*/ 0 h 516162"/>
                <a:gd name="connsiteX1" fmla="*/ 2849555 w 3107636"/>
                <a:gd name="connsiteY1" fmla="*/ 0 h 516162"/>
                <a:gd name="connsiteX2" fmla="*/ 3107636 w 3107636"/>
                <a:gd name="connsiteY2" fmla="*/ 258081 h 516162"/>
                <a:gd name="connsiteX3" fmla="*/ 3107635 w 3107636"/>
                <a:gd name="connsiteY3" fmla="*/ 258081 h 516162"/>
                <a:gd name="connsiteX4" fmla="*/ 2849554 w 3107636"/>
                <a:gd name="connsiteY4" fmla="*/ 516162 h 516162"/>
                <a:gd name="connsiteX5" fmla="*/ 0 w 3107636"/>
                <a:gd name="connsiteY5" fmla="*/ 516161 h 516162"/>
                <a:gd name="connsiteX6" fmla="*/ 15422 w 3107636"/>
                <a:gd name="connsiteY6" fmla="*/ 497469 h 516162"/>
                <a:gd name="connsiteX7" fmla="*/ 88545 w 3107636"/>
                <a:gd name="connsiteY7" fmla="*/ 258080 h 516162"/>
                <a:gd name="connsiteX8" fmla="*/ 15422 w 3107636"/>
                <a:gd name="connsiteY8" fmla="*/ 18691 h 51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7636" h="516162">
                  <a:moveTo>
                    <a:pt x="1" y="0"/>
                  </a:moveTo>
                  <a:lnTo>
                    <a:pt x="2849555" y="0"/>
                  </a:lnTo>
                  <a:cubicBezTo>
                    <a:pt x="2992089" y="0"/>
                    <a:pt x="3107636" y="115547"/>
                    <a:pt x="3107636" y="258081"/>
                  </a:cubicBezTo>
                  <a:lnTo>
                    <a:pt x="3107635" y="258081"/>
                  </a:lnTo>
                  <a:cubicBezTo>
                    <a:pt x="3107635" y="400615"/>
                    <a:pt x="2992088" y="516162"/>
                    <a:pt x="2849554" y="516162"/>
                  </a:cubicBezTo>
                  <a:lnTo>
                    <a:pt x="0" y="516161"/>
                  </a:lnTo>
                  <a:lnTo>
                    <a:pt x="15422" y="497469"/>
                  </a:lnTo>
                  <a:cubicBezTo>
                    <a:pt x="61588" y="429134"/>
                    <a:pt x="88545" y="346755"/>
                    <a:pt x="88545" y="258080"/>
                  </a:cubicBezTo>
                  <a:cubicBezTo>
                    <a:pt x="88545" y="169405"/>
                    <a:pt x="61588" y="87026"/>
                    <a:pt x="15422" y="18691"/>
                  </a:cubicBezTo>
                  <a:close/>
                </a:path>
              </a:pathLst>
            </a:custGeom>
            <a:solidFill>
              <a:srgbClr val="AD84C6"/>
            </a:solidFill>
            <a:ln w="762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tIns="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20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3" name="Rectangle 154"/>
            <p:cNvSpPr>
              <a:spLocks noChangeArrowheads="1"/>
            </p:cNvSpPr>
            <p:nvPr/>
          </p:nvSpPr>
          <p:spPr bwMode="auto">
            <a:xfrm>
              <a:off x="1199995" y="2220831"/>
              <a:ext cx="954107" cy="40011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algn="ctr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外项积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802728" y="2897708"/>
            <a:ext cx="1019711" cy="468321"/>
            <a:chOff x="1151696" y="2186725"/>
            <a:chExt cx="1019711" cy="468321"/>
          </a:xfrm>
        </p:grpSpPr>
        <p:sp>
          <p:nvSpPr>
            <p:cNvPr id="75" name="MH_SubTitle_1"/>
            <p:cNvSpPr/>
            <p:nvPr/>
          </p:nvSpPr>
          <p:spPr>
            <a:xfrm>
              <a:off x="1151696" y="2186725"/>
              <a:ext cx="1019711" cy="468321"/>
            </a:xfrm>
            <a:custGeom>
              <a:avLst/>
              <a:gdLst>
                <a:gd name="connsiteX0" fmla="*/ 1 w 3107636"/>
                <a:gd name="connsiteY0" fmla="*/ 0 h 516162"/>
                <a:gd name="connsiteX1" fmla="*/ 2849555 w 3107636"/>
                <a:gd name="connsiteY1" fmla="*/ 0 h 516162"/>
                <a:gd name="connsiteX2" fmla="*/ 3107636 w 3107636"/>
                <a:gd name="connsiteY2" fmla="*/ 258081 h 516162"/>
                <a:gd name="connsiteX3" fmla="*/ 3107635 w 3107636"/>
                <a:gd name="connsiteY3" fmla="*/ 258081 h 516162"/>
                <a:gd name="connsiteX4" fmla="*/ 2849554 w 3107636"/>
                <a:gd name="connsiteY4" fmla="*/ 516162 h 516162"/>
                <a:gd name="connsiteX5" fmla="*/ 0 w 3107636"/>
                <a:gd name="connsiteY5" fmla="*/ 516161 h 516162"/>
                <a:gd name="connsiteX6" fmla="*/ 15422 w 3107636"/>
                <a:gd name="connsiteY6" fmla="*/ 497469 h 516162"/>
                <a:gd name="connsiteX7" fmla="*/ 88545 w 3107636"/>
                <a:gd name="connsiteY7" fmla="*/ 258080 h 516162"/>
                <a:gd name="connsiteX8" fmla="*/ 15422 w 3107636"/>
                <a:gd name="connsiteY8" fmla="*/ 18691 h 516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07636" h="516162">
                  <a:moveTo>
                    <a:pt x="1" y="0"/>
                  </a:moveTo>
                  <a:lnTo>
                    <a:pt x="2849555" y="0"/>
                  </a:lnTo>
                  <a:cubicBezTo>
                    <a:pt x="2992089" y="0"/>
                    <a:pt x="3107636" y="115547"/>
                    <a:pt x="3107636" y="258081"/>
                  </a:cubicBezTo>
                  <a:lnTo>
                    <a:pt x="3107635" y="258081"/>
                  </a:lnTo>
                  <a:cubicBezTo>
                    <a:pt x="3107635" y="400615"/>
                    <a:pt x="2992088" y="516162"/>
                    <a:pt x="2849554" y="516162"/>
                  </a:cubicBezTo>
                  <a:lnTo>
                    <a:pt x="0" y="516161"/>
                  </a:lnTo>
                  <a:lnTo>
                    <a:pt x="15422" y="497469"/>
                  </a:lnTo>
                  <a:cubicBezTo>
                    <a:pt x="61588" y="429134"/>
                    <a:pt x="88545" y="346755"/>
                    <a:pt x="88545" y="258080"/>
                  </a:cubicBezTo>
                  <a:cubicBezTo>
                    <a:pt x="88545" y="169405"/>
                    <a:pt x="61588" y="87026"/>
                    <a:pt x="15422" y="18691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762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tIns="0" bIns="0" anchor="ctr">
              <a:normAutofit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zh-CN" altLang="en-US" sz="20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6" name="Rectangle 154"/>
            <p:cNvSpPr>
              <a:spLocks noChangeArrowheads="1"/>
            </p:cNvSpPr>
            <p:nvPr/>
          </p:nvSpPr>
          <p:spPr bwMode="auto">
            <a:xfrm>
              <a:off x="1199995" y="2220831"/>
              <a:ext cx="954107" cy="4001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 algn="ctr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ctr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ctr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ctr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ctr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l" eaLnBrk="1" hangingPunct="1"/>
              <a:r>
                <a:rPr lang="zh-CN" altLang="en-US" sz="2000" dirty="0">
                  <a:latin typeface="楷体" panose="02010609060101010101" pitchFamily="49" charset="-122"/>
                  <a:ea typeface="楷体" panose="02010609060101010101" pitchFamily="49" charset="-122"/>
                </a:rPr>
                <a:t>内项积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7" name="Oval 35"/>
          <p:cNvSpPr>
            <a:spLocks noChangeArrowheads="1"/>
          </p:cNvSpPr>
          <p:nvPr/>
        </p:nvSpPr>
        <p:spPr bwMode="auto">
          <a:xfrm rot="1583711">
            <a:off x="5742030" y="1696719"/>
            <a:ext cx="1485197" cy="323274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20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78" name="Oval 35"/>
          <p:cNvSpPr>
            <a:spLocks noChangeArrowheads="1"/>
          </p:cNvSpPr>
          <p:nvPr/>
        </p:nvSpPr>
        <p:spPr bwMode="auto">
          <a:xfrm rot="19784756">
            <a:off x="5730503" y="1658677"/>
            <a:ext cx="1321826" cy="317971"/>
          </a:xfrm>
          <a:prstGeom prst="ellipse">
            <a:avLst/>
          </a:prstGeom>
          <a:noFill/>
          <a:ln w="381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79" name="Text Box 71"/>
          <p:cNvSpPr txBox="1">
            <a:spLocks noChangeArrowheads="1"/>
          </p:cNvSpPr>
          <p:nvPr/>
        </p:nvSpPr>
        <p:spPr bwMode="auto">
          <a:xfrm>
            <a:off x="6885903" y="1248773"/>
            <a:ext cx="7921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内项</a:t>
            </a:r>
            <a:endParaRPr lang="zh-CN" altLang="en-US" sz="2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80" name="Text Box 72"/>
          <p:cNvSpPr txBox="1">
            <a:spLocks noChangeArrowheads="1"/>
          </p:cNvSpPr>
          <p:nvPr/>
        </p:nvSpPr>
        <p:spPr bwMode="auto">
          <a:xfrm>
            <a:off x="7082587" y="1990218"/>
            <a:ext cx="7921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外项</a:t>
            </a:r>
            <a:endParaRPr lang="zh-CN" altLang="en-US" sz="20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432348" y="3158785"/>
            <a:ext cx="5156991" cy="1351137"/>
            <a:chOff x="3075459" y="3286811"/>
            <a:chExt cx="5156991" cy="1351137"/>
          </a:xfrm>
        </p:grpSpPr>
        <p:grpSp>
          <p:nvGrpSpPr>
            <p:cNvPr id="41" name="Group 10"/>
            <p:cNvGrpSpPr/>
            <p:nvPr/>
          </p:nvGrpSpPr>
          <p:grpSpPr bwMode="auto">
            <a:xfrm>
              <a:off x="3075459" y="3845203"/>
              <a:ext cx="4696806" cy="576263"/>
              <a:chOff x="-712" y="0"/>
              <a:chExt cx="4183" cy="363"/>
            </a:xfrm>
          </p:grpSpPr>
          <p:sp>
            <p:nvSpPr>
              <p:cNvPr id="42" name="AutoShape 27"/>
              <p:cNvSpPr>
                <a:spLocks noChangeArrowheads="1"/>
              </p:cNvSpPr>
              <p:nvPr/>
            </p:nvSpPr>
            <p:spPr bwMode="auto">
              <a:xfrm>
                <a:off x="-712" y="0"/>
                <a:ext cx="3520" cy="363"/>
              </a:xfrm>
              <a:prstGeom prst="wedgeRoundRectCallout">
                <a:avLst>
                  <a:gd name="adj1" fmla="val 60065"/>
                  <a:gd name="adj2" fmla="val 16116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</a:ln>
            </p:spPr>
            <p:txBody>
              <a:bodyPr/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marL="0" marR="0" lvl="0" indent="0" algn="just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altLang="zh-CN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en-US" altLang="zh-CN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3" name="Rectangle 12"/>
              <p:cNvSpPr>
                <a:spLocks noChangeArrowheads="1"/>
              </p:cNvSpPr>
              <p:nvPr/>
            </p:nvSpPr>
            <p:spPr bwMode="auto">
              <a:xfrm>
                <a:off x="-623" y="57"/>
                <a:ext cx="4094" cy="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0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观察计算结果，你有什么发现吗？</a:t>
                </a:r>
                <a:endParaRPr kumimoji="0" lang="zh-CN" alt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312080" y="3286811"/>
              <a:ext cx="920370" cy="1351137"/>
            </a:xfrm>
            <a:prstGeom prst="rect">
              <a:avLst/>
            </a:prstGeom>
          </p:spPr>
        </p:pic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5892030" y="1453799"/>
                <a:ext cx="372217" cy="6769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000" b="1" i="1" kern="0">
                              <a:solidFill>
                                <a:srgbClr val="373737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宋体" panose="02010600030101010101" pitchFamily="2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2030" y="1453799"/>
                <a:ext cx="372217" cy="676917"/>
              </a:xfrm>
              <a:prstGeom prst="rect">
                <a:avLst/>
              </a:prstGeom>
              <a:blipFill rotWithShape="1">
                <a:blip r:embed="rId2"/>
                <a:stretch>
                  <a:fillRect l="-134" t="-42" r="163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矩形 12"/>
              <p:cNvSpPr/>
              <p:nvPr/>
            </p:nvSpPr>
            <p:spPr>
              <a:xfrm>
                <a:off x="6492106" y="1453799"/>
                <a:ext cx="502061" cy="6769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000" b="1" i="1" kern="0">
                              <a:solidFill>
                                <a:srgbClr val="373737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宋体" panose="02010600030101010101" pitchFamily="2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9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15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13" name="矩形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92106" y="1453799"/>
                <a:ext cx="502061" cy="676917"/>
              </a:xfrm>
              <a:prstGeom prst="rect">
                <a:avLst/>
              </a:prstGeom>
              <a:blipFill rotWithShape="1">
                <a:blip r:embed="rId3"/>
                <a:stretch>
                  <a:fillRect l="-100" t="-42" r="55" b="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7" grpId="0"/>
      <p:bldP spid="28" grpId="0"/>
      <p:bldP spid="58" grpId="0"/>
      <p:bldP spid="65" grpId="0"/>
      <p:bldP spid="77" grpId="0" animBg="1"/>
      <p:bldP spid="78" grpId="0" animBg="1"/>
      <p:bldP spid="79" grpId="0"/>
      <p:bldP spid="8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2"/>
          <p:cNvSpPr>
            <a:spLocks noChangeArrowheads="1"/>
          </p:cNvSpPr>
          <p:nvPr/>
        </p:nvSpPr>
        <p:spPr bwMode="auto">
          <a:xfrm>
            <a:off x="4295002" y="-46199"/>
            <a:ext cx="553998" cy="9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>
              <a:solidFill>
                <a:srgbClr val="990000"/>
              </a:solidFill>
            </a:endParaRPr>
          </a:p>
        </p:txBody>
      </p:sp>
      <p:sp>
        <p:nvSpPr>
          <p:cNvPr id="15364" name="Rectangle 14"/>
          <p:cNvSpPr>
            <a:spLocks noChangeArrowheads="1"/>
          </p:cNvSpPr>
          <p:nvPr/>
        </p:nvSpPr>
        <p:spPr bwMode="auto">
          <a:xfrm>
            <a:off x="4295002" y="-46199"/>
            <a:ext cx="553998" cy="92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zh-CN" altLang="en-US" sz="2400">
              <a:solidFill>
                <a:srgbClr val="990000"/>
              </a:solidFill>
            </a:endParaRPr>
          </a:p>
        </p:txBody>
      </p:sp>
      <p:sp>
        <p:nvSpPr>
          <p:cNvPr id="15365" name="Rectangle 15"/>
          <p:cNvSpPr>
            <a:spLocks noChangeArrowheads="1"/>
          </p:cNvSpPr>
          <p:nvPr/>
        </p:nvSpPr>
        <p:spPr bwMode="auto">
          <a:xfrm>
            <a:off x="4325779" y="307182"/>
            <a:ext cx="492443" cy="34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>
                <a:solidFill>
                  <a:srgbClr val="5B524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en-US" altLang="zh-CN" sz="2000">
              <a:solidFill>
                <a:srgbClr val="5B5249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366" name="Rectangle 16"/>
          <p:cNvSpPr>
            <a:spLocks noChangeArrowheads="1"/>
          </p:cNvSpPr>
          <p:nvPr/>
        </p:nvSpPr>
        <p:spPr bwMode="auto">
          <a:xfrm>
            <a:off x="4325779" y="307182"/>
            <a:ext cx="492443" cy="34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lr>
                <a:srgbClr val="A50021"/>
              </a:buClr>
              <a:buSzPct val="75000"/>
              <a:buFont typeface="Wingdings" panose="05000000000000000000" pitchFamily="2" charset="2"/>
              <a:buChar char="n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SzPct val="75000"/>
              <a:buFont typeface="Wingdings" panose="05000000000000000000" pitchFamily="2" charset="2"/>
              <a:buChar char="n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666699"/>
              </a:buClr>
              <a:buSzPct val="70000"/>
              <a:buFont typeface="Wingdings" panose="05000000000000000000" pitchFamily="2" charset="2"/>
              <a:buChar char="n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SzPct val="60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anose="05000000000000000000" pitchFamily="2" charset="2"/>
              <a:buChar char="n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2000">
                <a:solidFill>
                  <a:srgbClr val="5B5249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endParaRPr lang="en-US" altLang="zh-CN" sz="2000">
              <a:solidFill>
                <a:srgbClr val="5B5249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2" name="Text Box 8"/>
          <p:cNvSpPr txBox="1">
            <a:spLocks noChangeArrowheads="1"/>
          </p:cNvSpPr>
          <p:nvPr/>
        </p:nvSpPr>
        <p:spPr bwMode="auto">
          <a:xfrm>
            <a:off x="3347864" y="3181444"/>
            <a:ext cx="37344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两个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内项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的积：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4×100=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400 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63" name="Text Box 8"/>
          <p:cNvSpPr txBox="1">
            <a:spLocks noChangeArrowheads="1"/>
          </p:cNvSpPr>
          <p:nvPr/>
        </p:nvSpPr>
        <p:spPr bwMode="auto">
          <a:xfrm>
            <a:off x="3618508" y="2782584"/>
            <a:ext cx="38338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两个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外项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的积：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80×5=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400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  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70" name="Text Box 8"/>
          <p:cNvSpPr txBox="1">
            <a:spLocks noChangeArrowheads="1"/>
          </p:cNvSpPr>
          <p:nvPr/>
        </p:nvSpPr>
        <p:spPr bwMode="auto">
          <a:xfrm>
            <a:off x="3169796" y="1573393"/>
            <a:ext cx="3778468" cy="400110"/>
          </a:xfrm>
          <a:prstGeom prst="rect">
            <a:avLst/>
          </a:prstGeom>
          <a:noFill/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两个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内项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的积：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2×60=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120 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 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71" name="Text Box 8"/>
          <p:cNvSpPr txBox="1">
            <a:spLocks noChangeArrowheads="1"/>
          </p:cNvSpPr>
          <p:nvPr/>
        </p:nvSpPr>
        <p:spPr bwMode="auto">
          <a:xfrm>
            <a:off x="3493104" y="1149569"/>
            <a:ext cx="388858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两个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外项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的积：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40×3=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120  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74" name="Text Box 8"/>
          <p:cNvSpPr txBox="1">
            <a:spLocks noChangeArrowheads="1"/>
          </p:cNvSpPr>
          <p:nvPr/>
        </p:nvSpPr>
        <p:spPr bwMode="auto">
          <a:xfrm>
            <a:off x="3131840" y="2308442"/>
            <a:ext cx="388739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两个</a:t>
            </a:r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内项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的积：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7×20=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140 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 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75" name="Text Box 8"/>
          <p:cNvSpPr txBox="1">
            <a:spLocks noChangeArrowheads="1"/>
          </p:cNvSpPr>
          <p:nvPr/>
        </p:nvSpPr>
        <p:spPr bwMode="auto">
          <a:xfrm>
            <a:off x="3511834" y="1947573"/>
            <a:ext cx="388858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两个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外项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的积：</a:t>
            </a:r>
            <a:r>
              <a:rPr lang="en-US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10×14=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rPr>
              <a:t>140  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76" name="AutoShape 23"/>
          <p:cNvSpPr/>
          <p:nvPr/>
        </p:nvSpPr>
        <p:spPr bwMode="auto">
          <a:xfrm>
            <a:off x="3444743" y="1422261"/>
            <a:ext cx="122459" cy="423327"/>
          </a:xfrm>
          <a:prstGeom prst="leftBrace">
            <a:avLst>
              <a:gd name="adj1" fmla="val 37321"/>
              <a:gd name="adj2" fmla="val 46464"/>
            </a:avLst>
          </a:prstGeom>
          <a:noFill/>
          <a:ln w="190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000" b="1" ker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77" name="AutoShape 24"/>
          <p:cNvSpPr/>
          <p:nvPr/>
        </p:nvSpPr>
        <p:spPr bwMode="auto">
          <a:xfrm>
            <a:off x="3482790" y="2202342"/>
            <a:ext cx="122750" cy="423327"/>
          </a:xfrm>
          <a:prstGeom prst="leftBrace">
            <a:avLst>
              <a:gd name="adj1" fmla="val 37321"/>
              <a:gd name="adj2" fmla="val 50000"/>
            </a:avLst>
          </a:prstGeom>
          <a:noFill/>
          <a:ln w="190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 b="1" ker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78" name="AutoShape 25"/>
          <p:cNvSpPr/>
          <p:nvPr/>
        </p:nvSpPr>
        <p:spPr bwMode="auto">
          <a:xfrm>
            <a:off x="3515048" y="3011458"/>
            <a:ext cx="142517" cy="446544"/>
          </a:xfrm>
          <a:prstGeom prst="leftBrace">
            <a:avLst>
              <a:gd name="adj1" fmla="val 37321"/>
              <a:gd name="adj2" fmla="val 50000"/>
            </a:avLst>
          </a:prstGeom>
          <a:noFill/>
          <a:ln w="1905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z="2000" b="1" ker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Calibri" panose="020F0502020204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75549" y="3543478"/>
            <a:ext cx="4411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41"/>
          <p:cNvSpPr>
            <a:spLocks noChangeArrowheads="1"/>
          </p:cNvSpPr>
          <p:nvPr/>
        </p:nvSpPr>
        <p:spPr bwMode="auto">
          <a:xfrm>
            <a:off x="395536" y="536362"/>
            <a:ext cx="564435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9pPr>
          </a:lstStyle>
          <a:p>
            <a:pPr>
              <a:defRPr/>
            </a:pPr>
            <a:r>
              <a:rPr lang="zh-CN" altLang="en-US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尝试举一个例子，验证你的发现。</a:t>
            </a:r>
            <a:endParaRPr lang="zh-CN" altLang="en-US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36890" y="1319320"/>
            <a:ext cx="2354990" cy="617981"/>
            <a:chOff x="814733" y="1375892"/>
            <a:chExt cx="2354990" cy="617981"/>
          </a:xfrm>
        </p:grpSpPr>
        <p:grpSp>
          <p:nvGrpSpPr>
            <p:cNvPr id="45" name="组合 44"/>
            <p:cNvGrpSpPr/>
            <p:nvPr/>
          </p:nvGrpSpPr>
          <p:grpSpPr>
            <a:xfrm>
              <a:off x="814733" y="1375892"/>
              <a:ext cx="2263553" cy="617981"/>
              <a:chOff x="4701639" y="4021639"/>
              <a:chExt cx="3524282" cy="726749"/>
            </a:xfrm>
          </p:grpSpPr>
          <p:sp>
            <p:nvSpPr>
              <p:cNvPr id="46" name="MH_Other_14"/>
              <p:cNvSpPr/>
              <p:nvPr/>
            </p:nvSpPr>
            <p:spPr>
              <a:xfrm flipH="1">
                <a:off x="4701639" y="4021639"/>
                <a:ext cx="3524282" cy="726749"/>
              </a:xfrm>
              <a:prstGeom prst="rect">
                <a:avLst/>
              </a:prstGeom>
              <a:gradFill flip="none" rotWithShape="1">
                <a:gsLst>
                  <a:gs pos="0">
                    <a:srgbClr val="00B0F0"/>
                  </a:gs>
                  <a:gs pos="47000">
                    <a:srgbClr val="009AD0"/>
                  </a:gs>
                  <a:gs pos="82000">
                    <a:srgbClr val="009AD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/>
              </a:p>
            </p:txBody>
          </p:sp>
          <p:sp>
            <p:nvSpPr>
              <p:cNvPr id="47" name="MH_Text_2"/>
              <p:cNvSpPr/>
              <p:nvPr/>
            </p:nvSpPr>
            <p:spPr>
              <a:xfrm flipH="1">
                <a:off x="4791075" y="4079876"/>
                <a:ext cx="3341688" cy="6143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>
                <a:no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2000" b="1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Text Box 8"/>
            <p:cNvSpPr txBox="1">
              <a:spLocks noChangeArrowheads="1"/>
            </p:cNvSpPr>
            <p:nvPr/>
          </p:nvSpPr>
          <p:spPr bwMode="auto">
            <a:xfrm>
              <a:off x="984457" y="1461384"/>
              <a:ext cx="218526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rPr>
                <a:t>40∶2 = 60∶3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162826" y="2128983"/>
            <a:ext cx="2689094" cy="617981"/>
            <a:chOff x="880791" y="2129369"/>
            <a:chExt cx="2689094" cy="617981"/>
          </a:xfrm>
        </p:grpSpPr>
        <p:grpSp>
          <p:nvGrpSpPr>
            <p:cNvPr id="48" name="组合 47"/>
            <p:cNvGrpSpPr/>
            <p:nvPr/>
          </p:nvGrpSpPr>
          <p:grpSpPr>
            <a:xfrm>
              <a:off x="880791" y="2129369"/>
              <a:ext cx="2263553" cy="617981"/>
              <a:chOff x="4701639" y="4021639"/>
              <a:chExt cx="3524282" cy="726749"/>
            </a:xfrm>
          </p:grpSpPr>
          <p:sp>
            <p:nvSpPr>
              <p:cNvPr id="49" name="MH_Other_14"/>
              <p:cNvSpPr/>
              <p:nvPr/>
            </p:nvSpPr>
            <p:spPr>
              <a:xfrm flipH="1">
                <a:off x="4701639" y="4021639"/>
                <a:ext cx="3524282" cy="726749"/>
              </a:xfrm>
              <a:prstGeom prst="rect">
                <a:avLst/>
              </a:prstGeom>
              <a:gradFill flip="none" rotWithShape="1">
                <a:gsLst>
                  <a:gs pos="0">
                    <a:srgbClr val="00B0F0"/>
                  </a:gs>
                  <a:gs pos="47000">
                    <a:srgbClr val="009AD0"/>
                  </a:gs>
                  <a:gs pos="82000">
                    <a:srgbClr val="009AD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/>
              </a:p>
            </p:txBody>
          </p:sp>
          <p:sp>
            <p:nvSpPr>
              <p:cNvPr id="50" name="MH_Text_2"/>
              <p:cNvSpPr/>
              <p:nvPr/>
            </p:nvSpPr>
            <p:spPr>
              <a:xfrm flipH="1">
                <a:off x="4791075" y="4079876"/>
                <a:ext cx="3341688" cy="6143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>
                <a:no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2000" b="1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3" name="Text Box 8"/>
            <p:cNvSpPr txBox="1">
              <a:spLocks noChangeArrowheads="1"/>
            </p:cNvSpPr>
            <p:nvPr/>
          </p:nvSpPr>
          <p:spPr bwMode="auto">
            <a:xfrm>
              <a:off x="1023688" y="2200643"/>
              <a:ext cx="254619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fontAlgn="base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rPr>
                <a:t>10∶7 = 20∶14 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endParaRPr>
            </a:p>
          </p:txBody>
        </p:sp>
      </p:grpSp>
      <p:sp>
        <p:nvSpPr>
          <p:cNvPr id="17" name="Rectangle 54"/>
          <p:cNvSpPr>
            <a:spLocks noChangeArrowheads="1"/>
          </p:cNvSpPr>
          <p:nvPr/>
        </p:nvSpPr>
        <p:spPr bwMode="auto">
          <a:xfrm>
            <a:off x="899593" y="3867894"/>
            <a:ext cx="73448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5pPr>
            <a:lvl6pPr marL="2286000" algn="l" defTabSz="914400" rtl="0" eaLnBrk="1" latinLnBrk="0" hangingPunct="1"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6pPr>
            <a:lvl7pPr marL="2743200" algn="l" defTabSz="914400" rtl="0" eaLnBrk="1" latinLnBrk="0" hangingPunct="1"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7pPr>
            <a:lvl8pPr marL="3200400" algn="l" defTabSz="914400" rtl="0" eaLnBrk="1" latinLnBrk="0" hangingPunct="1"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8pPr>
            <a:lvl9pPr marL="3657600" algn="l" defTabSz="914400" rtl="0" eaLnBrk="1" latinLnBrk="0" hangingPunct="1">
              <a:defRPr sz="2000" b="1" kern="120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在比例里，两个外项的积等于两个内项的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积，这叫作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的基本性质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。               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45778" y="2889001"/>
            <a:ext cx="2263553" cy="617981"/>
            <a:chOff x="1213105" y="2925497"/>
            <a:chExt cx="2263553" cy="617981"/>
          </a:xfrm>
        </p:grpSpPr>
        <p:grpSp>
          <p:nvGrpSpPr>
            <p:cNvPr id="51" name="组合 50"/>
            <p:cNvGrpSpPr/>
            <p:nvPr/>
          </p:nvGrpSpPr>
          <p:grpSpPr>
            <a:xfrm>
              <a:off x="1213105" y="2925497"/>
              <a:ext cx="2263553" cy="617981"/>
              <a:chOff x="4701639" y="4021639"/>
              <a:chExt cx="3524282" cy="726749"/>
            </a:xfrm>
          </p:grpSpPr>
          <p:sp>
            <p:nvSpPr>
              <p:cNvPr id="52" name="MH_Other_14"/>
              <p:cNvSpPr/>
              <p:nvPr/>
            </p:nvSpPr>
            <p:spPr>
              <a:xfrm flipH="1">
                <a:off x="4701639" y="4021639"/>
                <a:ext cx="3524282" cy="726749"/>
              </a:xfrm>
              <a:prstGeom prst="rect">
                <a:avLst/>
              </a:prstGeom>
              <a:gradFill flip="none" rotWithShape="1">
                <a:gsLst>
                  <a:gs pos="0">
                    <a:srgbClr val="00B0F0"/>
                  </a:gs>
                  <a:gs pos="47000">
                    <a:srgbClr val="009AD0"/>
                  </a:gs>
                  <a:gs pos="82000">
                    <a:srgbClr val="009AD0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90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000" b="1"/>
              </a:p>
            </p:txBody>
          </p:sp>
          <p:sp>
            <p:nvSpPr>
              <p:cNvPr id="53" name="MH_Text_2"/>
              <p:cNvSpPr/>
              <p:nvPr/>
            </p:nvSpPr>
            <p:spPr>
              <a:xfrm flipH="1">
                <a:off x="4791075" y="4079876"/>
                <a:ext cx="3341688" cy="6143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anchor="ctr">
                <a:noAutofit/>
              </a:bodyPr>
              <a:lstStyle/>
              <a:p>
                <a:pPr>
                  <a:lnSpc>
                    <a:spcPct val="130000"/>
                  </a:lnSpc>
                  <a:defRPr/>
                </a:pPr>
                <a:endParaRPr lang="zh-CN" altLang="en-US" sz="2000" b="1" dirty="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5" name="Text Box 8"/>
            <p:cNvSpPr txBox="1">
              <a:spLocks noChangeArrowheads="1"/>
            </p:cNvSpPr>
            <p:nvPr/>
          </p:nvSpPr>
          <p:spPr bwMode="auto">
            <a:xfrm>
              <a:off x="1919320" y="3033308"/>
              <a:ext cx="58936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rPr>
                <a:t> </a:t>
              </a:r>
              <a:r>
                <a:rPr lang="en-US" altLang="zh-CN" sz="20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Calibri" panose="020F0502020204030204" pitchFamily="34" charset="0"/>
                </a:rPr>
                <a:t>= </a:t>
              </a:r>
              <a:endParaRPr lang="zh-CN" altLang="en-US" sz="20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Calibri" panose="020F0502020204030204" pitchFamily="34" charset="0"/>
              </a:endParaRPr>
            </a:p>
          </p:txBody>
        </p:sp>
      </p:grpSp>
      <p:cxnSp>
        <p:nvCxnSpPr>
          <p:cNvPr id="67" name="直接箭头连接符 15"/>
          <p:cNvCxnSpPr>
            <a:cxnSpLocks noChangeShapeType="1"/>
          </p:cNvCxnSpPr>
          <p:nvPr/>
        </p:nvCxnSpPr>
        <p:spPr bwMode="auto">
          <a:xfrm flipV="1">
            <a:off x="2028202" y="3026934"/>
            <a:ext cx="428625" cy="321469"/>
          </a:xfrm>
          <a:prstGeom prst="straightConnector1">
            <a:avLst/>
          </a:prstGeom>
          <a:noFill/>
          <a:ln w="19050">
            <a:solidFill>
              <a:srgbClr val="FF0000"/>
            </a:solidFill>
            <a:prstDash val="sys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" name="直接箭头连接符 19"/>
          <p:cNvCxnSpPr>
            <a:cxnSpLocks noChangeShapeType="1"/>
          </p:cNvCxnSpPr>
          <p:nvPr/>
        </p:nvCxnSpPr>
        <p:spPr bwMode="auto">
          <a:xfrm flipH="1" flipV="1">
            <a:off x="2032344" y="3033946"/>
            <a:ext cx="435769" cy="328613"/>
          </a:xfrm>
          <a:prstGeom prst="straightConnector1">
            <a:avLst/>
          </a:prstGeom>
          <a:noFill/>
          <a:ln w="19050">
            <a:solidFill>
              <a:srgbClr val="FF0000"/>
            </a:solidFill>
            <a:prstDash val="sysDash"/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矩形 4"/>
              <p:cNvSpPr/>
              <p:nvPr/>
            </p:nvSpPr>
            <p:spPr>
              <a:xfrm>
                <a:off x="1679167" y="2865336"/>
                <a:ext cx="502061" cy="6769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000" b="1" i="1" kern="0">
                              <a:solidFill>
                                <a:srgbClr val="373737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宋体" panose="02010600030101010101" pitchFamily="2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80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4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5" name="矩形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9167" y="2865336"/>
                <a:ext cx="502061" cy="676917"/>
              </a:xfrm>
              <a:prstGeom prst="rect">
                <a:avLst/>
              </a:prstGeom>
              <a:blipFill rotWithShape="1">
                <a:blip r:embed="rId1"/>
                <a:stretch>
                  <a:fillRect l="-45" t="-32" r="1" b="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2301816" y="2866561"/>
                <a:ext cx="631904" cy="6769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zh-CN" altLang="zh-CN" sz="2000" b="1" i="1" kern="0">
                              <a:solidFill>
                                <a:srgbClr val="373737"/>
                              </a:solidFill>
                              <a:latin typeface="Cambria Math" panose="02040503050406030204"/>
                              <a:ea typeface="Cambria Math" panose="02040503050406030204" pitchFamily="18" charset="0"/>
                              <a:cs typeface="宋体" panose="02010600030101010101" pitchFamily="2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100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kern="0" smtClean="0">
                              <a:solidFill>
                                <a:srgbClr val="373737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  <a:cs typeface="宋体" panose="02010600030101010101" pitchFamily="2" charset="-122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zh-CN" altLang="en-US" sz="2000" dirty="0"/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01816" y="2866561"/>
                <a:ext cx="631904" cy="676917"/>
              </a:xfrm>
              <a:prstGeom prst="rect">
                <a:avLst/>
              </a:prstGeom>
              <a:blipFill rotWithShape="1">
                <a:blip r:embed="rId2"/>
                <a:stretch>
                  <a:fillRect l="-91" t="-25" r="3" b="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70" grpId="0"/>
      <p:bldP spid="71" grpId="0"/>
      <p:bldP spid="74" grpId="0"/>
      <p:bldP spid="75" grpId="0"/>
      <p:bldP spid="76" grpId="0" animBg="1"/>
      <p:bldP spid="77" grpId="0" animBg="1"/>
      <p:bldP spid="78" grpId="0" animBg="1"/>
      <p:bldP spid="2" grpId="0"/>
      <p:bldP spid="17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右大括号 38"/>
          <p:cNvSpPr/>
          <p:nvPr/>
        </p:nvSpPr>
        <p:spPr bwMode="auto">
          <a:xfrm>
            <a:off x="5116132" y="2280162"/>
            <a:ext cx="204404" cy="1464019"/>
          </a:xfrm>
          <a:prstGeom prst="rightBrace">
            <a:avLst>
              <a:gd name="adj1" fmla="val 57511"/>
              <a:gd name="adj2" fmla="val 50000"/>
            </a:avLst>
          </a:prstGeom>
          <a:noFill/>
          <a:ln w="19050" algn="ctr">
            <a:solidFill>
              <a:schemeClr val="tx1"/>
            </a:solidFill>
            <a:round/>
          </a:ln>
        </p:spPr>
        <p:txBody>
          <a:bodyPr anchor="ctr"/>
          <a:lstStyle/>
          <a:p>
            <a:pPr>
              <a:lnSpc>
                <a:spcPct val="120000"/>
              </a:lnSpc>
              <a:buFontTx/>
              <a:buNone/>
            </a:pP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62"/>
          <p:cNvSpPr txBox="1">
            <a:spLocks noChangeArrowheads="1"/>
          </p:cNvSpPr>
          <p:nvPr/>
        </p:nvSpPr>
        <p:spPr bwMode="auto">
          <a:xfrm>
            <a:off x="5543923" y="2770031"/>
            <a:ext cx="1212234" cy="40011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0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bc</a:t>
            </a:r>
            <a:endParaRPr lang="en-US" altLang="zh-CN" sz="2000" b="1" i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Line 63"/>
          <p:cNvSpPr>
            <a:spLocks noChangeShapeType="1"/>
          </p:cNvSpPr>
          <p:nvPr/>
        </p:nvSpPr>
        <p:spPr bwMode="auto">
          <a:xfrm>
            <a:off x="5373065" y="3004824"/>
            <a:ext cx="2163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ffectLst/>
        </p:spPr>
        <p:txBody>
          <a:bodyPr anchor="ctr"/>
          <a:lstStyle/>
          <a:p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37"/>
          <p:cNvSpPr>
            <a:spLocks noChangeArrowheads="1"/>
          </p:cNvSpPr>
          <p:nvPr/>
        </p:nvSpPr>
        <p:spPr bwMode="auto">
          <a:xfrm>
            <a:off x="1259632" y="1563638"/>
            <a:ext cx="5865372" cy="2365915"/>
          </a:xfrm>
          <a:prstGeom prst="roundRect">
            <a:avLst>
              <a:gd name="adj" fmla="val 16667"/>
            </a:avLst>
          </a:prstGeom>
          <a:noFill/>
          <a:ln w="76200" algn="ctr">
            <a:solidFill>
              <a:schemeClr val="accent1">
                <a:lumMod val="75000"/>
              </a:schemeClr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89999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just">
              <a:lnSpc>
                <a:spcPct val="150000"/>
              </a:lnSpc>
              <a:buFontTx/>
              <a:buNone/>
            </a:pP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43"/>
          <p:cNvSpPr>
            <a:spLocks noChangeArrowheads="1"/>
          </p:cNvSpPr>
          <p:nvPr/>
        </p:nvSpPr>
        <p:spPr bwMode="auto">
          <a:xfrm>
            <a:off x="899592" y="652186"/>
            <a:ext cx="6624736" cy="584775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你能用字母表示这个性质吗？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72204" y="1741165"/>
            <a:ext cx="4700378" cy="1984487"/>
            <a:chOff x="1672204" y="1741165"/>
            <a:chExt cx="4700378" cy="1984487"/>
          </a:xfrm>
        </p:grpSpPr>
        <p:grpSp>
          <p:nvGrpSpPr>
            <p:cNvPr id="5" name="Group 48"/>
            <p:cNvGrpSpPr/>
            <p:nvPr/>
          </p:nvGrpSpPr>
          <p:grpSpPr bwMode="auto">
            <a:xfrm>
              <a:off x="1672204" y="1741165"/>
              <a:ext cx="4700378" cy="1867788"/>
              <a:chOff x="1528" y="2721"/>
              <a:chExt cx="3955" cy="2048"/>
            </a:xfrm>
          </p:grpSpPr>
          <p:grpSp>
            <p:nvGrpSpPr>
              <p:cNvPr id="6" name="Group 47"/>
              <p:cNvGrpSpPr/>
              <p:nvPr/>
            </p:nvGrpSpPr>
            <p:grpSpPr bwMode="auto">
              <a:xfrm>
                <a:off x="1528" y="2721"/>
                <a:ext cx="3955" cy="2048"/>
                <a:chOff x="1528" y="2722"/>
                <a:chExt cx="3955" cy="2048"/>
              </a:xfrm>
            </p:grpSpPr>
            <p:sp>
              <p:nvSpPr>
                <p:cNvPr id="9" name="Rectangle 6"/>
                <p:cNvSpPr>
                  <a:spLocks noChangeArrowheads="1"/>
                </p:cNvSpPr>
                <p:nvPr/>
              </p:nvSpPr>
              <p:spPr bwMode="auto">
                <a:xfrm>
                  <a:off x="1528" y="2722"/>
                  <a:ext cx="3955" cy="10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square" anchor="ctr">
                  <a:spAutoFit/>
                </a:bodyPr>
                <a:lstStyle/>
                <a:p>
                  <a:pPr>
                    <a:buFontTx/>
                    <a:buNone/>
                  </a:pPr>
                  <a:r>
                    <a: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用字母表示比例的基本性质：</a:t>
                  </a:r>
                  <a:endParaRPr lang="en-US" altLang="zh-CN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  <a:p>
                  <a:pPr>
                    <a:buFontTx/>
                    <a:buNone/>
                  </a:pPr>
                  <a:r>
                    <a:rPr lang="en-US" altLang="zh-CN" sz="2800" b="1" i="1" dirty="0"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 </a:t>
                  </a:r>
                  <a:r>
                    <a:rPr lang="en-US" altLang="zh-CN" sz="2400" b="1" i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a</a:t>
                  </a:r>
                  <a:r>
                    <a:rPr lang="en-US" altLang="zh-CN" sz="24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∶</a:t>
                  </a:r>
                  <a:r>
                    <a:rPr lang="en-US" altLang="zh-CN" sz="2400" b="1" i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b</a:t>
                  </a:r>
                  <a:r>
                    <a:rPr lang="zh-CN" altLang="en-US" sz="24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＝</a:t>
                  </a:r>
                  <a:r>
                    <a:rPr lang="en-US" altLang="zh-CN" sz="2400" b="1" i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c</a:t>
                  </a:r>
                  <a:r>
                    <a:rPr lang="en-US" altLang="zh-CN" sz="24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∶</a:t>
                  </a:r>
                  <a:r>
                    <a:rPr lang="en-US" altLang="zh-CN" sz="2400" b="1" i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d</a:t>
                  </a:r>
                  <a:r>
                    <a:rPr lang="en-US" altLang="zh-CN" sz="24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(</a:t>
                  </a:r>
                  <a:r>
                    <a:rPr lang="en-US" altLang="zh-CN" sz="2400" b="1" i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b</a:t>
                  </a:r>
                  <a:r>
                    <a:rPr lang="zh-CN" altLang="en-US" sz="2400" b="1" i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，</a:t>
                  </a:r>
                  <a:r>
                    <a:rPr lang="en-US" altLang="zh-CN" sz="2400" b="1" i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d</a:t>
                  </a:r>
                  <a:r>
                    <a:rPr lang="en-US" altLang="zh-CN" sz="2400" b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≠0)</a:t>
                  </a:r>
                  <a:r>
                    <a:rPr lang="en-US" altLang="zh-CN" sz="2400" b="1" i="1" dirty="0">
                      <a:solidFill>
                        <a:srgbClr val="FF0000"/>
                      </a:solidFill>
                      <a:latin typeface="Times New Roman" panose="02020603050405020304" pitchFamily="18" charset="0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</a:t>
                  </a:r>
                  <a:endParaRPr lang="en-US" altLang="zh-CN" sz="2000" b="1" i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2" name="Rectangle 13"/>
                <p:cNvSpPr>
                  <a:spLocks noChangeArrowheads="1"/>
                </p:cNvSpPr>
                <p:nvPr/>
              </p:nvSpPr>
              <p:spPr bwMode="auto">
                <a:xfrm>
                  <a:off x="3036" y="4331"/>
                  <a:ext cx="803" cy="439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 wrap="none" anchor="ctr">
                  <a:spAutoFit/>
                </a:bodyPr>
                <a:lstStyle/>
                <a:p>
                  <a:pPr>
                    <a:buFontTx/>
                    <a:buNone/>
                  </a:pPr>
                  <a:r>
                    <a:rPr lang="en-US" altLang="zh-CN" sz="2000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</a:t>
                  </a:r>
                  <a:r>
                    <a:rPr lang="zh-CN" altLang="en-US" sz="2000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＝</a:t>
                  </a:r>
                  <a:r>
                    <a:rPr lang="zh-CN" altLang="en-US" sz="2000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  <a:cs typeface="Times New Roman" panose="02020603050405020304" pitchFamily="18" charset="0"/>
                    </a:rPr>
                    <a:t>  </a:t>
                  </a:r>
                  <a:endParaRPr lang="zh-CN" altLang="en-US" sz="20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" name="Text Box 16"/>
                <p:cNvSpPr txBox="1">
                  <a:spLocks noChangeArrowheads="1"/>
                </p:cNvSpPr>
                <p:nvPr/>
              </p:nvSpPr>
              <p:spPr bwMode="auto">
                <a:xfrm rot="10765667" flipV="1">
                  <a:off x="3229" y="3747"/>
                  <a:ext cx="404" cy="5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buFontTx/>
                    <a:buNone/>
                  </a:pPr>
                  <a:r>
                    <a:rPr lang="zh-CN" altLang="en-US" sz="2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或</a:t>
                  </a:r>
                  <a:endParaRPr lang="zh-CN" altLang="en-US" sz="2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7" name="Line 9"/>
              <p:cNvSpPr>
                <a:spLocks noChangeShapeType="1"/>
              </p:cNvSpPr>
              <p:nvPr/>
            </p:nvSpPr>
            <p:spPr bwMode="auto">
              <a:xfrm>
                <a:off x="3116" y="4481"/>
                <a:ext cx="712" cy="21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sysDot"/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" name="Line 10"/>
              <p:cNvSpPr>
                <a:spLocks noChangeShapeType="1"/>
              </p:cNvSpPr>
              <p:nvPr/>
            </p:nvSpPr>
            <p:spPr bwMode="auto">
              <a:xfrm flipV="1">
                <a:off x="3163" y="4444"/>
                <a:ext cx="715" cy="22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sysDot"/>
                <a:round/>
                <a:headEnd type="triangle" w="med" len="med"/>
                <a:tailEnd type="triangle" w="med" len="med"/>
              </a:ln>
            </p:spPr>
            <p:txBody>
              <a:bodyPr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" name="矩形 1"/>
                <p:cNvSpPr/>
                <p:nvPr/>
              </p:nvSpPr>
              <p:spPr>
                <a:xfrm>
                  <a:off x="3110654" y="3105931"/>
                  <a:ext cx="391453" cy="61972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zh-CN" altLang="zh-CN" sz="2000" b="1" i="1" kern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Cambria Math" panose="02040503050406030204" pitchFamily="18" charset="0"/>
                                <a:cs typeface="宋体" panose="02010600030101010101" pitchFamily="2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000" b="1" i="1" kern="0" smtClean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a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000" b="1" i="1" kern="0" smtClean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b</m:t>
                            </m:r>
                          </m:den>
                        </m:f>
                      </m:oMath>
                    </m:oMathPara>
                  </a14:m>
                  <a:endParaRPr lang="zh-CN" altLang="en-US" sz="20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2" name="矩形 1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10654" y="3105931"/>
                  <a:ext cx="391453" cy="619721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4" name="矩形 23"/>
                <p:cNvSpPr/>
                <p:nvPr/>
              </p:nvSpPr>
              <p:spPr>
                <a:xfrm>
                  <a:off x="4419045" y="3098380"/>
                  <a:ext cx="391453" cy="619721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zh-CN" altLang="zh-CN" sz="2000" b="1" i="1" kern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Cambria Math" panose="02040503050406030204" pitchFamily="18" charset="0"/>
                                <a:cs typeface="宋体" panose="02010600030101010101" pitchFamily="2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000" b="1" i="1" kern="0" smtClean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c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000" b="1" i="1" kern="0" smtClean="0">
                                <a:solidFill>
                                  <a:srgbClr val="FF0000"/>
                                </a:solidFill>
                                <a:latin typeface="Times New Roman" panose="02020603050405020304" pitchFamily="18" charset="0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d</m:t>
                            </m:r>
                          </m:den>
                        </m:f>
                      </m:oMath>
                    </m:oMathPara>
                  </a14:m>
                  <a:endParaRPr lang="zh-CN" altLang="en-US" sz="2000" i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>
            <p:sp>
              <p:nvSpPr>
                <p:cNvPr id="24" name="矩形 23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419045" y="3098380"/>
                  <a:ext cx="391453" cy="619721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6" grpId="0" animBg="1"/>
      <p:bldP spid="17" grpId="0" animBg="1"/>
    </p:bldLst>
  </p:timing>
</p:sld>
</file>

<file path=ppt/tags/tag1.xml><?xml version="1.0" encoding="utf-8"?>
<p:tagLst xmlns:p="http://schemas.openxmlformats.org/presentationml/2006/main">
  <p:tag name="MH" val="20180712151219"/>
  <p:tag name="MH_LIBRARY" val="GRAPHIC"/>
  <p:tag name="MH_TYPE" val="Other"/>
  <p:tag name="MH_ORDER" val="2"/>
</p:tagLst>
</file>

<file path=ppt/tags/tag2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1793</Words>
  <Application>WPS 演示</Application>
  <PresentationFormat>全屏显示(16:9)</PresentationFormat>
  <Paragraphs>374</Paragraphs>
  <Slides>18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Arial</vt:lpstr>
      <vt:lpstr>宋体</vt:lpstr>
      <vt:lpstr>Wingdings</vt:lpstr>
      <vt:lpstr>黑体</vt:lpstr>
      <vt:lpstr>等线</vt:lpstr>
      <vt:lpstr>楷体</vt:lpstr>
      <vt:lpstr>Cambria Math</vt:lpstr>
      <vt:lpstr>Cambria Math</vt:lpstr>
      <vt:lpstr>微软雅黑</vt:lpstr>
      <vt:lpstr>楷体_GB2312</vt:lpstr>
      <vt:lpstr>Calibri</vt:lpstr>
      <vt:lpstr>Times New Roman</vt:lpstr>
      <vt:lpstr>Arial Unicode MS</vt:lpstr>
      <vt:lpstr>幼圆</vt:lpstr>
      <vt:lpstr>仿宋</vt:lpstr>
      <vt:lpstr>华文新魏</vt:lpstr>
      <vt:lpstr>Calibri</vt:lpstr>
      <vt:lpstr>Arial Narrow</vt:lpstr>
      <vt:lpstr>Arial Rounded MT Bold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82</cp:revision>
  <dcterms:created xsi:type="dcterms:W3CDTF">2018-09-11T05:46:00Z</dcterms:created>
  <dcterms:modified xsi:type="dcterms:W3CDTF">2023-10-10T01:44:34Z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251648C0184C4B1DADEC91457AF217B3_12</vt:lpwstr>
  </property>
  <property fmtid="{D5CDD505-2E9C-101B-9397-08002B2CF9AE}" pid="3" name="KSOProductBuildVer">
    <vt:lpwstr>2052-12.1.0.15398</vt:lpwstr>
  </property>
</Properties>
</file>