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2" r:id="rId3"/>
    <p:sldMasterId id="2147483716" r:id="rId4"/>
  </p:sldMasterIdLst>
  <p:notesMasterIdLst>
    <p:notesMasterId r:id="rId27"/>
  </p:notesMasterIdLst>
  <p:sldIdLst>
    <p:sldId id="256" r:id="rId5"/>
    <p:sldId id="362" r:id="rId6"/>
    <p:sldId id="363" r:id="rId7"/>
    <p:sldId id="364" r:id="rId8"/>
    <p:sldId id="365" r:id="rId9"/>
    <p:sldId id="366" r:id="rId10"/>
    <p:sldId id="402" r:id="rId11"/>
    <p:sldId id="368" r:id="rId12"/>
    <p:sldId id="369" r:id="rId13"/>
    <p:sldId id="423" r:id="rId14"/>
    <p:sldId id="371" r:id="rId15"/>
    <p:sldId id="372" r:id="rId16"/>
    <p:sldId id="387" r:id="rId17"/>
    <p:sldId id="373" r:id="rId18"/>
    <p:sldId id="374" r:id="rId19"/>
    <p:sldId id="375" r:id="rId20"/>
    <p:sldId id="427" r:id="rId21"/>
    <p:sldId id="426" r:id="rId22"/>
    <p:sldId id="378" r:id="rId23"/>
    <p:sldId id="379" r:id="rId24"/>
    <p:sldId id="380" r:id="rId25"/>
    <p:sldId id="271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ABCA"/>
    <a:srgbClr val="80CFF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24" y="-90"/>
      </p:cViewPr>
      <p:guideLst>
        <p:guide orient="horz" pos="15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326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2D0B7-6679-4DE1-B078-C61D987A3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8C0B-F731-49C3-955E-14386FD8B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2D0B7-6679-4DE1-B078-C61D987A3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8C0B-F731-49C3-955E-14386FD8B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2D0B7-6679-4DE1-B078-C61D987A3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8C0B-F731-49C3-955E-14386FD8B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2D0B7-6679-4DE1-B078-C61D987A3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8C0B-F731-49C3-955E-14386FD8B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2D0B7-6679-4DE1-B078-C61D987A3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8C0B-F731-49C3-955E-14386FD8B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2D0B7-6679-4DE1-B078-C61D987A3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8C0B-F731-49C3-955E-14386FD8B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2D0B7-6679-4DE1-B078-C61D987A3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8C0B-F731-49C3-955E-14386FD8B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2D0B7-6679-4DE1-B078-C61D987A3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8C0B-F731-49C3-955E-14386FD8B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2D0B7-6679-4DE1-B078-C61D987A3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8C0B-F731-49C3-955E-14386FD8B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2D0B7-6679-4DE1-B078-C61D987A3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8C0B-F731-49C3-955E-14386FD8B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2D0B7-6679-4DE1-B078-C61D987A3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58C0B-F731-49C3-955E-14386FD8B0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9" Type="http://schemas.openxmlformats.org/officeDocument/2006/relationships/theme" Target="../theme/theme1.xml"/><Relationship Id="rId38" Type="http://schemas.openxmlformats.org/officeDocument/2006/relationships/image" Target="../media/image4.png"/><Relationship Id="rId37" Type="http://schemas.openxmlformats.org/officeDocument/2006/relationships/slide" Target="../slides/slide1.xml"/><Relationship Id="rId36" Type="http://schemas.openxmlformats.org/officeDocument/2006/relationships/image" Target="../media/image3.png"/><Relationship Id="rId35" Type="http://schemas.openxmlformats.org/officeDocument/2006/relationships/image" Target="../media/image2.png"/><Relationship Id="rId34" Type="http://schemas.openxmlformats.org/officeDocument/2006/relationships/image" Target="../media/image1.png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7" Type="http://schemas.openxmlformats.org/officeDocument/2006/relationships/theme" Target="../theme/theme2.xml"/><Relationship Id="rId36" Type="http://schemas.openxmlformats.org/officeDocument/2006/relationships/image" Target="../media/image3.png"/><Relationship Id="rId35" Type="http://schemas.openxmlformats.org/officeDocument/2006/relationships/image" Target="../media/image2.png"/><Relationship Id="rId34" Type="http://schemas.openxmlformats.org/officeDocument/2006/relationships/image" Target="../media/image1.png"/><Relationship Id="rId33" Type="http://schemas.openxmlformats.org/officeDocument/2006/relationships/slideLayout" Target="../slideLayouts/slideLayout66.xml"/><Relationship Id="rId32" Type="http://schemas.openxmlformats.org/officeDocument/2006/relationships/slideLayout" Target="../slideLayouts/slideLayout65.xml"/><Relationship Id="rId31" Type="http://schemas.openxmlformats.org/officeDocument/2006/relationships/slideLayout" Target="../slideLayouts/slideLayout64.xml"/><Relationship Id="rId30" Type="http://schemas.openxmlformats.org/officeDocument/2006/relationships/slideLayout" Target="../slideLayouts/slideLayout63.xml"/><Relationship Id="rId3" Type="http://schemas.openxmlformats.org/officeDocument/2006/relationships/slideLayout" Target="../slideLayouts/slideLayout36.xml"/><Relationship Id="rId29" Type="http://schemas.openxmlformats.org/officeDocument/2006/relationships/slideLayout" Target="../slideLayouts/slideLayout62.xml"/><Relationship Id="rId28" Type="http://schemas.openxmlformats.org/officeDocument/2006/relationships/slideLayout" Target="../slideLayouts/slideLayout61.xml"/><Relationship Id="rId27" Type="http://schemas.openxmlformats.org/officeDocument/2006/relationships/slideLayout" Target="../slideLayouts/slideLayout60.xml"/><Relationship Id="rId26" Type="http://schemas.openxmlformats.org/officeDocument/2006/relationships/slideLayout" Target="../slideLayouts/slideLayout59.xml"/><Relationship Id="rId25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56.xml"/><Relationship Id="rId22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3" Type="http://schemas.openxmlformats.org/officeDocument/2006/relationships/theme" Target="../theme/theme3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512" y="92978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分数乘分数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7" action="ppaction://hlinksldjump"/>
            </p:cNvPr>
            <p:cNvPicPr>
              <a:picLocks noChangeAspect="1"/>
            </p:cNvPicPr>
            <p:nvPr/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79512" y="92978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分数乘分数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  <p:sldLayoutId id="2147483707" r:id="rId25"/>
    <p:sldLayoutId id="2147483708" r:id="rId26"/>
    <p:sldLayoutId id="2147483709" r:id="rId27"/>
    <p:sldLayoutId id="2147483710" r:id="rId28"/>
    <p:sldLayoutId id="2147483711" r:id="rId29"/>
    <p:sldLayoutId id="2147483712" r:id="rId30"/>
    <p:sldLayoutId id="2147483713" r:id="rId31"/>
    <p:sldLayoutId id="2147483714" r:id="rId32"/>
    <p:sldLayoutId id="2147483715" r:id="rId3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2D0B7-6679-4DE1-B078-C61D987A37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58C0B-F731-49C3-955E-14386FD8B0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7" Type="http://schemas.openxmlformats.org/officeDocument/2006/relationships/image" Target="../media/image6.png"/><Relationship Id="rId6" Type="http://schemas.openxmlformats.org/officeDocument/2006/relationships/slide" Target="slide13.xml"/><Relationship Id="rId5" Type="http://schemas.openxmlformats.org/officeDocument/2006/relationships/slide" Target="slide1.xml"/><Relationship Id="rId4" Type="http://schemas.openxmlformats.org/officeDocument/2006/relationships/slide" Target="slide22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3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27.pn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wmf"/><Relationship Id="rId2" Type="http://schemas.openxmlformats.org/officeDocument/2006/relationships/oleObject" Target="../embeddings/oleObject1.bin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20.xml"/><Relationship Id="rId12" Type="http://schemas.openxmlformats.org/officeDocument/2006/relationships/image" Target="../media/image57.png"/><Relationship Id="rId11" Type="http://schemas.openxmlformats.org/officeDocument/2006/relationships/image" Target="../media/image56.png"/><Relationship Id="rId10" Type="http://schemas.openxmlformats.org/officeDocument/2006/relationships/image" Target="../media/image55.png"/><Relationship Id="rId1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5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48.wmf"/><Relationship Id="rId1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0.png"/><Relationship Id="rId1" Type="http://schemas.openxmlformats.org/officeDocument/2006/relationships/image" Target="../media/image6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21.png"/><Relationship Id="rId1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7.xml"/><Relationship Id="rId4" Type="http://schemas.openxmlformats.org/officeDocument/2006/relationships/image" Target="../media/image70.png"/><Relationship Id="rId3" Type="http://schemas.openxmlformats.org/officeDocument/2006/relationships/image" Target="../media/image69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8.png"/><Relationship Id="rId8" Type="http://schemas.openxmlformats.org/officeDocument/2006/relationships/image" Target="../media/image77.png"/><Relationship Id="rId7" Type="http://schemas.openxmlformats.org/officeDocument/2006/relationships/image" Target="../media/image76.png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35.png"/><Relationship Id="rId13" Type="http://schemas.openxmlformats.org/officeDocument/2006/relationships/slideLayout" Target="../slideLayouts/slideLayout29.xml"/><Relationship Id="rId12" Type="http://schemas.openxmlformats.org/officeDocument/2006/relationships/image" Target="../media/image81.png"/><Relationship Id="rId11" Type="http://schemas.openxmlformats.org/officeDocument/2006/relationships/image" Target="../media/image80.png"/><Relationship Id="rId10" Type="http://schemas.openxmlformats.org/officeDocument/2006/relationships/image" Target="../media/image79.png"/><Relationship Id="rId1" Type="http://schemas.openxmlformats.org/officeDocument/2006/relationships/image" Target="../media/image7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87.png"/><Relationship Id="rId8" Type="http://schemas.openxmlformats.org/officeDocument/2006/relationships/image" Target="../media/image86.png"/><Relationship Id="rId7" Type="http://schemas.openxmlformats.org/officeDocument/2006/relationships/image" Target="../media/image85.png"/><Relationship Id="rId6" Type="http://schemas.openxmlformats.org/officeDocument/2006/relationships/image" Target="../media/image84.png"/><Relationship Id="rId5" Type="http://schemas.openxmlformats.org/officeDocument/2006/relationships/image" Target="../media/image70.png"/><Relationship Id="rId4" Type="http://schemas.openxmlformats.org/officeDocument/2006/relationships/image" Target="../media/image83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71.png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30.xml"/><Relationship Id="rId1" Type="http://schemas.openxmlformats.org/officeDocument/2006/relationships/image" Target="../media/image8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image" Target="../media/image94.png"/><Relationship Id="rId7" Type="http://schemas.openxmlformats.org/officeDocument/2006/relationships/image" Target="../media/image93.png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Relationship Id="rId3" Type="http://schemas.openxmlformats.org/officeDocument/2006/relationships/image" Target="../media/image89.png"/><Relationship Id="rId2" Type="http://schemas.openxmlformats.org/officeDocument/2006/relationships/image" Target="../media/image13.png"/><Relationship Id="rId1" Type="http://schemas.openxmlformats.org/officeDocument/2006/relationships/image" Target="../media/image88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image" Target="../media/image9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2.png"/><Relationship Id="rId1" Type="http://schemas.openxmlformats.org/officeDocument/2006/relationships/image" Target="../media/image101.e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0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93152" y="1435155"/>
            <a:ext cx="4347210" cy="108394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分数</a:t>
            </a: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乘分数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4833620" y="2273935"/>
            <a:ext cx="1512011" cy="1260009"/>
          </a:xfrm>
          <a:prstGeom prst="rect">
            <a:avLst/>
          </a:prstGeom>
          <a:gradFill>
            <a:gsLst>
              <a:gs pos="100000">
                <a:srgbClr val="FECF40"/>
              </a:gs>
              <a:gs pos="100000">
                <a:srgbClr val="846C21"/>
              </a:gs>
            </a:gsLst>
            <a:lin ang="0" scaled="0"/>
          </a:gradFill>
          <a:ln w="12700" cmpd="sng">
            <a:solidFill>
              <a:srgbClr val="FFFF00"/>
            </a:solidFill>
            <a:prstDash val="solid"/>
          </a:ln>
        </p:spPr>
        <p:txBody>
          <a:bodyPr wrap="square" anchor="t">
            <a:spAutoFit/>
          </a:bodyPr>
          <a:lstStyle/>
          <a:p>
            <a:endParaRPr lang="zh-CN" altLang="en-US" sz="24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833620" y="2265680"/>
            <a:ext cx="1512011" cy="936007"/>
          </a:xfrm>
          <a:prstGeom prst="rect">
            <a:avLst/>
          </a:prstGeom>
          <a:gradFill>
            <a:gsLst>
              <a:gs pos="99000">
                <a:srgbClr val="FFFF00"/>
              </a:gs>
              <a:gs pos="100000">
                <a:srgbClr val="838309"/>
              </a:gs>
            </a:gsLst>
            <a:lin ang="0" scaled="0"/>
          </a:gradFill>
          <a:ln w="12700" cmpd="sng">
            <a:solidFill>
              <a:srgbClr val="FFFF00"/>
            </a:solidFill>
            <a:prstDash val="solid"/>
          </a:ln>
        </p:spPr>
        <p:txBody>
          <a:bodyPr wrap="square" anchor="t">
            <a:spAutoFit/>
          </a:bodyPr>
          <a:lstStyle/>
          <a:p>
            <a:endParaRPr lang="zh-CN" altLang="en-US" sz="24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36040" y="2321560"/>
            <a:ext cx="1512011" cy="1260009"/>
          </a:xfrm>
          <a:prstGeom prst="rect">
            <a:avLst/>
          </a:prstGeom>
          <a:gradFill>
            <a:gsLst>
              <a:gs pos="99000">
                <a:srgbClr val="FFFF00"/>
              </a:gs>
              <a:gs pos="100000">
                <a:srgbClr val="838309"/>
              </a:gs>
            </a:gsLst>
            <a:lin ang="0" scaled="0"/>
          </a:gradFill>
          <a:ln w="12700" cmpd="sng">
            <a:solidFill>
              <a:srgbClr val="FFFF00"/>
            </a:solidFill>
            <a:prstDash val="solid"/>
          </a:ln>
        </p:spPr>
        <p:txBody>
          <a:bodyPr wrap="square" anchor="t">
            <a:spAutoFit/>
          </a:bodyPr>
          <a:lstStyle/>
          <a:p>
            <a:endParaRPr lang="zh-CN" altLang="en-US" sz="24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AutoShape 27"/>
          <p:cNvSpPr/>
          <p:nvPr/>
        </p:nvSpPr>
        <p:spPr>
          <a:xfrm>
            <a:off x="1575906" y="542766"/>
            <a:ext cx="4458891" cy="59293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chemeClr val="bg1"/>
          </a:solidFill>
          <a:ln w="19050">
            <a:noFill/>
          </a:ln>
        </p:spPr>
        <p:txBody>
          <a:bodyPr anchor="t"/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探究分数乘分数的计算方法</a:t>
            </a:r>
            <a:r>
              <a:rPr lang="zh-CN" altLang="en-US" sz="27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lang="zh-CN" altLang="en-US" sz="27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燕尾形箭头 1"/>
          <p:cNvSpPr/>
          <p:nvPr/>
        </p:nvSpPr>
        <p:spPr>
          <a:xfrm>
            <a:off x="4058841" y="2755106"/>
            <a:ext cx="647700" cy="269081"/>
          </a:xfrm>
          <a:prstGeom prst="notchedRightArrow">
            <a:avLst/>
          </a:prstGeom>
          <a:solidFill>
            <a:srgbClr val="00B0F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36675" y="2321560"/>
            <a:ext cx="2520019" cy="1259840"/>
            <a:chOff x="2105" y="3656"/>
            <a:chExt cx="3400" cy="1984"/>
          </a:xfrm>
        </p:grpSpPr>
        <p:sp>
          <p:nvSpPr>
            <p:cNvPr id="5" name="矩形 4"/>
            <p:cNvSpPr/>
            <p:nvPr/>
          </p:nvSpPr>
          <p:spPr>
            <a:xfrm>
              <a:off x="2105" y="3656"/>
              <a:ext cx="680" cy="1984"/>
            </a:xfrm>
            <a:prstGeom prst="rect">
              <a:avLst/>
            </a:prstGeom>
            <a:noFill/>
            <a:ln w="19050" cmpd="sng">
              <a:solidFill>
                <a:srgbClr val="30ABCA"/>
              </a:solidFill>
              <a:prstDash val="solid"/>
            </a:ln>
          </p:spPr>
          <p:txBody>
            <a:bodyPr wrap="square" anchor="t">
              <a:spAutoFit/>
            </a:bodyPr>
            <a:lstStyle/>
            <a:p>
              <a:endParaRPr lang="zh-CN" altLang="en-US" sz="24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785" y="3656"/>
              <a:ext cx="680" cy="1984"/>
            </a:xfrm>
            <a:prstGeom prst="rect">
              <a:avLst/>
            </a:prstGeom>
            <a:noFill/>
            <a:ln w="19050" cmpd="sng">
              <a:solidFill>
                <a:srgbClr val="30ABCA"/>
              </a:solidFill>
              <a:prstDash val="solid"/>
            </a:ln>
          </p:spPr>
          <p:txBody>
            <a:bodyPr wrap="square" anchor="t">
              <a:spAutoFit/>
            </a:bodyPr>
            <a:lstStyle/>
            <a:p>
              <a:endParaRPr lang="zh-CN" altLang="en-US" sz="24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825" y="3656"/>
              <a:ext cx="680" cy="1984"/>
            </a:xfrm>
            <a:prstGeom prst="rect">
              <a:avLst/>
            </a:prstGeom>
            <a:noFill/>
            <a:ln w="19050" cmpd="sng">
              <a:solidFill>
                <a:srgbClr val="30ABCA"/>
              </a:solidFill>
              <a:prstDash val="solid"/>
            </a:ln>
          </p:spPr>
          <p:txBody>
            <a:bodyPr wrap="square" anchor="t">
              <a:spAutoFit/>
            </a:bodyPr>
            <a:lstStyle/>
            <a:p>
              <a:endParaRPr lang="zh-CN" altLang="en-US" sz="24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145" y="3656"/>
              <a:ext cx="680" cy="1984"/>
            </a:xfrm>
            <a:prstGeom prst="rect">
              <a:avLst/>
            </a:prstGeom>
            <a:noFill/>
            <a:ln w="19050" cmpd="sng">
              <a:solidFill>
                <a:srgbClr val="30ABCA"/>
              </a:solidFill>
              <a:prstDash val="solid"/>
            </a:ln>
          </p:spPr>
          <p:txBody>
            <a:bodyPr wrap="square" anchor="t">
              <a:spAutoFit/>
            </a:bodyPr>
            <a:lstStyle/>
            <a:p>
              <a:endParaRPr lang="zh-CN" altLang="en-US" sz="24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465" y="3656"/>
              <a:ext cx="680" cy="1984"/>
            </a:xfrm>
            <a:prstGeom prst="rect">
              <a:avLst/>
            </a:prstGeom>
            <a:noFill/>
            <a:ln w="19050" cmpd="sng">
              <a:solidFill>
                <a:srgbClr val="30ABCA"/>
              </a:solidFill>
              <a:prstDash val="solid"/>
            </a:ln>
          </p:spPr>
          <p:txBody>
            <a:bodyPr wrap="square" anchor="t">
              <a:spAutoFit/>
            </a:bodyPr>
            <a:lstStyle/>
            <a:p>
              <a:endParaRPr lang="zh-CN" altLang="en-US" sz="24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/>
              <p:cNvSpPr txBox="1"/>
              <p:nvPr/>
            </p:nvSpPr>
            <p:spPr>
              <a:xfrm>
                <a:off x="1475657" y="2722880"/>
                <a:ext cx="1322154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公顷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文本框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7" y="2722880"/>
                <a:ext cx="1322154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42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/>
              <p:cNvSpPr txBox="1"/>
              <p:nvPr/>
            </p:nvSpPr>
            <p:spPr>
              <a:xfrm>
                <a:off x="4833620" y="2502535"/>
                <a:ext cx="1639014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公顷的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文本框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3620" y="2502535"/>
                <a:ext cx="1639014" cy="714683"/>
              </a:xfrm>
              <a:prstGeom prst="rect">
                <a:avLst/>
              </a:prstGeom>
              <a:blipFill rotWithShape="1">
                <a:blip r:embed="rId2"/>
                <a:stretch>
                  <a:fillRect r="5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9" name="组合 48"/>
          <p:cNvGrpSpPr/>
          <p:nvPr/>
        </p:nvGrpSpPr>
        <p:grpSpPr>
          <a:xfrm>
            <a:off x="4833620" y="2259965"/>
            <a:ext cx="2520019" cy="1260009"/>
            <a:chOff x="7612" y="1601"/>
            <a:chExt cx="3400" cy="3963"/>
          </a:xfrm>
        </p:grpSpPr>
        <p:grpSp>
          <p:nvGrpSpPr>
            <p:cNvPr id="36" name="组合 35"/>
            <p:cNvGrpSpPr/>
            <p:nvPr/>
          </p:nvGrpSpPr>
          <p:grpSpPr>
            <a:xfrm>
              <a:off x="7612" y="3580"/>
              <a:ext cx="3400" cy="1984"/>
              <a:chOff x="7612" y="3580"/>
              <a:chExt cx="3400" cy="19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612" y="3580"/>
                <a:ext cx="3400" cy="964"/>
                <a:chOff x="2105" y="3656"/>
                <a:chExt cx="3400" cy="1984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210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278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482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414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346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7612" y="4544"/>
                <a:ext cx="3400" cy="964"/>
                <a:chOff x="2105" y="3656"/>
                <a:chExt cx="3400" cy="1984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210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278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482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414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346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7612" y="1601"/>
              <a:ext cx="3400" cy="1984"/>
              <a:chOff x="7612" y="3580"/>
              <a:chExt cx="3400" cy="192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612" y="3580"/>
                <a:ext cx="3400" cy="964"/>
                <a:chOff x="2105" y="3656"/>
                <a:chExt cx="3400" cy="1984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210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278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482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>
                  <a:off x="414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346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7612" y="4544"/>
                <a:ext cx="3400" cy="964"/>
                <a:chOff x="2105" y="3656"/>
                <a:chExt cx="3400" cy="1984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210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278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  <p:sp>
              <p:nvSpPr>
                <p:cNvPr id="46" name="矩形 45"/>
                <p:cNvSpPr/>
                <p:nvPr/>
              </p:nvSpPr>
              <p:spPr>
                <a:xfrm>
                  <a:off x="482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414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  <p:sp>
              <p:nvSpPr>
                <p:cNvPr id="48" name="矩形 47"/>
                <p:cNvSpPr/>
                <p:nvPr/>
              </p:nvSpPr>
              <p:spPr>
                <a:xfrm>
                  <a:off x="3465" y="3656"/>
                  <a:ext cx="680" cy="1984"/>
                </a:xfrm>
                <a:prstGeom prst="rect">
                  <a:avLst/>
                </a:prstGeom>
                <a:noFill/>
                <a:ln w="19050" cmpd="sng">
                  <a:solidFill>
                    <a:srgbClr val="30ABCA"/>
                  </a:solidFill>
                  <a:prstDash val="solid"/>
                </a:ln>
              </p:spPr>
              <p:txBody>
                <a:bodyPr wrap="square" anchor="t">
                  <a:spAutoFit/>
                </a:bodyPr>
                <a:lstStyle/>
                <a:p>
                  <a:endParaRPr lang="zh-CN" altLang="en-US" sz="2400" dirty="0">
                    <a:solidFill>
                      <a:srgbClr val="00B050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endParaRPr>
                </a:p>
              </p:txBody>
            </p:sp>
          </p:grp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Box 50"/>
              <p:cNvSpPr txBox="1"/>
              <p:nvPr/>
            </p:nvSpPr>
            <p:spPr>
              <a:xfrm>
                <a:off x="3287935" y="1347614"/>
                <a:ext cx="1034835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7935" y="1347614"/>
                <a:ext cx="1034835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52" t="-18" r="31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15" grpId="0" bldLvl="0" animBg="1"/>
      <p:bldP spid="14" grpId="0" bldLvl="0" animBg="1"/>
      <p:bldP spid="2" grpId="0" bldLvl="0" animBg="1"/>
      <p:bldP spid="18" grpId="0"/>
      <p:bldP spid="21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燕尾形箭头 10"/>
          <p:cNvSpPr/>
          <p:nvPr/>
        </p:nvSpPr>
        <p:spPr>
          <a:xfrm>
            <a:off x="4247436" y="1184910"/>
            <a:ext cx="648891" cy="270272"/>
          </a:xfrm>
          <a:prstGeom prst="notchedRightArrow">
            <a:avLst/>
          </a:prstGeom>
          <a:solidFill>
            <a:srgbClr val="00B0F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390" name="Xs7.EPS" descr="id:2147497856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935" y="766842"/>
            <a:ext cx="2187179" cy="11060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Xs8.EPS" descr="id:214749786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9513" y="766921"/>
            <a:ext cx="2187179" cy="11072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AutoShape 27"/>
          <p:cNvSpPr/>
          <p:nvPr/>
        </p:nvSpPr>
        <p:spPr>
          <a:xfrm>
            <a:off x="1699895" y="2403475"/>
            <a:ext cx="6483985" cy="1529080"/>
          </a:xfrm>
          <a:prstGeom prst="wedgeRoundRectCallout">
            <a:avLst>
              <a:gd name="adj1" fmla="val -55016"/>
              <a:gd name="adj2" fmla="val 19677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求  的  是多少，就是把  平均分成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份，取其中的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份，也就是把单位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“1”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平均分成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份，取这样的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份。</a:t>
            </a:r>
            <a:endParaRPr lang="zh-CN" altLang="en-US" sz="28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1" name="图片 40" descr="p007-05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62890" y="2637790"/>
            <a:ext cx="1249680" cy="18637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140532" y="2403475"/>
                <a:ext cx="455574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0532" y="2403475"/>
                <a:ext cx="455574" cy="670505"/>
              </a:xfrm>
              <a:prstGeom prst="rect">
                <a:avLst/>
              </a:prstGeom>
              <a:blipFill rotWithShape="1">
                <a:blip r:embed="rId4"/>
                <a:stretch>
                  <a:fillRect l="-128" r="50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885737" y="2392631"/>
                <a:ext cx="455574" cy="6685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5737" y="2392631"/>
                <a:ext cx="455574" cy="668516"/>
              </a:xfrm>
              <a:prstGeom prst="rect">
                <a:avLst/>
              </a:prstGeom>
              <a:blipFill rotWithShape="1">
                <a:blip r:embed="rId5"/>
                <a:stretch>
                  <a:fillRect l="-65" t="-88" r="126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5724128" y="2390642"/>
                <a:ext cx="455574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2390642"/>
                <a:ext cx="455574" cy="670505"/>
              </a:xfrm>
              <a:prstGeom prst="rect">
                <a:avLst/>
              </a:prstGeom>
              <a:blipFill rotWithShape="1">
                <a:blip r:embed="rId4"/>
                <a:stretch>
                  <a:fillRect l="-52" t="-75" r="113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 animBg="1"/>
      <p:bldP spid="10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2082164" y="2821305"/>
                <a:ext cx="4002003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  <a:sym typeface="+mn-ea"/>
                  </a:rPr>
                  <a:t>答：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  <a:sym typeface="+mn-ea"/>
                  </a:rPr>
                  <a:t>时耕地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  <a:sym typeface="+mn-ea"/>
                  </a:rPr>
                  <a:t>公顷。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  <a:sym typeface="+mn-ea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2164" y="2821305"/>
                <a:ext cx="4002003" cy="714683"/>
              </a:xfrm>
              <a:prstGeom prst="rect">
                <a:avLst/>
              </a:prstGeom>
              <a:blipFill rotWithShape="1">
                <a:blip r:embed="rId1"/>
                <a:stretch>
                  <a:fillRect l="-16" r="6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979712" y="1275606"/>
                <a:ext cx="106529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1275606"/>
                <a:ext cx="1065292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39" t="-67" r="17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2843808" y="1275606"/>
                <a:ext cx="1440160" cy="8036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</m:den>
                    </m:f>
                    <m:r>
                      <a:rPr lang="en-US" altLang="zh-CN" sz="32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altLang="zh-CN" sz="3200" b="1" i="1" smtClean="0"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3200" b="1" dirty="0">
                  <a:latin typeface="Cambria Math" panose="020405030504060302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808" y="1275606"/>
                <a:ext cx="1440160" cy="803682"/>
              </a:xfrm>
              <a:prstGeom prst="rect">
                <a:avLst/>
              </a:prstGeom>
              <a:blipFill rotWithShape="1">
                <a:blip r:embed="rId3"/>
                <a:stretch>
                  <a:fillRect l="-19" t="-65" r="18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4139952" y="1349726"/>
                <a:ext cx="2367541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𝟐𝟎</m:t>
                        </m:r>
                      </m:den>
                    </m:f>
                    <m:r>
                      <a:rPr lang="zh-CN" altLang="en-US" sz="28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 pitchFamily="18" charset="0"/>
                      </a:rPr>
                      <m:t>（</m:t>
                    </m:r>
                    <m:r>
                      <a:rPr lang="zh-CN" altLang="en-US" sz="2800" b="1" i="1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 pitchFamily="18" charset="0"/>
                      </a:rPr>
                      <m:t>公顷</m:t>
                    </m:r>
                    <m:r>
                      <a:rPr lang="zh-CN" altLang="en-US" sz="28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 pitchFamily="18" charset="0"/>
                      </a:rPr>
                      <m:t>）</m:t>
                    </m:r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1349726"/>
                <a:ext cx="2367541" cy="714683"/>
              </a:xfrm>
              <a:prstGeom prst="rect">
                <a:avLst/>
              </a:prstGeom>
              <a:blipFill rotWithShape="1">
                <a:blip r:embed="rId4"/>
                <a:stretch>
                  <a:fillRect l="-16" t="-49" r="1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Box 39"/>
              <p:cNvSpPr txBox="1"/>
              <p:nvPr/>
            </p:nvSpPr>
            <p:spPr>
              <a:xfrm>
                <a:off x="1827433" y="2519342"/>
                <a:ext cx="1288364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7433" y="2519342"/>
                <a:ext cx="1288364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42" t="-38" r="38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317" name="对象 32"/>
          <p:cNvGraphicFramePr>
            <a:graphicFrameLocks noChangeAspect="1"/>
          </p:cNvGraphicFramePr>
          <p:nvPr/>
        </p:nvGraphicFramePr>
        <p:xfrm>
          <a:off x="4529138" y="2622577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3" name="" r:id="rId2" imgW="114300" imgH="215900" progId="Equation.3">
                  <p:embed/>
                </p:oleObj>
              </mc:Choice>
              <mc:Fallback>
                <p:oleObj name="" r:id="rId2" imgW="1143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29138" y="2622577"/>
                        <a:ext cx="85725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375512" y="987574"/>
                <a:ext cx="8660984" cy="72103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插秧机平均每时秧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公顷，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时插秧多少公顷?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时呢?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512" y="987574"/>
                <a:ext cx="8660984" cy="721031"/>
              </a:xfrm>
              <a:prstGeom prst="rect">
                <a:avLst/>
              </a:prstGeom>
              <a:blipFill rotWithShape="1">
                <a:blip r:embed="rId4"/>
                <a:stretch>
                  <a:fillRect l="-3" t="-21" r="5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流程图: 可选过程 8"/>
          <p:cNvSpPr/>
          <p:nvPr/>
        </p:nvSpPr>
        <p:spPr>
          <a:xfrm>
            <a:off x="1802765" y="1735455"/>
            <a:ext cx="5171440" cy="578448"/>
          </a:xfrm>
          <a:prstGeom prst="flowChartAlternateProcess">
            <a:avLst/>
          </a:prstGeom>
          <a:gradFill rotWithShape="1">
            <a:gsLst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工作总量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=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工作效率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×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工作时间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795001" y="2705420"/>
            <a:ext cx="299085" cy="2070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243772" y="3097972"/>
            <a:ext cx="299085" cy="2070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904856" y="2427734"/>
            <a:ext cx="378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62309" y="3148039"/>
            <a:ext cx="378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166802" y="2722419"/>
            <a:ext cx="299085" cy="2070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660390" y="3148039"/>
            <a:ext cx="299085" cy="2070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6316344" y="2450765"/>
            <a:ext cx="378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52709" y="3213600"/>
            <a:ext cx="378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文本框 31"/>
              <p:cNvSpPr txBox="1"/>
              <p:nvPr/>
            </p:nvSpPr>
            <p:spPr>
              <a:xfrm>
                <a:off x="1155192" y="4224283"/>
                <a:ext cx="7265670" cy="71263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答：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时插秧  公顷，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𝟗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时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  <a:sym typeface="+mn-ea"/>
                  </a:rPr>
                  <a:t>插秧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  <a:sym typeface="+mn-ea"/>
                  </a:rPr>
                  <a:t>公顷。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endParaRPr>
              </a:p>
            </p:txBody>
          </p:sp>
        </mc:Choice>
        <mc:Fallback>
          <p:sp>
            <p:nvSpPr>
              <p:cNvPr id="32" name="文本框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5192" y="4224283"/>
                <a:ext cx="7265670" cy="712631"/>
              </a:xfrm>
              <a:prstGeom prst="rect">
                <a:avLst/>
              </a:prstGeom>
              <a:blipFill rotWithShape="1">
                <a:blip r:embed="rId5"/>
                <a:stretch>
                  <a:fillRect l="-2" t="-37" r="2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890876" y="2598740"/>
                <a:ext cx="1065292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876" y="2598740"/>
                <a:ext cx="1065292" cy="793679"/>
              </a:xfrm>
              <a:prstGeom prst="rect">
                <a:avLst/>
              </a:prstGeom>
              <a:blipFill rotWithShape="1">
                <a:blip r:embed="rId6"/>
                <a:stretch>
                  <a:fillRect l="-57" t="-40" r="35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/>
              <p:cNvSpPr txBox="1"/>
              <p:nvPr/>
            </p:nvSpPr>
            <p:spPr>
              <a:xfrm>
                <a:off x="1802764" y="3512529"/>
                <a:ext cx="2553211" cy="79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𝟏𝟐</m:t>
                          </m:r>
                        </m:den>
                      </m:f>
                      <m:r>
                        <a:rPr lang="zh-CN" altLang="en-US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（公顷）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2764" y="3512529"/>
                <a:ext cx="2553211" cy="791307"/>
              </a:xfrm>
              <a:prstGeom prst="rect">
                <a:avLst/>
              </a:prstGeom>
              <a:blipFill rotWithShape="1">
                <a:blip r:embed="rId7"/>
                <a:stretch>
                  <a:fillRect l="-25" t="-43" r="20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42"/>
              <p:cNvSpPr txBox="1"/>
              <p:nvPr/>
            </p:nvSpPr>
            <p:spPr>
              <a:xfrm>
                <a:off x="4113238" y="2592694"/>
                <a:ext cx="1288364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3238" y="2592694"/>
                <a:ext cx="1288364" cy="786177"/>
              </a:xfrm>
              <a:prstGeom prst="rect">
                <a:avLst/>
              </a:prstGeom>
              <a:blipFill rotWithShape="1">
                <a:blip r:embed="rId8"/>
                <a:stretch>
                  <a:fillRect l="-27" t="-79" r="23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43"/>
              <p:cNvSpPr txBox="1"/>
              <p:nvPr/>
            </p:nvSpPr>
            <p:spPr>
              <a:xfrm>
                <a:off x="5217211" y="2618975"/>
                <a:ext cx="1288364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211" y="2618975"/>
                <a:ext cx="1288364" cy="786177"/>
              </a:xfrm>
              <a:prstGeom prst="rect">
                <a:avLst/>
              </a:prstGeom>
              <a:blipFill rotWithShape="1">
                <a:blip r:embed="rId9"/>
                <a:stretch>
                  <a:fillRect l="-4" t="-30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/>
              <p:nvPr/>
            </p:nvSpPr>
            <p:spPr>
              <a:xfrm>
                <a:off x="5185370" y="3524848"/>
                <a:ext cx="2410965" cy="79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chemeClr val="tx1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  <m:r>
                        <a:rPr lang="zh-CN" altLang="en-US" sz="2400" b="1" i="1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Cambria Math" panose="02040503050406030204"/>
                        </a:rPr>
                        <m:t>（公顷）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5370" y="3524848"/>
                <a:ext cx="2410965" cy="791307"/>
              </a:xfrm>
              <a:prstGeom prst="rect">
                <a:avLst/>
              </a:prstGeom>
              <a:blipFill rotWithShape="1">
                <a:blip r:embed="rId10"/>
                <a:stretch>
                  <a:fillRect l="-25" t="-76" r="19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Box 46"/>
              <p:cNvSpPr txBox="1"/>
              <p:nvPr/>
            </p:nvSpPr>
            <p:spPr>
              <a:xfrm>
                <a:off x="3136874" y="4192858"/>
                <a:ext cx="507230" cy="6748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6874" y="4192858"/>
                <a:ext cx="507230" cy="674800"/>
              </a:xfrm>
              <a:prstGeom prst="rect">
                <a:avLst/>
              </a:prstGeom>
              <a:blipFill rotWithShape="1">
                <a:blip r:embed="rId11"/>
                <a:stretch>
                  <a:fillRect l="-120" t="-87" r="93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图片 2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8" grpId="0"/>
      <p:bldP spid="9" grpId="0" bldLvl="0" animBg="1"/>
      <p:bldP spid="16" grpId="0"/>
      <p:bldP spid="17" grpId="0"/>
      <p:bldP spid="27" grpId="0"/>
      <p:bldP spid="28" grpId="0"/>
      <p:bldP spid="32" grpId="0"/>
      <p:bldP spid="38" grpId="0"/>
      <p:bldP spid="42" grpId="0"/>
      <p:bldP spid="43" grpId="0"/>
      <p:bldP spid="44" grpId="0"/>
      <p:bldP spid="46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可选过程 11"/>
          <p:cNvSpPr/>
          <p:nvPr/>
        </p:nvSpPr>
        <p:spPr>
          <a:xfrm>
            <a:off x="5506085" y="2727711"/>
            <a:ext cx="2925445" cy="578442"/>
          </a:xfrm>
          <a:prstGeom prst="flowChartAlternateProcess">
            <a:avLst/>
          </a:prstGeom>
          <a:gradFill rotWithShape="1">
            <a:gsLst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列式为： 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graphicFrame>
        <p:nvGraphicFramePr>
          <p:cNvPr id="18436" name="对象 32"/>
          <p:cNvGraphicFramePr>
            <a:graphicFrameLocks noChangeAspect="1"/>
          </p:cNvGraphicFramePr>
          <p:nvPr/>
        </p:nvGraphicFramePr>
        <p:xfrm>
          <a:off x="4529138" y="2735649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90" name="" r:id="rId1" imgW="114300" imgH="215900" progId="Equation.3">
                  <p:embed/>
                </p:oleObj>
              </mc:Choice>
              <mc:Fallback>
                <p:oleObj name="" r:id="rId1" imgW="1143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29138" y="2735649"/>
                        <a:ext cx="85725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414145" y="926465"/>
            <a:ext cx="70173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一辆摩托车平均每小时耗油  升， 时耗油多少升？</a:t>
            </a:r>
            <a:endParaRPr lang="zh-CN" altLang="en-US" sz="28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189990" y="2157481"/>
            <a:ext cx="3425190" cy="578442"/>
          </a:xfrm>
          <a:prstGeom prst="flowChartAlternateProcess">
            <a:avLst/>
          </a:prstGeom>
          <a:gradFill rotWithShape="1">
            <a:gsLst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平均每小时耗油 升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1414145" y="3393191"/>
            <a:ext cx="2925445" cy="578442"/>
          </a:xfrm>
          <a:prstGeom prst="flowChartAlternateProcess">
            <a:avLst/>
          </a:prstGeom>
          <a:gradFill rotWithShape="1">
            <a:gsLst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effectLst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时耗油 升的 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4" name="上箭头 13"/>
          <p:cNvSpPr/>
          <p:nvPr/>
        </p:nvSpPr>
        <p:spPr>
          <a:xfrm rot="10800000">
            <a:off x="2411730" y="2811402"/>
            <a:ext cx="215900" cy="515243"/>
          </a:xfrm>
          <a:prstGeom prst="upArrow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2400" b="1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圆角右箭头 14"/>
          <p:cNvSpPr/>
          <p:nvPr/>
        </p:nvSpPr>
        <p:spPr>
          <a:xfrm rot="16200000" flipV="1">
            <a:off x="5359295" y="3382699"/>
            <a:ext cx="468003" cy="461665"/>
          </a:xfrm>
          <a:prstGeom prst="bentArrow">
            <a:avLst>
              <a:gd name="adj1" fmla="val 25000"/>
              <a:gd name="adj2" fmla="val 27241"/>
              <a:gd name="adj3" fmla="val 25000"/>
              <a:gd name="adj4" fmla="val 43750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24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5724128" y="771550"/>
                <a:ext cx="50723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771550"/>
                <a:ext cx="507230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47" t="-3" r="20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6715192" y="771550"/>
                <a:ext cx="50723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5192" y="771550"/>
                <a:ext cx="507230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13" t="-3" r="112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3655520" y="2033503"/>
                <a:ext cx="50723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5520" y="2033503"/>
                <a:ext cx="507230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91" t="-30" r="64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2791472" y="3277395"/>
                <a:ext cx="50723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1472" y="3277395"/>
                <a:ext cx="507230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2" t="-20" r="101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1414145" y="3297741"/>
                <a:ext cx="50723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4145" y="3297741"/>
                <a:ext cx="507230" cy="786177"/>
              </a:xfrm>
              <a:prstGeom prst="rect">
                <a:avLst/>
              </a:prstGeom>
              <a:blipFill rotWithShape="1">
                <a:blip r:embed="rId4"/>
                <a:stretch>
                  <a:fillRect t="-24" r="99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3597863" y="3289323"/>
                <a:ext cx="50723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7863" y="3289323"/>
                <a:ext cx="507230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116" t="-3" r="8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6952852" y="2593352"/>
                <a:ext cx="1065292" cy="7863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2852" y="2593352"/>
                <a:ext cx="1065292" cy="786369"/>
              </a:xfrm>
              <a:prstGeom prst="rect">
                <a:avLst/>
              </a:prstGeom>
              <a:blipFill rotWithShape="1">
                <a:blip r:embed="rId5"/>
                <a:stretch>
                  <a:fillRect l="-22" t="-2" r="60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  <p:bldP spid="7" grpId="0" animBg="1"/>
      <p:bldP spid="10" grpId="0" animBg="1"/>
      <p:bldP spid="14" grpId="0" animBg="1"/>
      <p:bldP spid="15" grpId="0" animBg="1"/>
      <p:bldP spid="16" grpId="0"/>
      <p:bldP spid="17" grpId="0"/>
      <p:bldP spid="18" grpId="0"/>
      <p:bldP spid="20" grpId="0"/>
      <p:bldP spid="22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2976547" y="1315085"/>
                <a:ext cx="1440160" cy="8038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32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den>
                    </m:f>
                    <m:r>
                      <a:rPr lang="en-US" altLang="zh-CN" sz="32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US" altLang="zh-CN" sz="3200" b="1" i="1" smtClean="0"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3200" b="1" dirty="0">
                  <a:latin typeface="Cambria Math" panose="020405030504060302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6547" y="1315085"/>
                <a:ext cx="1440160" cy="803810"/>
              </a:xfrm>
              <a:prstGeom prst="rect">
                <a:avLst/>
              </a:prstGeom>
              <a:blipFill rotWithShape="1">
                <a:blip r:embed="rId1"/>
                <a:stretch>
                  <a:fillRect l="-21" r="20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/>
          <p:cNvCxnSpPr/>
          <p:nvPr/>
        </p:nvCxnSpPr>
        <p:spPr>
          <a:xfrm>
            <a:off x="3275856" y="1402080"/>
            <a:ext cx="239395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923928" y="1862895"/>
            <a:ext cx="239395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987525" y="1380734"/>
            <a:ext cx="239395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357220" y="1892323"/>
            <a:ext cx="239395" cy="173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082165" y="2821305"/>
            <a:ext cx="31165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答： 时耗油  升。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2092676" y="1281601"/>
                <a:ext cx="1065292" cy="7863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2676" y="1281601"/>
                <a:ext cx="1065292" cy="786369"/>
              </a:xfrm>
              <a:prstGeom prst="rect">
                <a:avLst/>
              </a:prstGeom>
              <a:blipFill rotWithShape="1">
                <a:blip r:embed="rId2"/>
                <a:stretch>
                  <a:fillRect l="-33" t="-22" r="11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7"/>
          <p:cNvSpPr txBox="1"/>
          <p:nvPr/>
        </p:nvSpPr>
        <p:spPr>
          <a:xfrm>
            <a:off x="3407795" y="102741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4" name="文本框 27"/>
          <p:cNvSpPr txBox="1"/>
          <p:nvPr/>
        </p:nvSpPr>
        <p:spPr>
          <a:xfrm>
            <a:off x="4076549" y="192732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5" name="文本框 27"/>
          <p:cNvSpPr txBox="1"/>
          <p:nvPr/>
        </p:nvSpPr>
        <p:spPr>
          <a:xfrm>
            <a:off x="3470376" y="202838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7" name="文本框 27"/>
          <p:cNvSpPr txBox="1"/>
          <p:nvPr/>
        </p:nvSpPr>
        <p:spPr>
          <a:xfrm>
            <a:off x="4056841" y="107049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4246628" y="1380734"/>
                <a:ext cx="1440160" cy="8013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楷体" panose="02010609060101010101" pitchFamily="49" charset="-122"/>
                  </a:rPr>
                  <a:t>（升）</a:t>
                </a:r>
                <a:endParaRPr lang="zh-CN" altLang="en-US" sz="2800" b="1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6628" y="1380734"/>
                <a:ext cx="1440160" cy="801310"/>
              </a:xfrm>
              <a:prstGeom prst="rect">
                <a:avLst/>
              </a:prstGeom>
              <a:blipFill rotWithShape="1">
                <a:blip r:embed="rId3"/>
                <a:stretch>
                  <a:fillRect l="-27" t="-30" r="-14040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2610093" y="2681581"/>
                <a:ext cx="52450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0093" y="2681581"/>
                <a:ext cx="524503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46" t="-78" r="45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3992391" y="2653814"/>
                <a:ext cx="52450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2391" y="2653814"/>
                <a:ext cx="524503" cy="783804"/>
              </a:xfrm>
              <a:prstGeom prst="rect">
                <a:avLst/>
              </a:prstGeom>
              <a:blipFill rotWithShape="1">
                <a:blip r:embed="rId5"/>
                <a:stretch>
                  <a:fillRect l="-28" t="-19" r="27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8" grpId="0"/>
      <p:bldP spid="16" grpId="0"/>
      <p:bldP spid="21" grpId="0"/>
      <p:bldP spid="24" grpId="0"/>
      <p:bldP spid="25" grpId="0"/>
      <p:bldP spid="27" grpId="0"/>
      <p:bldP spid="30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2541513" y="1555091"/>
                <a:ext cx="201397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1513" y="1555091"/>
                <a:ext cx="2013977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12" t="-78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482" name="Rectangle 2"/>
          <p:cNvSpPr/>
          <p:nvPr/>
        </p:nvSpPr>
        <p:spPr>
          <a:xfrm>
            <a:off x="1143000" y="-150040"/>
            <a:ext cx="184731" cy="30008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sz="135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203848" y="1666240"/>
            <a:ext cx="216535" cy="1104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511300" y="697865"/>
            <a:ext cx="2323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判断正误。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873817" y="2121535"/>
            <a:ext cx="288290" cy="1492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58589" y="1693545"/>
            <a:ext cx="216535" cy="1104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248342" y="2132012"/>
            <a:ext cx="244475" cy="1492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370580" y="1261110"/>
            <a:ext cx="464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91305" y="2132012"/>
            <a:ext cx="464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58589" y="1242548"/>
            <a:ext cx="464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74547" y="2222694"/>
            <a:ext cx="464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07150" y="1748790"/>
            <a:ext cx="1599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（   ）</a:t>
            </a:r>
            <a:endParaRPr lang="zh-CN" altLang="en-US" sz="28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779260" y="1625600"/>
            <a:ext cx="598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AutoShape 27"/>
          <p:cNvSpPr/>
          <p:nvPr/>
        </p:nvSpPr>
        <p:spPr>
          <a:xfrm>
            <a:off x="1647825" y="2754190"/>
            <a:ext cx="4759325" cy="1477010"/>
          </a:xfrm>
          <a:prstGeom prst="wedgeRoundRectCallout">
            <a:avLst>
              <a:gd name="adj1" fmla="val 61303"/>
              <a:gd name="adj2" fmla="val 6562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约分后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误将两个分数的分子与分子相加作积的分子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分母与分母相加作积的分母。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30" name="图片 29" descr="p008-02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6190" y="2270760"/>
            <a:ext cx="1464945" cy="17322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1619672" y="1555091"/>
                <a:ext cx="136378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1555091"/>
                <a:ext cx="1363788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31" t="-78" r="17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4422774" y="1576022"/>
                <a:ext cx="64418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2774" y="1576022"/>
                <a:ext cx="644182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98" t="-75" r="45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5076262" y="1598737"/>
                <a:ext cx="64418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262" y="1598737"/>
                <a:ext cx="644182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11" t="-56" r="57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2541513" y="1555091"/>
                <a:ext cx="2013977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1513" y="1555091"/>
                <a:ext cx="2013977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12" t="-78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482" name="Rectangle 2"/>
          <p:cNvSpPr/>
          <p:nvPr/>
        </p:nvSpPr>
        <p:spPr>
          <a:xfrm>
            <a:off x="1143000" y="-150040"/>
            <a:ext cx="184731" cy="30008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sz="135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203848" y="1666240"/>
            <a:ext cx="216535" cy="1104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511300" y="697865"/>
            <a:ext cx="2323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正确解答。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873817" y="2121535"/>
            <a:ext cx="288290" cy="1492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58589" y="1693545"/>
            <a:ext cx="216535" cy="1104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248342" y="2132012"/>
            <a:ext cx="244475" cy="1492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370580" y="1261110"/>
            <a:ext cx="464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91305" y="2132012"/>
            <a:ext cx="464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58589" y="1242548"/>
            <a:ext cx="464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74547" y="2222694"/>
            <a:ext cx="464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1619672" y="1555091"/>
                <a:ext cx="136378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1555091"/>
                <a:ext cx="1363788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31" t="-78" r="17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4422774" y="1576022"/>
                <a:ext cx="64418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2774" y="1576022"/>
                <a:ext cx="644182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98" t="-75" r="45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AutoShape 27"/>
          <p:cNvSpPr/>
          <p:nvPr/>
        </p:nvSpPr>
        <p:spPr>
          <a:xfrm>
            <a:off x="1379220" y="2731135"/>
            <a:ext cx="4892040" cy="1413510"/>
          </a:xfrm>
          <a:prstGeom prst="wedgeRoundRectCallout">
            <a:avLst>
              <a:gd name="adj1" fmla="val 62967"/>
              <a:gd name="adj2" fmla="val -51714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约分后，应将两个分数的分子与分子相乘作积的分子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分母与分母相乘作积的分母。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25" name="图片 24" descr="p008-02-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271260" y="1371600"/>
            <a:ext cx="2013585" cy="1767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" grpId="0"/>
      <p:bldP spid="15" grpId="0"/>
      <p:bldP spid="16" grpId="0"/>
      <p:bldP spid="22" grpId="0"/>
      <p:bldP spid="23" grpId="0"/>
      <p:bldP spid="21" grpId="0"/>
      <p:bldP spid="31" grpId="0"/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7"/>
          <p:cNvSpPr/>
          <p:nvPr/>
        </p:nvSpPr>
        <p:spPr>
          <a:xfrm>
            <a:off x="2342515" y="2379867"/>
            <a:ext cx="5135245" cy="939800"/>
          </a:xfrm>
          <a:prstGeom prst="wedgeRoundRectCallout">
            <a:avLst>
              <a:gd name="adj1" fmla="val -55057"/>
              <a:gd name="adj2" fmla="val 11081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用分子与分子相乘的积作分子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,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分母与分母相乘的积作分母。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2" name="图片 1" descr="p029-0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665" y="668542"/>
            <a:ext cx="2067560" cy="821690"/>
          </a:xfrm>
          <a:prstGeom prst="rect">
            <a:avLst/>
          </a:prstGeom>
        </p:spPr>
      </p:pic>
      <p:pic>
        <p:nvPicPr>
          <p:cNvPr id="9" name="图片 8" descr="p003-01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665" y="2190002"/>
            <a:ext cx="1397000" cy="14573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344431" y="1530943"/>
                <a:ext cx="1368151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4431" y="1530943"/>
                <a:ext cx="1368151" cy="793679"/>
              </a:xfrm>
              <a:prstGeom prst="rect">
                <a:avLst/>
              </a:prstGeom>
              <a:blipFill rotWithShape="1">
                <a:blip r:embed="rId3"/>
                <a:stretch>
                  <a:fillRect l="-1" t="-75" r="27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3491880" y="1530943"/>
                <a:ext cx="1008111" cy="7938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0" y="1530943"/>
                <a:ext cx="1008111" cy="793872"/>
              </a:xfrm>
              <a:prstGeom prst="rect">
                <a:avLst/>
              </a:prstGeom>
              <a:blipFill rotWithShape="1">
                <a:blip r:embed="rId4"/>
                <a:stretch>
                  <a:fillRect l="-1" t="-75" r="38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4788024" y="1566580"/>
                <a:ext cx="136815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 pitchFamily="18" charset="0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1566580"/>
                <a:ext cx="1368152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9" t="-4" r="36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6000010" y="1566579"/>
                <a:ext cx="72008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𝟐𝟕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0010" y="1566579"/>
                <a:ext cx="720080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74" t="-4" r="-6718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1164896" y="3621809"/>
                <a:ext cx="100698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4896" y="3621809"/>
                <a:ext cx="1006988" cy="786177"/>
              </a:xfrm>
              <a:prstGeom prst="rect">
                <a:avLst/>
              </a:prstGeom>
              <a:blipFill rotWithShape="1">
                <a:blip r:embed="rId7"/>
                <a:stretch>
                  <a:fillRect l="-30" t="-51" r="18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1979712" y="3615590"/>
                <a:ext cx="1295022" cy="792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3615590"/>
                <a:ext cx="1295022" cy="792396"/>
              </a:xfrm>
              <a:prstGeom prst="rect">
                <a:avLst/>
              </a:prstGeom>
              <a:blipFill rotWithShape="1">
                <a:blip r:embed="rId8"/>
                <a:stretch>
                  <a:fillRect l="-32" t="-68" r="3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4499991" y="3647327"/>
                <a:ext cx="100698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1" y="3647327"/>
                <a:ext cx="1006988" cy="786177"/>
              </a:xfrm>
              <a:prstGeom prst="rect">
                <a:avLst/>
              </a:prstGeom>
              <a:blipFill rotWithShape="1">
                <a:blip r:embed="rId9"/>
                <a:stretch>
                  <a:fillRect l="-38" t="-66" r="26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5352499" y="3647327"/>
                <a:ext cx="1295022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𝟗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2499" y="3647327"/>
                <a:ext cx="1295022" cy="786177"/>
              </a:xfrm>
              <a:prstGeom prst="rect">
                <a:avLst/>
              </a:prstGeom>
              <a:blipFill rotWithShape="1">
                <a:blip r:embed="rId10"/>
                <a:stretch>
                  <a:fillRect l="-6" t="-66" r="26" b="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6512450" y="3657781"/>
                <a:ext cx="72008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2450" y="3657781"/>
                <a:ext cx="720080" cy="786177"/>
              </a:xfrm>
              <a:prstGeom prst="rect">
                <a:avLst/>
              </a:prstGeom>
              <a:blipFill rotWithShape="1">
                <a:blip r:embed="rId11"/>
                <a:stretch>
                  <a:fillRect l="-73" t="-23" r="-671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3208526" y="3621809"/>
                <a:ext cx="1008111" cy="7938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𝟐𝟖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8526" y="3621809"/>
                <a:ext cx="1008111" cy="793872"/>
              </a:xfrm>
              <a:prstGeom prst="rect">
                <a:avLst/>
              </a:prstGeom>
              <a:blipFill rotWithShape="1">
                <a:blip r:embed="rId12"/>
                <a:stretch>
                  <a:fillRect l="-50" t="-51" r="24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/>
      <p:bldP spid="16" grpId="0"/>
      <p:bldP spid="17" grpId="0"/>
      <p:bldP spid="18" grpId="0"/>
      <p:bldP spid="19" grpId="0"/>
      <p:bldP spid="21" grpId="0"/>
      <p:bldP spid="22" grpId="0"/>
      <p:bldP spid="24" grpId="0"/>
      <p:bldP spid="25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2214944" y="1948676"/>
                <a:ext cx="1445131" cy="8180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4944" y="1948676"/>
                <a:ext cx="1445131" cy="818044"/>
              </a:xfrm>
              <a:prstGeom prst="rect">
                <a:avLst/>
              </a:prstGeom>
              <a:blipFill rotWithShape="1">
                <a:blip r:embed="rId1"/>
                <a:stretch>
                  <a:fillRect l="-4" t="-61" r="39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AutoShape 27"/>
          <p:cNvSpPr/>
          <p:nvPr/>
        </p:nvSpPr>
        <p:spPr>
          <a:xfrm>
            <a:off x="2299970" y="3409290"/>
            <a:ext cx="4133215" cy="962660"/>
          </a:xfrm>
          <a:prstGeom prst="wedgeRoundRectCallout">
            <a:avLst>
              <a:gd name="adj1" fmla="val -62352"/>
              <a:gd name="adj2" fmla="val 2968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分数乘分数时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,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能约分的要先约分，然后再乘。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4" name="图片 3" descr="p029-02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665" y="631165"/>
            <a:ext cx="2067560" cy="82169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3200253" y="2008797"/>
            <a:ext cx="269875" cy="1739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667635" y="2515405"/>
            <a:ext cx="269875" cy="1739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3435920" y="1722412"/>
            <a:ext cx="224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713355" y="2674595"/>
            <a:ext cx="224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310630" y="2065630"/>
            <a:ext cx="269875" cy="1739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905625" y="2597760"/>
            <a:ext cx="269875" cy="1739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905625" y="2065630"/>
            <a:ext cx="269875" cy="1739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10630" y="2597760"/>
            <a:ext cx="269875" cy="1739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6209030" y="1778610"/>
            <a:ext cx="224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62470" y="2674595"/>
            <a:ext cx="224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03035" y="2597760"/>
            <a:ext cx="224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175500" y="1778610"/>
            <a:ext cx="224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1" name="对象 4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517766" y="1965935"/>
          <a:ext cx="603250" cy="889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5" name="" r:id="rId3" imgW="266700" imgH="393700" progId="Equation.KSEE3">
                  <p:embed/>
                </p:oleObj>
              </mc:Choice>
              <mc:Fallback>
                <p:oleObj name="" r:id="rId3" imgW="266700" imgH="393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17766" y="1965935"/>
                        <a:ext cx="603250" cy="889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 descr="p008-02-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700" y="3058135"/>
            <a:ext cx="1296670" cy="121348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1269115" y="1980543"/>
                <a:ext cx="100698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9115" y="1980543"/>
                <a:ext cx="1006988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38" t="-78" r="26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3470128" y="2008797"/>
                <a:ext cx="81858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0128" y="2008797"/>
                <a:ext cx="818580" cy="786177"/>
              </a:xfrm>
              <a:prstGeom prst="rect">
                <a:avLst/>
              </a:prstGeom>
              <a:blipFill rotWithShape="1">
                <a:blip r:embed="rId7"/>
                <a:stretch>
                  <a:fillRect l="-60" t="-37" r="68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4746705" y="1966691"/>
                <a:ext cx="112463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𝟏𝟔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𝟐𝟏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6705" y="1966691"/>
                <a:ext cx="1124630" cy="786177"/>
              </a:xfrm>
              <a:prstGeom prst="rect">
                <a:avLst/>
              </a:prstGeom>
              <a:blipFill rotWithShape="1">
                <a:blip r:embed="rId8"/>
                <a:stretch>
                  <a:fillRect l="-7" t="-12" r="11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5871335" y="2008797"/>
                <a:ext cx="1445131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𝟏𝟔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𝟐𝟏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1335" y="2008797"/>
                <a:ext cx="1445131" cy="786177"/>
              </a:xfrm>
              <a:prstGeom prst="rect">
                <a:avLst/>
              </a:prstGeom>
              <a:blipFill rotWithShape="1">
                <a:blip r:embed="rId9"/>
                <a:stretch>
                  <a:fillRect l="-9" t="-37" r="44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 bldLvl="0" animBg="1"/>
      <p:bldP spid="24" grpId="0"/>
      <p:bldP spid="26" grpId="0"/>
      <p:bldP spid="27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7"/>
          <p:cNvSpPr/>
          <p:nvPr/>
        </p:nvSpPr>
        <p:spPr>
          <a:xfrm>
            <a:off x="1682115" y="1417965"/>
            <a:ext cx="3962400" cy="433705"/>
          </a:xfrm>
          <a:prstGeom prst="wedgeRoundRectCallout">
            <a:avLst>
              <a:gd name="adj1" fmla="val -43990"/>
              <a:gd name="adj2" fmla="val 121303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just"/>
            <a:endParaRPr lang="zh-CN" altLang="zh-CN" sz="1500" dirty="0">
              <a:latin typeface="楷体_GB2312" panose="02010609030101010101" charset="-122"/>
              <a:ea typeface="宋体" panose="02010600030101010101" pitchFamily="2" charset="-122"/>
            </a:endParaRPr>
          </a:p>
          <a:p>
            <a:endParaRPr lang="zh-CN" altLang="zh-CN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72682" y="1322160"/>
            <a:ext cx="37814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你会计算分数乘整数吗？</a:t>
            </a:r>
            <a:endParaRPr lang="zh-CN" altLang="en-US" sz="2800" b="1" dirty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5" name="图片 4" descr="p002-04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11505" y="1440825"/>
            <a:ext cx="1309370" cy="13849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35696" y="2266687"/>
            <a:ext cx="63950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分数乘整数</a:t>
            </a:r>
            <a:r>
              <a:rPr lang="en-US" altLang="zh-CN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用分数的分子与整数相乘的积作分子</a:t>
            </a:r>
            <a:r>
              <a:rPr lang="en-US" altLang="zh-CN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分母不变。</a:t>
            </a:r>
            <a:endParaRPr lang="zh-CN" altLang="en-US" sz="28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177158" y="3435538"/>
                <a:ext cx="1034835" cy="7923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7158" y="3435538"/>
                <a:ext cx="1034835" cy="792396"/>
              </a:xfrm>
              <a:prstGeom prst="rect">
                <a:avLst/>
              </a:prstGeom>
              <a:blipFill rotWithShape="1">
                <a:blip r:embed="rId3"/>
                <a:stretch>
                  <a:fillRect l="-37" t="-24" r="16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988626" y="3434898"/>
                <a:ext cx="1349536" cy="7848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8626" y="3434898"/>
                <a:ext cx="1349536" cy="784895"/>
              </a:xfrm>
              <a:prstGeom prst="rect">
                <a:avLst/>
              </a:prstGeom>
              <a:blipFill rotWithShape="1">
                <a:blip r:embed="rId4"/>
                <a:stretch>
                  <a:fillRect l="-23" t="-23" r="35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4283673" y="3434897"/>
                <a:ext cx="823174" cy="7848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673" y="3434897"/>
                <a:ext cx="823174" cy="784895"/>
              </a:xfrm>
              <a:prstGeom prst="rect">
                <a:avLst/>
              </a:prstGeom>
              <a:blipFill rotWithShape="1">
                <a:blip r:embed="rId5"/>
                <a:stretch>
                  <a:fillRect l="-73" t="-23" r="22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bldLvl="0" animBg="1"/>
      <p:bldP spid="2" grpId="1"/>
      <p:bldP spid="7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029970" y="815340"/>
            <a:ext cx="26777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看图解答问题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。</a:t>
            </a:r>
            <a:r>
              <a:rPr kumimoji="0" lang="zh-CN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endParaRPr kumimoji="0" lang="zh-CN" altLang="zh-CN" sz="27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577572" y="3250292"/>
            <a:ext cx="254000" cy="19367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p007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0445" y="1671320"/>
            <a:ext cx="4022725" cy="784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1345" y="1322070"/>
            <a:ext cx="113030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？米</a:t>
            </a:r>
            <a:r>
              <a:rPr kumimoji="0" lang="zh-CN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　</a:t>
            </a:r>
            <a:endParaRPr kumimoji="0" lang="zh-CN" altLang="zh-CN" sz="2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79570" y="2456180"/>
            <a:ext cx="589915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kumimoji="0" lang="zh-CN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endParaRPr kumimoji="0" lang="zh-CN" altLang="zh-CN" sz="27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AutoShape 27"/>
          <p:cNvSpPr/>
          <p:nvPr/>
        </p:nvSpPr>
        <p:spPr>
          <a:xfrm>
            <a:off x="4672330" y="708660"/>
            <a:ext cx="3331845" cy="962660"/>
          </a:xfrm>
          <a:prstGeom prst="wedgeRoundRectCallout">
            <a:avLst>
              <a:gd name="adj1" fmla="val 36411"/>
              <a:gd name="adj2" fmla="val 94920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求  米的  是多少，用乘法计算。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7" name="图片 6" descr="p002-06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3150" y="1461135"/>
            <a:ext cx="1722120" cy="1979295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3051580" y="3667959"/>
            <a:ext cx="254000" cy="19367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3729710" y="3104054"/>
            <a:ext cx="2857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endParaRPr kumimoji="0" lang="zh-CN" altLang="zh-CN" sz="27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35705" y="3846613"/>
            <a:ext cx="2857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0" lang="zh-CN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endParaRPr kumimoji="0" lang="zh-CN" altLang="zh-CN" sz="27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74527" y="3372281"/>
            <a:ext cx="9493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zh-CN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endParaRPr kumimoji="0" lang="zh-CN" altLang="zh-CN" sz="27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1750385" y="3149550"/>
                <a:ext cx="108012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0385" y="3149550"/>
                <a:ext cx="1080120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30" t="-74" r="29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2557029" y="3149548"/>
                <a:ext cx="1445131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7029" y="3149548"/>
                <a:ext cx="1445131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36" t="-74" r="27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4087454" y="3232761"/>
                <a:ext cx="576064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7454" y="3232761"/>
                <a:ext cx="576064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103" t="-78" r="-1750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3799168" y="2316456"/>
                <a:ext cx="445026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9168" y="2316456"/>
                <a:ext cx="445026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134" t="-78" r="110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5188798" y="619155"/>
                <a:ext cx="470108" cy="6768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8798" y="619155"/>
                <a:ext cx="470108" cy="676852"/>
              </a:xfrm>
              <a:prstGeom prst="rect">
                <a:avLst/>
              </a:prstGeom>
              <a:blipFill rotWithShape="1">
                <a:blip r:embed="rId7"/>
                <a:stretch>
                  <a:fillRect l="-45" t="-4" r="90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6241695" y="608937"/>
                <a:ext cx="445026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1695" y="608937"/>
                <a:ext cx="445026" cy="670568"/>
              </a:xfrm>
              <a:prstGeom prst="rect">
                <a:avLst/>
              </a:prstGeom>
              <a:blipFill rotWithShape="1">
                <a:blip r:embed="rId8"/>
                <a:stretch>
                  <a:fillRect l="-63" t="-91" r="38" b="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4" grpId="0"/>
      <p:bldP spid="6" grpId="0" bldLvl="0" animBg="1"/>
      <p:bldP spid="24" grpId="0"/>
      <p:bldP spid="25" grpId="0"/>
      <p:bldP spid="28" grpId="0"/>
      <p:bldP spid="19" grpId="0"/>
      <p:bldP spid="21" grpId="0"/>
      <p:bldP spid="22" grpId="0"/>
      <p:bldP spid="27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7"/>
          <p:cNvSpPr/>
          <p:nvPr/>
        </p:nvSpPr>
        <p:spPr>
          <a:xfrm>
            <a:off x="2056764" y="2122867"/>
            <a:ext cx="4034155" cy="586740"/>
          </a:xfrm>
          <a:prstGeom prst="wedgeRoundRectCallout">
            <a:avLst>
              <a:gd name="adj1" fmla="val 55540"/>
              <a:gd name="adj2" fmla="val -10822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长方形的面积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=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长</a:t>
            </a:r>
            <a:r>
              <a:rPr lang="en-US" altLang="zh-CN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×</a:t>
            </a: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宽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1347470" y="886460"/>
                <a:ext cx="6793865" cy="1145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一个长方形塑料板，长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米，宽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米。它的面积是多少平方米？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7470" y="886460"/>
                <a:ext cx="6793865" cy="1145570"/>
              </a:xfrm>
              <a:prstGeom prst="rect">
                <a:avLst/>
              </a:prstGeom>
              <a:blipFill rotWithShape="1">
                <a:blip r:embed="rId1"/>
                <a:stretch>
                  <a:fillRect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 descr="p014-03-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445" y="1602105"/>
            <a:ext cx="1136650" cy="1833880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3202940" y="3119120"/>
            <a:ext cx="254000" cy="19367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3273425" y="2806065"/>
            <a:ext cx="295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zh-CN" altLang="zh-CN" sz="27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656330" y="3625850"/>
            <a:ext cx="254000" cy="19367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3770630" y="3625850"/>
            <a:ext cx="295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kumimoji="0" lang="zh-CN" altLang="zh-CN" sz="27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13432" y="3119120"/>
            <a:ext cx="20027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（平方</a:t>
            </a:r>
            <a:r>
              <a:rPr lang="zh-CN" alt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zh-CN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endParaRPr kumimoji="0" lang="zh-CN" altLang="zh-CN" sz="27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71495" y="4176493"/>
            <a:ext cx="4292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它的面积是 平方米。</a:t>
            </a:r>
            <a:r>
              <a:rPr kumimoji="0" lang="zh-CN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endParaRPr kumimoji="0" lang="zh-CN" altLang="zh-CN" sz="27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1763688" y="2936510"/>
                <a:ext cx="1023941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2936510"/>
                <a:ext cx="1023941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29" t="-34" r="60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2628711" y="3027518"/>
                <a:ext cx="1445131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8711" y="3027518"/>
                <a:ext cx="1445131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31" t="-60" r="22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4021837" y="2936510"/>
                <a:ext cx="722565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1837" y="2936510"/>
                <a:ext cx="722565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53" t="-34" r="44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5514824" y="4045014"/>
                <a:ext cx="504056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4824" y="4045014"/>
                <a:ext cx="504056" cy="786177"/>
              </a:xfrm>
              <a:prstGeom prst="rect">
                <a:avLst/>
              </a:prstGeom>
              <a:blipFill rotWithShape="1">
                <a:blip r:embed="rId6"/>
                <a:stretch>
                  <a:fillRect l="-96" t="-8" r="69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/>
      <p:bldP spid="25" grpId="0"/>
      <p:bldP spid="21" grpId="0"/>
      <p:bldP spid="28" grpId="0"/>
      <p:bldP spid="26" grpId="0"/>
      <p:bldP spid="17" grpId="0"/>
      <p:bldP spid="18" grpId="0"/>
      <p:bldP spid="19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175465" y="3375523"/>
            <a:ext cx="6564886" cy="60939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在计算过程中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,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能约分的应先约分再计算。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8014" y="1931750"/>
            <a:ext cx="6482337" cy="11245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分数乘分数，用分子相乘的积作分子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分母相乘的积作分母。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190282" y="2662856"/>
                <a:ext cx="1399028" cy="798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3200" b="0" i="1" smtClean="0">
                            <a:latin typeface="Cambria Math" panose="02040503050406030204"/>
                            <a:ea typeface="Cambria Math" panose="02040503050406030204"/>
                          </a:rPr>
                          <m:t>5</m:t>
                        </m:r>
                      </m:num>
                      <m:den>
                        <m:r>
                          <a:rPr lang="en-US" altLang="zh-CN" sz="3200" b="0" i="1" smtClean="0">
                            <a:latin typeface="Cambria Math" panose="02040503050406030204"/>
                            <a:ea typeface="Cambria Math" panose="02040503050406030204"/>
                          </a:rPr>
                          <m:t>6</m:t>
                        </m:r>
                      </m:den>
                    </m:f>
                    <m:r>
                      <a:rPr lang="en-US" altLang="zh-CN" sz="3200" b="0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r>
                      <a:rPr lang="en-US" altLang="zh-CN" sz="3200" b="0" i="1" smtClean="0">
                        <a:latin typeface="Cambria Math" panose="02040503050406030204"/>
                        <a:ea typeface="Cambria Math" panose="02040503050406030204"/>
                      </a:rPr>
                      <m:t>3</m:t>
                    </m:r>
                  </m:oMath>
                </a14:m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0282" y="2662856"/>
                <a:ext cx="1399028" cy="798873"/>
              </a:xfrm>
              <a:prstGeom prst="rect">
                <a:avLst/>
              </a:prstGeom>
              <a:blipFill rotWithShape="1">
                <a:blip r:embed="rId1"/>
                <a:stretch>
                  <a:fillRect l="-3" t="-38" r="12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直接连接符 18"/>
          <p:cNvCxnSpPr/>
          <p:nvPr/>
        </p:nvCxnSpPr>
        <p:spPr>
          <a:xfrm>
            <a:off x="3458747" y="3195447"/>
            <a:ext cx="233680" cy="23558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094480" y="2909892"/>
            <a:ext cx="274955" cy="30480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p002-06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11175" y="2012315"/>
            <a:ext cx="1497330" cy="1583690"/>
          </a:xfrm>
          <a:prstGeom prst="rect">
            <a:avLst/>
          </a:prstGeom>
        </p:spPr>
      </p:pic>
      <p:sp>
        <p:nvSpPr>
          <p:cNvPr id="9" name="AutoShape 27"/>
          <p:cNvSpPr/>
          <p:nvPr/>
        </p:nvSpPr>
        <p:spPr>
          <a:xfrm>
            <a:off x="1587500" y="1003935"/>
            <a:ext cx="5720804" cy="1008380"/>
          </a:xfrm>
          <a:prstGeom prst="wedgeRoundRectCallout">
            <a:avLst>
              <a:gd name="adj1" fmla="val -39172"/>
              <a:gd name="adj2" fmla="val 89609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计算时要注意约分的过程</a:t>
            </a:r>
            <a:r>
              <a:rPr lang="en-US" altLang="zh-CN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结果要化为最简分数。</a:t>
            </a:r>
            <a:endParaRPr lang="zh-CN" altLang="en-US" sz="28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244128" y="2622413"/>
                <a:ext cx="1034835" cy="7923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3</m:t>
                      </m:r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4128" y="2622413"/>
                <a:ext cx="1034835" cy="792396"/>
              </a:xfrm>
              <a:prstGeom prst="rect">
                <a:avLst/>
              </a:prstGeom>
              <a:blipFill rotWithShape="1">
                <a:blip r:embed="rId3"/>
                <a:stretch>
                  <a:fillRect l="-4" t="-63" r="44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/>
          <p:cNvSpPr txBox="1"/>
          <p:nvPr/>
        </p:nvSpPr>
        <p:spPr>
          <a:xfrm>
            <a:off x="3621265" y="3343660"/>
            <a:ext cx="395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5" name="文本框 13"/>
          <p:cNvSpPr txBox="1"/>
          <p:nvPr/>
        </p:nvSpPr>
        <p:spPr>
          <a:xfrm>
            <a:off x="4252907" y="2679059"/>
            <a:ext cx="389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3"/>
              <p:cNvSpPr txBox="1"/>
              <p:nvPr/>
            </p:nvSpPr>
            <p:spPr>
              <a:xfrm>
                <a:off x="4447902" y="2622413"/>
                <a:ext cx="662948" cy="8086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endParaRPr>
              </a:p>
            </p:txBody>
          </p:sp>
        </mc:Choice>
        <mc:Fallback>
          <p:sp>
            <p:nvSpPr>
              <p:cNvPr id="16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7902" y="2622413"/>
                <a:ext cx="662948" cy="808619"/>
              </a:xfrm>
              <a:prstGeom prst="rect">
                <a:avLst/>
              </a:prstGeom>
              <a:blipFill rotWithShape="1">
                <a:blip r:embed="rId4"/>
                <a:stretch>
                  <a:fillRect l="-55" t="-62" r="56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 animBg="1"/>
      <p:bldP spid="12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1464945" y="1001395"/>
                <a:ext cx="6509385" cy="1362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拖拉机每小时耕地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公顷，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  <a:sym typeface="+mn-ea"/>
                  </a:rPr>
                  <a:t>时耕地多少公顷？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  <a:sym typeface="+mn-ea"/>
                  </a:rPr>
                  <a:t>时呢？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4945" y="1001395"/>
                <a:ext cx="6509385" cy="1362104"/>
              </a:xfrm>
              <a:prstGeom prst="rect">
                <a:avLst/>
              </a:prstGeom>
              <a:blipFill rotWithShape="1">
                <a:blip r:embed="rId1"/>
                <a:stretch>
                  <a:fillRect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6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865" y="2363499"/>
            <a:ext cx="3801665" cy="22395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120629" y="1682447"/>
            <a:ext cx="2159794" cy="3452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52120" y="1683638"/>
            <a:ext cx="485775" cy="333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11303" y="2324809"/>
            <a:ext cx="485775" cy="333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2034" name="组合 30"/>
          <p:cNvGrpSpPr/>
          <p:nvPr/>
        </p:nvGrpSpPr>
        <p:grpSpPr bwMode="auto">
          <a:xfrm>
            <a:off x="107950" y="1150793"/>
            <a:ext cx="1166813" cy="1063308"/>
            <a:chOff x="670145" y="1457273"/>
            <a:chExt cx="1555361" cy="1416863"/>
          </a:xfrm>
        </p:grpSpPr>
        <p:pic>
          <p:nvPicPr>
            <p:cNvPr id="13" name="图片 31" descr="28Z58PICt4r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42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959880" cy="5516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1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7"/>
          <p:cNvSpPr/>
          <p:nvPr/>
        </p:nvSpPr>
        <p:spPr>
          <a:xfrm>
            <a:off x="658495" y="673735"/>
            <a:ext cx="4819015" cy="593090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>
            <a:noFill/>
          </a:ln>
        </p:spPr>
        <p:txBody>
          <a:bodyPr anchor="t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第一问：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时耕地多少公顷？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AutoShape 27"/>
          <p:cNvSpPr/>
          <p:nvPr/>
        </p:nvSpPr>
        <p:spPr>
          <a:xfrm>
            <a:off x="2270522" y="3874294"/>
            <a:ext cx="3780234" cy="592931"/>
          </a:xfrm>
          <a:prstGeom prst="wedgeRoundRectCallout">
            <a:avLst>
              <a:gd name="adj1" fmla="val 64481"/>
              <a:gd name="adj2" fmla="val 5259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分数乘分数怎么求呢？</a:t>
            </a:r>
            <a:endParaRPr lang="zh-CN" altLang="en-US" sz="28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986280" y="1453515"/>
            <a:ext cx="5171440" cy="578448"/>
          </a:xfrm>
          <a:prstGeom prst="flowChartAlternateProcess">
            <a:avLst/>
          </a:prstGeom>
          <a:gradFill rotWithShape="1">
            <a:gsLst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工作总量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=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工作效率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×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工作时间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5" name="图片 4" descr="p002-05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6840" y="3153410"/>
            <a:ext cx="1232535" cy="1612265"/>
          </a:xfrm>
          <a:prstGeom prst="rect">
            <a:avLst/>
          </a:prstGeom>
        </p:spPr>
      </p:pic>
      <p:sp>
        <p:nvSpPr>
          <p:cNvPr id="6" name="AutoShape 27"/>
          <p:cNvSpPr/>
          <p:nvPr/>
        </p:nvSpPr>
        <p:spPr>
          <a:xfrm>
            <a:off x="1478462" y="2199298"/>
            <a:ext cx="4003040" cy="593090"/>
          </a:xfrm>
          <a:prstGeom prst="wedgeRoundRectCallout">
            <a:avLst>
              <a:gd name="adj1" fmla="val -45161"/>
              <a:gd name="adj2" fmla="val 105781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求工作总量用乘法计算</a:t>
            </a:r>
            <a:endParaRPr lang="zh-CN" altLang="en-US" sz="28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p008-02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27355" y="2413635"/>
            <a:ext cx="1324610" cy="154368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042735" y="673735"/>
                <a:ext cx="468397" cy="6685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2735" y="673735"/>
                <a:ext cx="468397" cy="668516"/>
              </a:xfrm>
              <a:prstGeom prst="rect">
                <a:avLst/>
              </a:prstGeom>
              <a:blipFill rotWithShape="1">
                <a:blip r:embed="rId3"/>
                <a:stretch>
                  <a:fillRect l="-123" r="73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3062262" y="2792388"/>
                <a:ext cx="106529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2262" y="2792388"/>
                <a:ext cx="1065292" cy="786177"/>
              </a:xfrm>
              <a:prstGeom prst="rect">
                <a:avLst/>
              </a:prstGeom>
              <a:blipFill rotWithShape="1">
                <a:blip r:embed="rId4"/>
                <a:stretch>
                  <a:fillRect l="-27" t="-37" r="5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4" grpId="0" bldLvl="0" animBg="1"/>
      <p:bldP spid="6" grpId="0" bldLvl="0" animBg="1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4833620" y="2273935"/>
            <a:ext cx="1512011" cy="1260009"/>
          </a:xfrm>
          <a:prstGeom prst="rect">
            <a:avLst/>
          </a:prstGeom>
          <a:gradFill>
            <a:gsLst>
              <a:gs pos="100000">
                <a:srgbClr val="FECF40"/>
              </a:gs>
              <a:gs pos="100000">
                <a:srgbClr val="846C21"/>
              </a:gs>
            </a:gsLst>
            <a:lin ang="0" scaled="0"/>
          </a:gradFill>
          <a:ln w="12700" cmpd="sng">
            <a:solidFill>
              <a:srgbClr val="FFFF00"/>
            </a:solidFill>
            <a:prstDash val="solid"/>
          </a:ln>
        </p:spPr>
        <p:txBody>
          <a:bodyPr wrap="square" anchor="t">
            <a:spAutoFit/>
          </a:bodyPr>
          <a:lstStyle/>
          <a:p>
            <a:endParaRPr lang="zh-CN" altLang="en-US" sz="24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833620" y="2265680"/>
            <a:ext cx="1512011" cy="612005"/>
          </a:xfrm>
          <a:prstGeom prst="rect">
            <a:avLst/>
          </a:prstGeom>
          <a:gradFill>
            <a:gsLst>
              <a:gs pos="99000">
                <a:srgbClr val="FFFF00"/>
              </a:gs>
              <a:gs pos="100000">
                <a:srgbClr val="838309"/>
              </a:gs>
            </a:gsLst>
            <a:lin ang="0" scaled="0"/>
          </a:gradFill>
          <a:ln w="12700" cmpd="sng">
            <a:solidFill>
              <a:srgbClr val="FFFF00"/>
            </a:solidFill>
            <a:prstDash val="solid"/>
          </a:ln>
        </p:spPr>
        <p:txBody>
          <a:bodyPr wrap="square" anchor="t">
            <a:spAutoFit/>
          </a:bodyPr>
          <a:lstStyle/>
          <a:p>
            <a:endParaRPr lang="zh-CN" altLang="en-US" sz="24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36040" y="2321560"/>
            <a:ext cx="1512011" cy="1260009"/>
          </a:xfrm>
          <a:prstGeom prst="rect">
            <a:avLst/>
          </a:prstGeom>
          <a:gradFill>
            <a:gsLst>
              <a:gs pos="99000">
                <a:srgbClr val="FFFF00"/>
              </a:gs>
              <a:gs pos="100000">
                <a:srgbClr val="838309"/>
              </a:gs>
            </a:gsLst>
            <a:lin ang="0" scaled="0"/>
          </a:gradFill>
          <a:ln w="12700" cmpd="sng">
            <a:solidFill>
              <a:srgbClr val="FFFF00"/>
            </a:solidFill>
            <a:prstDash val="solid"/>
          </a:ln>
        </p:spPr>
        <p:txBody>
          <a:bodyPr wrap="square" anchor="t">
            <a:spAutoFit/>
          </a:bodyPr>
          <a:lstStyle/>
          <a:p>
            <a:endParaRPr lang="zh-CN" altLang="en-US" sz="24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AutoShape 27"/>
          <p:cNvSpPr/>
          <p:nvPr/>
        </p:nvSpPr>
        <p:spPr>
          <a:xfrm>
            <a:off x="1845148" y="563537"/>
            <a:ext cx="4772605" cy="59293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chemeClr val="bg1"/>
          </a:solidFill>
          <a:ln w="19050">
            <a:noFill/>
          </a:ln>
        </p:spPr>
        <p:txBody>
          <a:bodyPr anchor="t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探究分数乘分数的计算方法：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燕尾形箭头 1"/>
          <p:cNvSpPr/>
          <p:nvPr/>
        </p:nvSpPr>
        <p:spPr>
          <a:xfrm>
            <a:off x="4058841" y="2755106"/>
            <a:ext cx="647700" cy="269081"/>
          </a:xfrm>
          <a:prstGeom prst="notchedRightArrow">
            <a:avLst/>
          </a:prstGeom>
          <a:solidFill>
            <a:srgbClr val="00B0F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36675" y="2321560"/>
            <a:ext cx="2520019" cy="1259840"/>
            <a:chOff x="2105" y="3656"/>
            <a:chExt cx="3400" cy="1984"/>
          </a:xfrm>
        </p:grpSpPr>
        <p:sp>
          <p:nvSpPr>
            <p:cNvPr id="5" name="矩形 4"/>
            <p:cNvSpPr/>
            <p:nvPr/>
          </p:nvSpPr>
          <p:spPr>
            <a:xfrm>
              <a:off x="2105" y="3656"/>
              <a:ext cx="680" cy="1984"/>
            </a:xfrm>
            <a:prstGeom prst="rect">
              <a:avLst/>
            </a:prstGeom>
            <a:noFill/>
            <a:ln w="19050" cmpd="sng">
              <a:solidFill>
                <a:srgbClr val="30ABCA"/>
              </a:solidFill>
              <a:prstDash val="solid"/>
            </a:ln>
          </p:spPr>
          <p:txBody>
            <a:bodyPr wrap="square" anchor="t">
              <a:spAutoFit/>
            </a:bodyPr>
            <a:lstStyle/>
            <a:p>
              <a:endParaRPr lang="zh-CN" altLang="en-US" sz="24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785" y="3656"/>
              <a:ext cx="680" cy="1984"/>
            </a:xfrm>
            <a:prstGeom prst="rect">
              <a:avLst/>
            </a:prstGeom>
            <a:noFill/>
            <a:ln w="19050" cmpd="sng">
              <a:solidFill>
                <a:srgbClr val="30ABCA"/>
              </a:solidFill>
              <a:prstDash val="solid"/>
            </a:ln>
          </p:spPr>
          <p:txBody>
            <a:bodyPr wrap="square" anchor="t">
              <a:spAutoFit/>
            </a:bodyPr>
            <a:lstStyle/>
            <a:p>
              <a:endParaRPr lang="zh-CN" altLang="en-US" sz="24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825" y="3656"/>
              <a:ext cx="680" cy="1984"/>
            </a:xfrm>
            <a:prstGeom prst="rect">
              <a:avLst/>
            </a:prstGeom>
            <a:noFill/>
            <a:ln w="19050" cmpd="sng">
              <a:solidFill>
                <a:srgbClr val="30ABCA"/>
              </a:solidFill>
              <a:prstDash val="solid"/>
            </a:ln>
          </p:spPr>
          <p:txBody>
            <a:bodyPr wrap="square" anchor="t">
              <a:spAutoFit/>
            </a:bodyPr>
            <a:lstStyle/>
            <a:p>
              <a:endParaRPr lang="zh-CN" altLang="en-US" sz="24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145" y="3656"/>
              <a:ext cx="680" cy="1984"/>
            </a:xfrm>
            <a:prstGeom prst="rect">
              <a:avLst/>
            </a:prstGeom>
            <a:noFill/>
            <a:ln w="19050" cmpd="sng">
              <a:solidFill>
                <a:srgbClr val="30ABCA"/>
              </a:solidFill>
              <a:prstDash val="solid"/>
            </a:ln>
          </p:spPr>
          <p:txBody>
            <a:bodyPr wrap="square" anchor="t">
              <a:spAutoFit/>
            </a:bodyPr>
            <a:lstStyle/>
            <a:p>
              <a:endParaRPr lang="zh-CN" altLang="en-US" sz="24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465" y="3656"/>
              <a:ext cx="680" cy="1984"/>
            </a:xfrm>
            <a:prstGeom prst="rect">
              <a:avLst/>
            </a:prstGeom>
            <a:noFill/>
            <a:ln w="19050" cmpd="sng">
              <a:solidFill>
                <a:srgbClr val="30ABCA"/>
              </a:solidFill>
              <a:prstDash val="solid"/>
            </a:ln>
          </p:spPr>
          <p:txBody>
            <a:bodyPr wrap="square" anchor="t">
              <a:spAutoFit/>
            </a:bodyPr>
            <a:lstStyle/>
            <a:p>
              <a:endParaRPr lang="zh-CN" altLang="en-US" sz="24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768475" y="2722880"/>
            <a:ext cx="1029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_GB2312" panose="02010609030101010101" charset="-122"/>
                <a:ea typeface="楷体_GB2312" panose="02010609030101010101" charset="-122"/>
              </a:rPr>
              <a:t>公顷</a:t>
            </a:r>
            <a:endParaRPr lang="zh-CN" altLang="en-US" sz="28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84615" y="2319066"/>
            <a:ext cx="1402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公顷的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833620" y="2273300"/>
            <a:ext cx="2520019" cy="1260009"/>
            <a:chOff x="7612" y="3580"/>
            <a:chExt cx="3400" cy="1928"/>
          </a:xfrm>
        </p:grpSpPr>
        <p:grpSp>
          <p:nvGrpSpPr>
            <p:cNvPr id="24" name="组合 23"/>
            <p:cNvGrpSpPr/>
            <p:nvPr/>
          </p:nvGrpSpPr>
          <p:grpSpPr>
            <a:xfrm>
              <a:off x="7612" y="3580"/>
              <a:ext cx="3400" cy="964"/>
              <a:chOff x="2105" y="3658"/>
              <a:chExt cx="3400" cy="1985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2105" y="3658"/>
                <a:ext cx="680" cy="1985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785" y="3658"/>
                <a:ext cx="680" cy="1985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4825" y="3658"/>
                <a:ext cx="680" cy="1985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145" y="3658"/>
                <a:ext cx="680" cy="1985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465" y="3658"/>
                <a:ext cx="680" cy="1985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7612" y="4544"/>
              <a:ext cx="3400" cy="964"/>
              <a:chOff x="2105" y="3658"/>
              <a:chExt cx="3400" cy="1985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2105" y="3658"/>
                <a:ext cx="680" cy="1985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785" y="3658"/>
                <a:ext cx="680" cy="1985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4825" y="3658"/>
                <a:ext cx="680" cy="1985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4145" y="3658"/>
                <a:ext cx="680" cy="1985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465" y="3658"/>
                <a:ext cx="680" cy="1985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38"/>
              <p:cNvSpPr txBox="1"/>
              <p:nvPr/>
            </p:nvSpPr>
            <p:spPr>
              <a:xfrm>
                <a:off x="3430960" y="1347613"/>
                <a:ext cx="1034835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0960" y="1347613"/>
                <a:ext cx="1034835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5" t="-18" r="46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Box 39"/>
              <p:cNvSpPr txBox="1"/>
              <p:nvPr/>
            </p:nvSpPr>
            <p:spPr>
              <a:xfrm>
                <a:off x="1336675" y="2530427"/>
                <a:ext cx="50847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6675" y="2530427"/>
                <a:ext cx="508473" cy="786177"/>
              </a:xfrm>
              <a:prstGeom prst="rect">
                <a:avLst/>
              </a:prstGeom>
              <a:blipFill rotWithShape="1">
                <a:blip r:embed="rId2"/>
                <a:stretch>
                  <a:fillRect t="-75" r="93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40"/>
              <p:cNvSpPr txBox="1"/>
              <p:nvPr/>
            </p:nvSpPr>
            <p:spPr>
              <a:xfrm>
                <a:off x="4730379" y="2207018"/>
                <a:ext cx="50847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0379" y="2207018"/>
                <a:ext cx="508473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52" t="-50" r="20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/>
              <p:cNvSpPr txBox="1"/>
              <p:nvPr/>
            </p:nvSpPr>
            <p:spPr>
              <a:xfrm>
                <a:off x="6012160" y="2209391"/>
                <a:ext cx="50847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60" y="2209391"/>
                <a:ext cx="508473" cy="783804"/>
              </a:xfrm>
              <a:prstGeom prst="rect">
                <a:avLst/>
              </a:prstGeom>
              <a:blipFill rotWithShape="1">
                <a:blip r:embed="rId3"/>
                <a:stretch>
                  <a:fillRect l="-121" t="-29" r="89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15" grpId="0" bldLvl="0" animBg="1"/>
      <p:bldP spid="14" grpId="0" animBg="1"/>
      <p:bldP spid="2" grpId="0" animBg="1"/>
      <p:bldP spid="18" grpId="0"/>
      <p:bldP spid="21" grpId="0"/>
      <p:bldP spid="39" grpId="0"/>
      <p:bldP spid="40" grpId="0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4507865" y="831215"/>
            <a:ext cx="1296010" cy="1260009"/>
          </a:xfrm>
          <a:prstGeom prst="rect">
            <a:avLst/>
          </a:prstGeom>
          <a:gradFill>
            <a:gsLst>
              <a:gs pos="100000">
                <a:srgbClr val="FECF40"/>
              </a:gs>
              <a:gs pos="100000">
                <a:srgbClr val="846C21"/>
              </a:gs>
            </a:gsLst>
            <a:lin ang="0" scaled="0"/>
          </a:gradFill>
          <a:ln w="12700" cmpd="sng">
            <a:solidFill>
              <a:srgbClr val="FFFF00"/>
            </a:solidFill>
            <a:prstDash val="solid"/>
          </a:ln>
        </p:spPr>
        <p:txBody>
          <a:bodyPr wrap="square" anchor="t">
            <a:spAutoFit/>
          </a:bodyPr>
          <a:lstStyle/>
          <a:p>
            <a:endParaRPr lang="zh-CN" altLang="en-US" sz="24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08500" y="848995"/>
            <a:ext cx="1296010" cy="612005"/>
          </a:xfrm>
          <a:prstGeom prst="rect">
            <a:avLst/>
          </a:prstGeom>
          <a:gradFill>
            <a:gsLst>
              <a:gs pos="99000">
                <a:srgbClr val="FFFF00"/>
              </a:gs>
              <a:gs pos="100000">
                <a:srgbClr val="838309"/>
              </a:gs>
            </a:gsLst>
            <a:lin ang="0" scaled="0"/>
          </a:gradFill>
          <a:ln w="12700" cmpd="sng">
            <a:solidFill>
              <a:srgbClr val="FFFF00"/>
            </a:solidFill>
            <a:prstDash val="solid"/>
          </a:ln>
        </p:spPr>
        <p:txBody>
          <a:bodyPr wrap="square" anchor="t">
            <a:spAutoFit/>
          </a:bodyPr>
          <a:lstStyle/>
          <a:p>
            <a:endParaRPr lang="zh-CN" altLang="en-US" sz="24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36040" y="831215"/>
            <a:ext cx="1296010" cy="1260009"/>
          </a:xfrm>
          <a:prstGeom prst="rect">
            <a:avLst/>
          </a:prstGeom>
          <a:gradFill>
            <a:gsLst>
              <a:gs pos="99000">
                <a:srgbClr val="FFFF00"/>
              </a:gs>
              <a:gs pos="100000">
                <a:srgbClr val="838309"/>
              </a:gs>
            </a:gsLst>
            <a:lin ang="0" scaled="0"/>
          </a:gradFill>
          <a:ln w="12700" cmpd="sng">
            <a:solidFill>
              <a:srgbClr val="FFFF00"/>
            </a:solidFill>
            <a:prstDash val="solid"/>
          </a:ln>
        </p:spPr>
        <p:txBody>
          <a:bodyPr wrap="square" anchor="t">
            <a:spAutoFit/>
          </a:bodyPr>
          <a:lstStyle/>
          <a:p>
            <a:endParaRPr lang="zh-CN" altLang="en-US" sz="24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燕尾形箭头 1"/>
          <p:cNvSpPr/>
          <p:nvPr/>
        </p:nvSpPr>
        <p:spPr>
          <a:xfrm>
            <a:off x="3686096" y="1326356"/>
            <a:ext cx="647700" cy="269081"/>
          </a:xfrm>
          <a:prstGeom prst="notchedRightArrow">
            <a:avLst/>
          </a:prstGeom>
          <a:solidFill>
            <a:srgbClr val="00B0F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36675" y="831215"/>
            <a:ext cx="2159000" cy="1259840"/>
            <a:chOff x="2105" y="3656"/>
            <a:chExt cx="3400" cy="1984"/>
          </a:xfrm>
        </p:grpSpPr>
        <p:sp>
          <p:nvSpPr>
            <p:cNvPr id="5" name="矩形 4"/>
            <p:cNvSpPr/>
            <p:nvPr/>
          </p:nvSpPr>
          <p:spPr>
            <a:xfrm>
              <a:off x="2105" y="3656"/>
              <a:ext cx="680" cy="1984"/>
            </a:xfrm>
            <a:prstGeom prst="rect">
              <a:avLst/>
            </a:prstGeom>
            <a:noFill/>
            <a:ln w="19050" cmpd="sng">
              <a:solidFill>
                <a:srgbClr val="30ABCA"/>
              </a:solidFill>
              <a:prstDash val="solid"/>
            </a:ln>
          </p:spPr>
          <p:txBody>
            <a:bodyPr wrap="square" anchor="t">
              <a:spAutoFit/>
            </a:bodyPr>
            <a:lstStyle/>
            <a:p>
              <a:endParaRPr lang="zh-CN" altLang="en-US" sz="24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785" y="3656"/>
              <a:ext cx="680" cy="1984"/>
            </a:xfrm>
            <a:prstGeom prst="rect">
              <a:avLst/>
            </a:prstGeom>
            <a:noFill/>
            <a:ln w="19050" cmpd="sng">
              <a:solidFill>
                <a:srgbClr val="30ABCA"/>
              </a:solidFill>
              <a:prstDash val="solid"/>
            </a:ln>
          </p:spPr>
          <p:txBody>
            <a:bodyPr wrap="square" anchor="t">
              <a:spAutoFit/>
            </a:bodyPr>
            <a:lstStyle/>
            <a:p>
              <a:endParaRPr lang="zh-CN" altLang="en-US" sz="24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825" y="3656"/>
              <a:ext cx="680" cy="1984"/>
            </a:xfrm>
            <a:prstGeom prst="rect">
              <a:avLst/>
            </a:prstGeom>
            <a:noFill/>
            <a:ln w="19050" cmpd="sng">
              <a:solidFill>
                <a:srgbClr val="30ABCA"/>
              </a:solidFill>
              <a:prstDash val="solid"/>
            </a:ln>
          </p:spPr>
          <p:txBody>
            <a:bodyPr wrap="square" anchor="t">
              <a:spAutoFit/>
            </a:bodyPr>
            <a:lstStyle/>
            <a:p>
              <a:endParaRPr lang="zh-CN" altLang="en-US" sz="24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145" y="3656"/>
              <a:ext cx="680" cy="1984"/>
            </a:xfrm>
            <a:prstGeom prst="rect">
              <a:avLst/>
            </a:prstGeom>
            <a:noFill/>
            <a:ln w="19050" cmpd="sng">
              <a:solidFill>
                <a:srgbClr val="30ABCA"/>
              </a:solidFill>
              <a:prstDash val="solid"/>
            </a:ln>
          </p:spPr>
          <p:txBody>
            <a:bodyPr wrap="square" anchor="t">
              <a:spAutoFit/>
            </a:bodyPr>
            <a:lstStyle/>
            <a:p>
              <a:endParaRPr lang="zh-CN" altLang="en-US" sz="24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465" y="3656"/>
              <a:ext cx="680" cy="1984"/>
            </a:xfrm>
            <a:prstGeom prst="rect">
              <a:avLst/>
            </a:prstGeom>
            <a:noFill/>
            <a:ln w="19050" cmpd="sng">
              <a:solidFill>
                <a:srgbClr val="30ABCA"/>
              </a:solidFill>
              <a:prstDash val="solid"/>
            </a:ln>
          </p:spPr>
          <p:txBody>
            <a:bodyPr wrap="square" anchor="t">
              <a:spAutoFit/>
            </a:bodyPr>
            <a:lstStyle/>
            <a:p>
              <a:endParaRPr lang="zh-CN" altLang="en-US" sz="24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602740" y="1126490"/>
            <a:ext cx="1029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公顷</a:t>
            </a:r>
            <a:endParaRPr lang="zh-CN" altLang="en-US" sz="28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28025" y="911682"/>
            <a:ext cx="1402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公顷的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508500" y="831215"/>
            <a:ext cx="2159000" cy="1260009"/>
            <a:chOff x="7612" y="3580"/>
            <a:chExt cx="3400" cy="1928"/>
          </a:xfrm>
        </p:grpSpPr>
        <p:grpSp>
          <p:nvGrpSpPr>
            <p:cNvPr id="24" name="组合 23"/>
            <p:cNvGrpSpPr/>
            <p:nvPr/>
          </p:nvGrpSpPr>
          <p:grpSpPr>
            <a:xfrm>
              <a:off x="7612" y="3580"/>
              <a:ext cx="3400" cy="964"/>
              <a:chOff x="2105" y="3656"/>
              <a:chExt cx="3400" cy="1984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2105" y="3656"/>
                <a:ext cx="680" cy="1984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785" y="3656"/>
                <a:ext cx="680" cy="1984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4825" y="3656"/>
                <a:ext cx="680" cy="1984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145" y="3656"/>
                <a:ext cx="680" cy="1984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465" y="3656"/>
                <a:ext cx="680" cy="1984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7612" y="4544"/>
              <a:ext cx="3400" cy="964"/>
              <a:chOff x="2105" y="3656"/>
              <a:chExt cx="3400" cy="1984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2105" y="3656"/>
                <a:ext cx="680" cy="1984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785" y="3656"/>
                <a:ext cx="680" cy="1984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4825" y="3656"/>
                <a:ext cx="680" cy="1984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4145" y="3656"/>
                <a:ext cx="680" cy="1984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465" y="3656"/>
                <a:ext cx="680" cy="1984"/>
              </a:xfrm>
              <a:prstGeom prst="rect">
                <a:avLst/>
              </a:prstGeom>
              <a:noFill/>
              <a:ln w="19050" cmpd="sng">
                <a:solidFill>
                  <a:srgbClr val="30ABCA"/>
                </a:solidFill>
                <a:prstDash val="solid"/>
              </a:ln>
            </p:spPr>
            <p:txBody>
              <a:bodyPr wrap="square" anchor="t">
                <a:spAutoFit/>
              </a:bodyPr>
              <a:lstStyle/>
              <a:p>
                <a:endParaRPr lang="zh-CN" altLang="en-US" sz="2400" dirty="0">
                  <a:solidFill>
                    <a:srgbClr val="00B05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  <p:sp>
        <p:nvSpPr>
          <p:cNvPr id="4" name="AutoShape 27"/>
          <p:cNvSpPr/>
          <p:nvPr/>
        </p:nvSpPr>
        <p:spPr>
          <a:xfrm>
            <a:off x="1699895" y="2753035"/>
            <a:ext cx="6483985" cy="1618915"/>
          </a:xfrm>
          <a:prstGeom prst="wedgeRoundRectCallout">
            <a:avLst>
              <a:gd name="adj1" fmla="val -55016"/>
              <a:gd name="adj2" fmla="val 19677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求  的  是多少，就是把  平均分成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份，取其中的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份，也就是把单位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“1”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平均分成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份，取这样的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份。</a:t>
            </a:r>
            <a:endParaRPr lang="zh-CN" altLang="en-US" sz="28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1" name="图片 40" descr="p007-05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262890" y="2637790"/>
            <a:ext cx="1249680" cy="18637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Box 39"/>
              <p:cNvSpPr txBox="1"/>
              <p:nvPr/>
            </p:nvSpPr>
            <p:spPr>
              <a:xfrm>
                <a:off x="1260002" y="928881"/>
                <a:ext cx="50847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0002" y="928881"/>
                <a:ext cx="508473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32" t="-65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/>
              <p:cNvSpPr txBox="1"/>
              <p:nvPr/>
            </p:nvSpPr>
            <p:spPr>
              <a:xfrm>
                <a:off x="4333795" y="761908"/>
                <a:ext cx="508473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3795" y="761908"/>
                <a:ext cx="508473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109" t="-69" r="77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42"/>
              <p:cNvSpPr txBox="1"/>
              <p:nvPr/>
            </p:nvSpPr>
            <p:spPr>
              <a:xfrm>
                <a:off x="5487843" y="811633"/>
                <a:ext cx="50847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7843" y="811633"/>
                <a:ext cx="508473" cy="783804"/>
              </a:xfrm>
              <a:prstGeom prst="rect">
                <a:avLst/>
              </a:prstGeom>
              <a:blipFill rotWithShape="1">
                <a:blip r:embed="rId3"/>
                <a:stretch>
                  <a:fillRect l="-34" t="-13" r="2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43"/>
              <p:cNvSpPr txBox="1"/>
              <p:nvPr/>
            </p:nvSpPr>
            <p:spPr>
              <a:xfrm>
                <a:off x="2200275" y="2763032"/>
                <a:ext cx="470136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3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3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3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3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0275" y="2763032"/>
                <a:ext cx="470136" cy="786177"/>
              </a:xfrm>
              <a:prstGeom prst="rect">
                <a:avLst/>
              </a:prstGeom>
              <a:blipFill rotWithShape="1">
                <a:blip r:embed="rId4"/>
                <a:stretch>
                  <a:fillRect t="-19" r="50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/>
              <p:cNvSpPr txBox="1"/>
              <p:nvPr/>
            </p:nvSpPr>
            <p:spPr>
              <a:xfrm>
                <a:off x="2916554" y="2699833"/>
                <a:ext cx="470136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3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3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3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3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6554" y="2699833"/>
                <a:ext cx="470136" cy="783804"/>
              </a:xfrm>
              <a:prstGeom prst="rect">
                <a:avLst/>
              </a:prstGeom>
              <a:blipFill rotWithShape="1">
                <a:blip r:embed="rId5"/>
                <a:stretch>
                  <a:fillRect l="-135" t="-57" r="50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/>
              <p:nvPr/>
            </p:nvSpPr>
            <p:spPr>
              <a:xfrm>
                <a:off x="5803900" y="2643759"/>
                <a:ext cx="470136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3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3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3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3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3900" y="2643759"/>
                <a:ext cx="470136" cy="786177"/>
              </a:xfrm>
              <a:prstGeom prst="rect">
                <a:avLst/>
              </a:prstGeom>
              <a:blipFill rotWithShape="1">
                <a:blip r:embed="rId4"/>
                <a:stretch>
                  <a:fillRect t="-32" r="50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15" grpId="0" bldLvl="0" animBg="1"/>
      <p:bldP spid="2" grpId="0" bldLvl="0" animBg="1"/>
      <p:bldP spid="18" grpId="0"/>
      <p:bldP spid="21" grpId="0"/>
      <p:bldP spid="4" grpId="0" animBg="1"/>
      <p:bldP spid="40" grpId="0"/>
      <p:bldP spid="42" grpId="0"/>
      <p:bldP spid="43" grpId="0"/>
      <p:bldP spid="44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93235" y="3071513"/>
            <a:ext cx="3719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答： 时耕地  公顷。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954782" y="1707653"/>
                <a:ext cx="1065292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4782" y="1707653"/>
                <a:ext cx="1065292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24" t="-18" r="1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819055" y="1707653"/>
                <a:ext cx="1233824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055" y="1707653"/>
                <a:ext cx="1233824" cy="786177"/>
              </a:xfrm>
              <a:prstGeom prst="rect">
                <a:avLst/>
              </a:prstGeom>
              <a:blipFill rotWithShape="1">
                <a:blip r:embed="rId2"/>
                <a:stretch>
                  <a:fillRect l="-24" t="-18" r="25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923928" y="1715712"/>
                <a:ext cx="1893660" cy="8036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3200" b="1" i="1" smtClean="0">
                        <a:solidFill>
                          <a:schemeClr val="tx1"/>
                        </a:solidFill>
                        <a:latin typeface="Cambria Math" panose="02040503050406030204"/>
                        <a:ea typeface="Cambria Math" panose="02040503050406030204"/>
                      </a:rPr>
                      <m:t>=</m:t>
                    </m:r>
                    <m:f>
                      <m:fPr>
                        <m:ctrlP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公顷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1715712"/>
                <a:ext cx="1893660" cy="803682"/>
              </a:xfrm>
              <a:prstGeom prst="rect">
                <a:avLst/>
              </a:prstGeom>
              <a:blipFill rotWithShape="1">
                <a:blip r:embed="rId3"/>
                <a:stretch>
                  <a:fillRect l="-14" t="-72" r="-1859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2735380" y="2942222"/>
                <a:ext cx="524503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5380" y="2942222"/>
                <a:ext cx="524503" cy="783804"/>
              </a:xfrm>
              <a:prstGeom prst="rect">
                <a:avLst/>
              </a:prstGeom>
              <a:blipFill rotWithShape="1">
                <a:blip r:embed="rId4"/>
                <a:stretch>
                  <a:fillRect l="-83" t="-34" r="82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4147471" y="2916161"/>
                <a:ext cx="708847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7471" y="2916161"/>
                <a:ext cx="708847" cy="786177"/>
              </a:xfrm>
              <a:prstGeom prst="rect">
                <a:avLst/>
              </a:prstGeom>
              <a:blipFill rotWithShape="1">
                <a:blip r:embed="rId5"/>
                <a:stretch>
                  <a:fillRect l="-40" t="-31" r="67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" name="AutoShape 27"/>
              <p:cNvSpPr/>
              <p:nvPr/>
            </p:nvSpPr>
            <p:spPr>
              <a:xfrm>
                <a:off x="909955" y="868680"/>
                <a:ext cx="4476750" cy="593090"/>
              </a:xfrm>
              <a:prstGeom prst="wedgeRoundRectCallout">
                <a:avLst>
                  <a:gd name="adj1" fmla="val 49472"/>
                  <a:gd name="adj2" fmla="val 15912"/>
                  <a:gd name="adj3" fmla="val 16667"/>
                </a:avLst>
              </a:prstGeom>
              <a:solidFill>
                <a:srgbClr val="FFFF00"/>
              </a:solidFill>
              <a:ln w="19050">
                <a:noFill/>
              </a:ln>
            </p:spPr>
            <p:txBody>
              <a:bodyPr anchor="t"/>
              <a:lstStyle/>
              <a:p>
                <a:pPr algn="ctr"/>
                <a:r>
                  <a:rPr lang="zh-CN" altLang="en-US" sz="27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第二问：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7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  <a:sym typeface="+mn-ea"/>
                  </a:rPr>
                  <a:t>时耕地多少公顷？</a:t>
                </a:r>
                <a:endParaRPr lang="zh-CN" altLang="en-US" sz="27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endParaRPr lang="en-US" altLang="zh-CN" sz="27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955" y="868680"/>
                <a:ext cx="4476750" cy="593090"/>
              </a:xfrm>
              <a:prstGeom prst="wedgeRoundRectCallout">
                <a:avLst>
                  <a:gd name="adj1" fmla="val 49472"/>
                  <a:gd name="adj2" fmla="val 15912"/>
                  <a:gd name="adj3" fmla="val 16667"/>
                </a:avLst>
              </a:prstGeom>
              <a:blipFill rotWithShape="1">
                <a:blip r:embed="rId1"/>
                <a:stretch>
                  <a:fillRect b="-69807"/>
                </a:stretch>
              </a:blipFill>
              <a:ln w="1905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流程图: 可选过程 4"/>
          <p:cNvSpPr/>
          <p:nvPr/>
        </p:nvSpPr>
        <p:spPr>
          <a:xfrm>
            <a:off x="1791970" y="1645285"/>
            <a:ext cx="5171440" cy="578448"/>
          </a:xfrm>
          <a:prstGeom prst="flowChartAlternateProcess">
            <a:avLst/>
          </a:prstGeom>
          <a:gradFill rotWithShape="1">
            <a:gsLst>
              <a:gs pos="100000">
                <a:srgbClr val="14CD68"/>
              </a:gs>
              <a:gs pos="100000">
                <a:srgbClr val="0B6E38"/>
              </a:gs>
            </a:gsLst>
            <a:lin ang="5400000"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工作总量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=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工作效率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×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工作时间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9" name="AutoShape 27"/>
          <p:cNvSpPr/>
          <p:nvPr/>
        </p:nvSpPr>
        <p:spPr>
          <a:xfrm>
            <a:off x="1283335" y="2358390"/>
            <a:ext cx="4003040" cy="593090"/>
          </a:xfrm>
          <a:prstGeom prst="wedgeRoundRectCallout">
            <a:avLst>
              <a:gd name="adj1" fmla="val -45161"/>
              <a:gd name="adj2" fmla="val 105781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求工作总量用乘法计算</a:t>
            </a:r>
            <a:endParaRPr lang="zh-CN" altLang="en-US" sz="28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 descr="p003-01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95" y="2358390"/>
            <a:ext cx="1407795" cy="146875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2987824" y="3148403"/>
                <a:ext cx="1034835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a:rPr lang="en-US" altLang="zh-CN" sz="24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3148403"/>
                <a:ext cx="1034835" cy="786177"/>
              </a:xfrm>
              <a:prstGeom prst="rect">
                <a:avLst/>
              </a:prstGeom>
              <a:blipFill rotWithShape="1">
                <a:blip r:embed="rId3"/>
                <a:stretch>
                  <a:fillRect l="-14" t="-9" r="55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 bldLvl="0" animBg="1"/>
      <p:bldP spid="9" grpId="0" animBg="1"/>
      <p:bldP spid="8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1855</Words>
  <Application>WPS 演示</Application>
  <PresentationFormat>全屏显示(16:9)</PresentationFormat>
  <Paragraphs>356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42" baseType="lpstr">
      <vt:lpstr>Arial</vt:lpstr>
      <vt:lpstr>宋体</vt:lpstr>
      <vt:lpstr>Wingdings</vt:lpstr>
      <vt:lpstr>黑体</vt:lpstr>
      <vt:lpstr>Calibri</vt:lpstr>
      <vt:lpstr>楷体_GB2312</vt:lpstr>
      <vt:lpstr>楷体</vt:lpstr>
      <vt:lpstr>幼圆</vt:lpstr>
      <vt:lpstr>Cambria Math</vt:lpstr>
      <vt:lpstr>华文新魏</vt:lpstr>
      <vt:lpstr>Cambria Math</vt:lpstr>
      <vt:lpstr>微软雅黑</vt:lpstr>
      <vt:lpstr>Arial Unicode MS</vt:lpstr>
      <vt:lpstr>等线</vt:lpstr>
      <vt:lpstr>Office 主题</vt:lpstr>
      <vt:lpstr>1_Office 主题</vt:lpstr>
      <vt:lpstr>自定义设计方案</vt:lpstr>
      <vt:lpstr>Equation.3</vt:lpstr>
      <vt:lpstr>Equation.3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104</cp:revision>
  <dcterms:created xsi:type="dcterms:W3CDTF">2018-09-11T05:46:00Z</dcterms:created>
  <dcterms:modified xsi:type="dcterms:W3CDTF">2023-08-29T00:54:52Z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98C8442B07CC4A80ACA4B6FC67AACA33_12</vt:lpwstr>
  </property>
</Properties>
</file>