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  <p:sldMasterId id="2147483687" r:id="rId4"/>
    <p:sldMasterId id="2147483698" r:id="rId5"/>
    <p:sldMasterId id="2147483709" r:id="rId6"/>
  </p:sldMasterIdLst>
  <p:notesMasterIdLst>
    <p:notesMasterId r:id="rId21"/>
  </p:notesMasterIdLst>
  <p:sldIdLst>
    <p:sldId id="392" r:id="rId7"/>
    <p:sldId id="380" r:id="rId8"/>
    <p:sldId id="365" r:id="rId9"/>
    <p:sldId id="366" r:id="rId10"/>
    <p:sldId id="367" r:id="rId11"/>
    <p:sldId id="371" r:id="rId12"/>
    <p:sldId id="372" r:id="rId13"/>
    <p:sldId id="373" r:id="rId14"/>
    <p:sldId id="374" r:id="rId15"/>
    <p:sldId id="376" r:id="rId16"/>
    <p:sldId id="389" r:id="rId17"/>
    <p:sldId id="388" r:id="rId18"/>
    <p:sldId id="379" r:id="rId19"/>
    <p:sldId id="394" r:id="rId20"/>
  </p:sldIdLst>
  <p:sldSz cx="9144000" cy="5143500" type="screen16x9"/>
  <p:notesSz cx="6858000" cy="9144000"/>
  <p:custDataLst>
    <p:tags r:id="rId25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55" userDrawn="1">
          <p15:clr>
            <a:srgbClr val="A4A3A4"/>
          </p15:clr>
        </p15:guide>
        <p15:guide id="2" pos="288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0000"/>
    <a:srgbClr val="180DA3"/>
    <a:srgbClr val="17DBF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855" autoAdjust="0"/>
    <p:restoredTop sz="99852" autoAdjust="0"/>
  </p:normalViewPr>
  <p:slideViewPr>
    <p:cSldViewPr showGuides="1">
      <p:cViewPr varScale="1">
        <p:scale>
          <a:sx n="110" d="100"/>
          <a:sy n="110" d="100"/>
        </p:scale>
        <p:origin x="-96" y="-222"/>
      </p:cViewPr>
      <p:guideLst>
        <p:guide orient="horz" pos="1655"/>
        <p:guide pos="2889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3.xml"/><Relationship Id="rId8" Type="http://schemas.openxmlformats.org/officeDocument/2006/relationships/slide" Target="slides/slide2.xml"/><Relationship Id="rId7" Type="http://schemas.openxmlformats.org/officeDocument/2006/relationships/slide" Target="slides/slide1.xml"/><Relationship Id="rId6" Type="http://schemas.openxmlformats.org/officeDocument/2006/relationships/slideMaster" Target="slideMasters/slideMaster5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notesMaster" Target="notesMasters/notesMaster1.xml"/><Relationship Id="rId20" Type="http://schemas.openxmlformats.org/officeDocument/2006/relationships/slide" Target="slides/slide14.xml"/><Relationship Id="rId2" Type="http://schemas.openxmlformats.org/officeDocument/2006/relationships/theme" Target="theme/theme1.xml"/><Relationship Id="rId19" Type="http://schemas.openxmlformats.org/officeDocument/2006/relationships/slide" Target="slides/slide13.xml"/><Relationship Id="rId18" Type="http://schemas.openxmlformats.org/officeDocument/2006/relationships/slide" Target="slides/slide12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2F3456-E696-4D65-8667-EB399270ABB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78D34C6-842D-4448-B557-4B1FFC50732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644CA67A-5131-44CD-8AF4-862863868F3D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BC71114-5348-4759-9094-CB4D943801A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BF1794EF-AEAE-4B9B-B6BC-03E8827895B5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D9A3988A-7E08-433F-95BD-DFA5788E742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8BBDBEC5-7629-4AD2-AD9E-5B878F9D0803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83F925D7-D6E2-4C5A-90C9-46F53CF0937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1111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1111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806" y="3305176"/>
            <a:ext cx="7772221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806" y="2180035"/>
            <a:ext cx="7772221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86C6C3A3-C81F-47A2-B510-E6C8076D219B}" type="datetimeFigureOut">
              <a:rPr lang="zh-CN" altLang="en-US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D7758F06-98A4-4DA0-BF83-44B78770641D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60" y="1200151"/>
            <a:ext cx="405698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8562" y="1200151"/>
            <a:ext cx="405817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8D8907CC-4D6E-4FA1-9AE5-1D1918B8F150}" type="datetimeFigureOut">
              <a:rPr lang="zh-CN" altLang="en-US"/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A59F4F23-766D-4FA5-8169-BBF283C599BA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61" y="1151335"/>
            <a:ext cx="404031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61" y="1631156"/>
            <a:ext cx="404031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236" y="1151335"/>
            <a:ext cx="404150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236" y="1631156"/>
            <a:ext cx="404150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0EE7DBEC-D00B-4EFE-8947-CEBCC6DE8BC1}" type="datetimeFigureOut">
              <a:rPr lang="zh-CN" altLang="en-US"/>
            </a:fld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EF776A8C-BBEE-4A6F-824E-869BF0E12C1A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279CC6C4-1B0C-4076-B354-C01BC4E8CA89}" type="datetimeFigureOut">
              <a:rPr lang="zh-CN" altLang="en-US"/>
            </a:fld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BC4D8217-DCD3-4B6A-8717-DB0F3BC5CCD1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F6D20857-E398-4B0A-8230-5503E1AA6EF8}" type="datetimeFigureOut">
              <a:rPr lang="zh-CN" altLang="en-US"/>
            </a:fld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DA20093A-2E85-4663-911F-BC402730A7BA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7CB74ABE-88A7-4E82-AFCF-EF5F4A994906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59F0A0B7-D463-407C-9D88-0C8D202D3A4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0" y="204787"/>
            <a:ext cx="3007910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724" y="204789"/>
            <a:ext cx="5112019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60" y="1076327"/>
            <a:ext cx="3007910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0BBE860F-A520-4C54-8A16-81DC03703D8F}" type="datetimeFigureOut">
              <a:rPr lang="zh-CN" altLang="en-US"/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995FA687-8282-4E18-BFCF-797647C839BD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124" y="3600451"/>
            <a:ext cx="548711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124" y="459581"/>
            <a:ext cx="548711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124" y="4025504"/>
            <a:ext cx="548711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07E8A174-0DA8-43AA-87BE-41F0A70D8365}" type="datetimeFigureOut">
              <a:rPr lang="zh-CN" altLang="en-US"/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0F30A7B-7F81-4255-A8C1-77AAAB0B02AC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60A15A8D-D63C-419F-9E7F-68C798990202}" type="datetimeFigureOut">
              <a:rPr lang="zh-CN" altLang="en-US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08E7744A-5AF6-486B-8FD6-C6327DD4A938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266" y="205980"/>
            <a:ext cx="2056477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1" y="205980"/>
            <a:ext cx="6058689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8E4A133-6202-48D8-ADB4-833968CA314F}" type="datetimeFigureOut">
              <a:rPr lang="zh-CN" altLang="en-US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84887605-5C15-46A0-B3B1-B952DB8829D9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4AC70283-6286-4488-B366-ECAD9693639A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3210FC54-4958-41F6-8A19-376E30A0B9D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9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624B62CA-1780-4D74-B669-9D05D2D6398B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8CF647A2-5C66-418A-9600-A80275D787D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7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333829"/>
            <a:ext cx="3655181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1999034"/>
            <a:ext cx="3655181" cy="264321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3829"/>
            <a:ext cx="3673182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034"/>
            <a:ext cx="3673182" cy="264321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3124012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01"/>
            <a:ext cx="4629150" cy="405288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3124012" cy="2858691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 showMasterSp="0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273844"/>
            <a:ext cx="7886700" cy="4358879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9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0593F9D9-56DA-44BF-B9B5-4228B0BC678A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C48D48B7-80FB-4892-8BE7-D08649E24A7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7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333829"/>
            <a:ext cx="3655181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1999034"/>
            <a:ext cx="3655181" cy="264321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3829"/>
            <a:ext cx="3673182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034"/>
            <a:ext cx="3673182" cy="264321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3124012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01"/>
            <a:ext cx="4629150" cy="405288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3124012" cy="2858691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 showMasterSp="0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273844"/>
            <a:ext cx="7886700" cy="4358879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E11AE134-27FC-4CE8-96F4-FDC9FB9CA9A5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4EAD2C51-421D-4B6A-BD11-DE7DAF7EBC6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806" y="3305176"/>
            <a:ext cx="7772221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806" y="2180035"/>
            <a:ext cx="7772221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FE4AC913-6F29-404C-9ADF-29251873EBE9}" type="slidenum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60" y="1200151"/>
            <a:ext cx="405698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8562" y="1200151"/>
            <a:ext cx="405817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FE4AC913-6F29-404C-9ADF-29251873EBE9}" type="slidenum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61" y="1151335"/>
            <a:ext cx="404031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61" y="1631156"/>
            <a:ext cx="404031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236" y="1151335"/>
            <a:ext cx="404150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236" y="1631156"/>
            <a:ext cx="404150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FE4AC913-6F29-404C-9ADF-29251873EBE9}" type="slidenum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FE4AC913-6F29-404C-9ADF-29251873EBE9}" type="slidenum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FE4AC913-6F29-404C-9ADF-29251873EBE9}" type="slidenum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0" y="204787"/>
            <a:ext cx="3007910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724" y="204789"/>
            <a:ext cx="5112019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60" y="1076327"/>
            <a:ext cx="3007910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FE4AC913-6F29-404C-9ADF-29251873EBE9}" type="slidenum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124" y="3600451"/>
            <a:ext cx="548711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124" y="459581"/>
            <a:ext cx="548711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124" y="4025504"/>
            <a:ext cx="548711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FE4AC913-6F29-404C-9ADF-29251873EBE9}" type="slidenum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FE4AC913-6F29-404C-9ADF-29251873EBE9}" type="slidenum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266" y="205980"/>
            <a:ext cx="2056477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1" y="205980"/>
            <a:ext cx="6058689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FE4AC913-6F29-404C-9ADF-29251873EBE9}" type="slidenum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A62C7987-68FC-4FBA-BDCB-9C3CF9E33594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3F74511-A324-4634-958B-97021161728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87F77BAF-608B-45B9-86E9-DF25365B82ED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CBAB744C-721B-4FC9-B101-04B6C1C8055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B912A0B2-E6AD-4A86-92C3-2759304EF788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791E42E2-E392-4F65-A748-C6853058DBD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image" Target="../media/image4.png"/><Relationship Id="rId16" Type="http://schemas.openxmlformats.org/officeDocument/2006/relationships/slide" Target="../slides/slide1.xml"/><Relationship Id="rId15" Type="http://schemas.openxmlformats.org/officeDocument/2006/relationships/image" Target="../media/image3.png"/><Relationship Id="rId14" Type="http://schemas.openxmlformats.org/officeDocument/2006/relationships/image" Target="../media/image2.png"/><Relationship Id="rId13" Type="http://schemas.openxmlformats.org/officeDocument/2006/relationships/image" Target="../media/image1.pn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1.xml"/><Relationship Id="rId8" Type="http://schemas.openxmlformats.org/officeDocument/2006/relationships/slideLayout" Target="../slideLayouts/slideLayout20.xml"/><Relationship Id="rId7" Type="http://schemas.openxmlformats.org/officeDocument/2006/relationships/slideLayout" Target="../slideLayouts/slideLayout19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5.xml"/><Relationship Id="rId29" Type="http://schemas.openxmlformats.org/officeDocument/2006/relationships/theme" Target="../theme/theme2.xml"/><Relationship Id="rId28" Type="http://schemas.openxmlformats.org/officeDocument/2006/relationships/image" Target="../media/image2.png"/><Relationship Id="rId27" Type="http://schemas.openxmlformats.org/officeDocument/2006/relationships/image" Target="../media/image3.png"/><Relationship Id="rId26" Type="http://schemas.openxmlformats.org/officeDocument/2006/relationships/image" Target="../media/image1.png"/><Relationship Id="rId25" Type="http://schemas.openxmlformats.org/officeDocument/2006/relationships/slideLayout" Target="../slideLayouts/slideLayout37.xml"/><Relationship Id="rId24" Type="http://schemas.openxmlformats.org/officeDocument/2006/relationships/slideLayout" Target="../slideLayouts/slideLayout36.xml"/><Relationship Id="rId23" Type="http://schemas.openxmlformats.org/officeDocument/2006/relationships/slideLayout" Target="../slideLayouts/slideLayout35.xml"/><Relationship Id="rId22" Type="http://schemas.openxmlformats.org/officeDocument/2006/relationships/slideLayout" Target="../slideLayouts/slideLayout34.xml"/><Relationship Id="rId21" Type="http://schemas.openxmlformats.org/officeDocument/2006/relationships/slideLayout" Target="../slideLayouts/slideLayout33.xml"/><Relationship Id="rId20" Type="http://schemas.openxmlformats.org/officeDocument/2006/relationships/slideLayout" Target="../slideLayouts/slideLayout32.xml"/><Relationship Id="rId2" Type="http://schemas.openxmlformats.org/officeDocument/2006/relationships/slideLayout" Target="../slideLayouts/slideLayout14.xml"/><Relationship Id="rId19" Type="http://schemas.openxmlformats.org/officeDocument/2006/relationships/slideLayout" Target="../slideLayouts/slideLayout31.xml"/><Relationship Id="rId18" Type="http://schemas.openxmlformats.org/officeDocument/2006/relationships/slideLayout" Target="../slideLayouts/slideLayout30.xml"/><Relationship Id="rId17" Type="http://schemas.openxmlformats.org/officeDocument/2006/relationships/slideLayout" Target="../slideLayouts/slideLayout29.xml"/><Relationship Id="rId16" Type="http://schemas.openxmlformats.org/officeDocument/2006/relationships/slideLayout" Target="../slideLayouts/slideLayout28.xml"/><Relationship Id="rId15" Type="http://schemas.openxmlformats.org/officeDocument/2006/relationships/slideLayout" Target="../slideLayouts/slideLayout27.xml"/><Relationship Id="rId14" Type="http://schemas.openxmlformats.org/officeDocument/2006/relationships/slideLayout" Target="../slideLayouts/slideLayout26.xml"/><Relationship Id="rId13" Type="http://schemas.openxmlformats.org/officeDocument/2006/relationships/slideLayout" Target="../slideLayouts/slideLayout25.xml"/><Relationship Id="rId12" Type="http://schemas.openxmlformats.org/officeDocument/2006/relationships/slideLayout" Target="../slideLayouts/slideLayout24.xml"/><Relationship Id="rId11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13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6.xml"/><Relationship Id="rId8" Type="http://schemas.openxmlformats.org/officeDocument/2006/relationships/slideLayout" Target="../slideLayouts/slideLayout45.xml"/><Relationship Id="rId7" Type="http://schemas.openxmlformats.org/officeDocument/2006/relationships/slideLayout" Target="../slideLayouts/slideLayout44.xml"/><Relationship Id="rId6" Type="http://schemas.openxmlformats.org/officeDocument/2006/relationships/slideLayout" Target="../slideLayouts/slideLayout43.xml"/><Relationship Id="rId5" Type="http://schemas.openxmlformats.org/officeDocument/2006/relationships/slideLayout" Target="../slideLayouts/slideLayout42.xml"/><Relationship Id="rId4" Type="http://schemas.openxmlformats.org/officeDocument/2006/relationships/slideLayout" Target="../slideLayouts/slideLayout41.xml"/><Relationship Id="rId3" Type="http://schemas.openxmlformats.org/officeDocument/2006/relationships/slideLayout" Target="../slideLayouts/slideLayout40.xml"/><Relationship Id="rId2" Type="http://schemas.openxmlformats.org/officeDocument/2006/relationships/slideLayout" Target="../slideLayouts/slideLayout39.xml"/><Relationship Id="rId12" Type="http://schemas.openxmlformats.org/officeDocument/2006/relationships/theme" Target="../theme/theme3.xml"/><Relationship Id="rId11" Type="http://schemas.openxmlformats.org/officeDocument/2006/relationships/image" Target="../media/image1.png"/><Relationship Id="rId10" Type="http://schemas.openxmlformats.org/officeDocument/2006/relationships/slideLayout" Target="../slideLayouts/slideLayout47.xml"/><Relationship Id="rId1" Type="http://schemas.openxmlformats.org/officeDocument/2006/relationships/slideLayout" Target="../slideLayouts/slideLayout38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6.xml"/><Relationship Id="rId8" Type="http://schemas.openxmlformats.org/officeDocument/2006/relationships/slideLayout" Target="../slideLayouts/slideLayout55.xml"/><Relationship Id="rId7" Type="http://schemas.openxmlformats.org/officeDocument/2006/relationships/slideLayout" Target="../slideLayouts/slideLayout54.xml"/><Relationship Id="rId6" Type="http://schemas.openxmlformats.org/officeDocument/2006/relationships/slideLayout" Target="../slideLayouts/slideLayout53.xml"/><Relationship Id="rId5" Type="http://schemas.openxmlformats.org/officeDocument/2006/relationships/slideLayout" Target="../slideLayouts/slideLayout52.xml"/><Relationship Id="rId4" Type="http://schemas.openxmlformats.org/officeDocument/2006/relationships/slideLayout" Target="../slideLayouts/slideLayout51.xml"/><Relationship Id="rId3" Type="http://schemas.openxmlformats.org/officeDocument/2006/relationships/slideLayout" Target="../slideLayouts/slideLayout50.xml"/><Relationship Id="rId2" Type="http://schemas.openxmlformats.org/officeDocument/2006/relationships/slideLayout" Target="../slideLayouts/slideLayout49.xml"/><Relationship Id="rId12" Type="http://schemas.openxmlformats.org/officeDocument/2006/relationships/theme" Target="../theme/theme4.xml"/><Relationship Id="rId11" Type="http://schemas.openxmlformats.org/officeDocument/2006/relationships/image" Target="../media/image1.png"/><Relationship Id="rId10" Type="http://schemas.openxmlformats.org/officeDocument/2006/relationships/slideLayout" Target="../slideLayouts/slideLayout57.xml"/><Relationship Id="rId1" Type="http://schemas.openxmlformats.org/officeDocument/2006/relationships/slideLayout" Target="../slideLayouts/slideLayout48.xml"/></Relationships>
</file>

<file path=ppt/slideMasters/_rels/slideMaster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66.xml"/><Relationship Id="rId8" Type="http://schemas.openxmlformats.org/officeDocument/2006/relationships/slideLayout" Target="../slideLayouts/slideLayout65.xml"/><Relationship Id="rId7" Type="http://schemas.openxmlformats.org/officeDocument/2006/relationships/slideLayout" Target="../slideLayouts/slideLayout64.xml"/><Relationship Id="rId6" Type="http://schemas.openxmlformats.org/officeDocument/2006/relationships/slideLayout" Target="../slideLayouts/slideLayout63.xml"/><Relationship Id="rId5" Type="http://schemas.openxmlformats.org/officeDocument/2006/relationships/slideLayout" Target="../slideLayouts/slideLayout62.xml"/><Relationship Id="rId4" Type="http://schemas.openxmlformats.org/officeDocument/2006/relationships/slideLayout" Target="../slideLayouts/slideLayout61.xml"/><Relationship Id="rId3" Type="http://schemas.openxmlformats.org/officeDocument/2006/relationships/slideLayout" Target="../slideLayouts/slideLayout60.xml"/><Relationship Id="rId29" Type="http://schemas.openxmlformats.org/officeDocument/2006/relationships/theme" Target="../theme/theme5.xml"/><Relationship Id="rId28" Type="http://schemas.openxmlformats.org/officeDocument/2006/relationships/image" Target="../media/image2.png"/><Relationship Id="rId27" Type="http://schemas.openxmlformats.org/officeDocument/2006/relationships/image" Target="../media/image3.png"/><Relationship Id="rId26" Type="http://schemas.openxmlformats.org/officeDocument/2006/relationships/image" Target="../media/image1.png"/><Relationship Id="rId25" Type="http://schemas.openxmlformats.org/officeDocument/2006/relationships/slideLayout" Target="../slideLayouts/slideLayout82.xml"/><Relationship Id="rId24" Type="http://schemas.openxmlformats.org/officeDocument/2006/relationships/slideLayout" Target="../slideLayouts/slideLayout81.xml"/><Relationship Id="rId23" Type="http://schemas.openxmlformats.org/officeDocument/2006/relationships/slideLayout" Target="../slideLayouts/slideLayout80.xml"/><Relationship Id="rId22" Type="http://schemas.openxmlformats.org/officeDocument/2006/relationships/slideLayout" Target="../slideLayouts/slideLayout79.xml"/><Relationship Id="rId21" Type="http://schemas.openxmlformats.org/officeDocument/2006/relationships/slideLayout" Target="../slideLayouts/slideLayout78.xml"/><Relationship Id="rId20" Type="http://schemas.openxmlformats.org/officeDocument/2006/relationships/slideLayout" Target="../slideLayouts/slideLayout77.xml"/><Relationship Id="rId2" Type="http://schemas.openxmlformats.org/officeDocument/2006/relationships/slideLayout" Target="../slideLayouts/slideLayout59.xml"/><Relationship Id="rId19" Type="http://schemas.openxmlformats.org/officeDocument/2006/relationships/slideLayout" Target="../slideLayouts/slideLayout76.xml"/><Relationship Id="rId18" Type="http://schemas.openxmlformats.org/officeDocument/2006/relationships/slideLayout" Target="../slideLayouts/slideLayout75.xml"/><Relationship Id="rId17" Type="http://schemas.openxmlformats.org/officeDocument/2006/relationships/slideLayout" Target="../slideLayouts/slideLayout74.xml"/><Relationship Id="rId16" Type="http://schemas.openxmlformats.org/officeDocument/2006/relationships/slideLayout" Target="../slideLayouts/slideLayout73.xml"/><Relationship Id="rId15" Type="http://schemas.openxmlformats.org/officeDocument/2006/relationships/slideLayout" Target="../slideLayouts/slideLayout72.xml"/><Relationship Id="rId14" Type="http://schemas.openxmlformats.org/officeDocument/2006/relationships/slideLayout" Target="../slideLayouts/slideLayout71.xml"/><Relationship Id="rId13" Type="http://schemas.openxmlformats.org/officeDocument/2006/relationships/slideLayout" Target="../slideLayouts/slideLayout70.xml"/><Relationship Id="rId12" Type="http://schemas.openxmlformats.org/officeDocument/2006/relationships/slideLayout" Target="../slideLayouts/slideLayout69.xml"/><Relationship Id="rId11" Type="http://schemas.openxmlformats.org/officeDocument/2006/relationships/slideLayout" Target="../slideLayouts/slideLayout68.xml"/><Relationship Id="rId10" Type="http://schemas.openxmlformats.org/officeDocument/2006/relationships/slideLayout" Target="../slideLayouts/slideLayout67.xml"/><Relationship Id="rId1" Type="http://schemas.openxmlformats.org/officeDocument/2006/relationships/slideLayout" Target="../slideLayouts/slideLayout5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6"/>
          <p:cNvPicPr>
            <a:picLocks noChangeAspect="1"/>
          </p:cNvPicPr>
          <p:nvPr userDrawn="1"/>
        </p:nvPicPr>
        <p:blipFill>
          <a:blip r:embed="rId14"/>
          <a:srcRect/>
          <a:stretch>
            <a:fillRect/>
          </a:stretch>
        </p:blipFill>
        <p:spPr bwMode="auto">
          <a:xfrm>
            <a:off x="0" y="4732338"/>
            <a:ext cx="9144000" cy="41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>
          <a:xfrm flipH="1">
            <a:off x="0" y="124113"/>
            <a:ext cx="241176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pic>
        <p:nvPicPr>
          <p:cNvPr id="1030" name="图片 8"/>
          <p:cNvPicPr>
            <a:picLocks noChangeAspect="1"/>
          </p:cNvPicPr>
          <p:nvPr userDrawn="1"/>
        </p:nvPicPr>
        <p:blipFill>
          <a:blip r:embed="rId15"/>
          <a:srcRect/>
          <a:stretch>
            <a:fillRect/>
          </a:stretch>
        </p:blipFill>
        <p:spPr bwMode="auto">
          <a:xfrm>
            <a:off x="8027988" y="123825"/>
            <a:ext cx="915987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 userDrawn="1"/>
        </p:nvSpPr>
        <p:spPr>
          <a:xfrm>
            <a:off x="0" y="93613"/>
            <a:ext cx="259228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按比例分配的方法解决实际问题</a:t>
            </a:r>
            <a:endParaRPr lang="zh-CN" altLang="en-US" sz="1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032" name="组合 5"/>
          <p:cNvGrpSpPr/>
          <p:nvPr userDrawn="1"/>
        </p:nvGrpSpPr>
        <p:grpSpPr bwMode="auto">
          <a:xfrm>
            <a:off x="8039100" y="4772025"/>
            <a:ext cx="1104900" cy="371475"/>
            <a:chOff x="7643422" y="4681236"/>
            <a:chExt cx="1105042" cy="370719"/>
          </a:xfrm>
        </p:grpSpPr>
        <p:pic>
          <p:nvPicPr>
            <p:cNvPr id="1033" name="图片 10">
              <a:hlinkClick r:id="rId16" action="ppaction://hlinksldjump"/>
            </p:cNvPr>
            <p:cNvPicPr>
              <a:picLocks noChangeAspect="1"/>
            </p:cNvPicPr>
            <p:nvPr/>
          </p:nvPicPr>
          <p:blipFill>
            <a:blip r:embed="rId17"/>
            <a:srcRect/>
            <a:stretch>
              <a:fillRect/>
            </a:stretch>
          </p:blipFill>
          <p:spPr bwMode="auto">
            <a:xfrm>
              <a:off x="7643422" y="4713389"/>
              <a:ext cx="1105042" cy="3385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" name="文本框 26">
              <a:hlinkClick r:id="rId16" action="ppaction://hlinksldjump"/>
            </p:cNvPr>
            <p:cNvSpPr txBox="1"/>
            <p:nvPr/>
          </p:nvSpPr>
          <p:spPr>
            <a:xfrm>
              <a:off x="7762500" y="4681236"/>
              <a:ext cx="647783" cy="36913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1" lang="zh-CN" altLang="en-US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图片 9"/>
          <p:cNvPicPr>
            <a:picLocks noChangeAspect="1"/>
          </p:cNvPicPr>
          <p:nvPr userDrawn="1"/>
        </p:nvPicPr>
        <p:blipFill>
          <a:blip r:embed="rId27"/>
          <a:srcRect/>
          <a:stretch>
            <a:fillRect/>
          </a:stretch>
        </p:blipFill>
        <p:spPr bwMode="auto">
          <a:xfrm>
            <a:off x="8027988" y="123825"/>
            <a:ext cx="915987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5" name="图片 5"/>
          <p:cNvPicPr>
            <a:picLocks noChangeAspect="1"/>
          </p:cNvPicPr>
          <p:nvPr userDrawn="1"/>
        </p:nvPicPr>
        <p:blipFill>
          <a:blip r:embed="rId28"/>
          <a:srcRect/>
          <a:stretch>
            <a:fillRect/>
          </a:stretch>
        </p:blipFill>
        <p:spPr bwMode="auto">
          <a:xfrm>
            <a:off x="0" y="4732338"/>
            <a:ext cx="9144000" cy="41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  <p:sldLayoutId id="2147483675" r:id="rId14"/>
    <p:sldLayoutId id="2147483676" r:id="rId15"/>
    <p:sldLayoutId id="2147483677" r:id="rId16"/>
    <p:sldLayoutId id="2147483678" r:id="rId17"/>
    <p:sldLayoutId id="2147483679" r:id="rId18"/>
    <p:sldLayoutId id="2147483680" r:id="rId19"/>
    <p:sldLayoutId id="2147483681" r:id="rId20"/>
    <p:sldLayoutId id="2147483682" r:id="rId21"/>
    <p:sldLayoutId id="2147483683" r:id="rId22"/>
    <p:sldLayoutId id="2147483684" r:id="rId23"/>
    <p:sldLayoutId id="2147483685" r:id="rId24"/>
    <p:sldLayoutId id="2147483686" r:id="rId25"/>
  </p:sldLayoutIdLst>
  <p:txStyles>
    <p:titleStyle>
      <a:lvl1pPr algn="ctr" defTabSz="683895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3895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defTabSz="683895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defTabSz="683895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defTabSz="683895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defTabSz="683895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defTabSz="683895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defTabSz="683895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defTabSz="683895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257175" indent="-257175" algn="l" defTabSz="68389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5625" indent="-212725" algn="l" defTabSz="68389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389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389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389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1990"/>
            <a:ext cx="9144000" cy="411507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10" r:id="rId1"/>
    <p:sldLayoutId id="2147483711" r:id="rId2"/>
    <p:sldLayoutId id="2147483712" r:id="rId3"/>
    <p:sldLayoutId id="2147483713" r:id="rId4"/>
    <p:sldLayoutId id="2147483714" r:id="rId5"/>
    <p:sldLayoutId id="2147483715" r:id="rId6"/>
    <p:sldLayoutId id="2147483716" r:id="rId7"/>
    <p:sldLayoutId id="2147483717" r:id="rId8"/>
    <p:sldLayoutId id="2147483718" r:id="rId9"/>
    <p:sldLayoutId id="2147483719" r:id="rId10"/>
    <p:sldLayoutId id="2147483720" r:id="rId11"/>
    <p:sldLayoutId id="2147483721" r:id="rId12"/>
    <p:sldLayoutId id="2147483722" r:id="rId13"/>
    <p:sldLayoutId id="2147483723" r:id="rId14"/>
    <p:sldLayoutId id="2147483724" r:id="rId15"/>
    <p:sldLayoutId id="2147483725" r:id="rId16"/>
    <p:sldLayoutId id="2147483726" r:id="rId17"/>
    <p:sldLayoutId id="2147483727" r:id="rId18"/>
    <p:sldLayoutId id="2147483728" r:id="rId19"/>
    <p:sldLayoutId id="2147483729" r:id="rId20"/>
    <p:sldLayoutId id="2147483730" r:id="rId21"/>
    <p:sldLayoutId id="2147483731" r:id="rId22"/>
    <p:sldLayoutId id="2147483732" r:id="rId23"/>
    <p:sldLayoutId id="2147483733" r:id="rId24"/>
    <p:sldLayoutId id="2147483734" r:id="rId25"/>
  </p:sldLayoutIdLst>
  <p:timing>
    <p:tnLst>
      <p:par>
        <p:cTn id="1" dur="indefinite" restart="never" nodeType="tmRoot"/>
      </p:par>
    </p:tnLst>
  </p:timing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7" Type="http://schemas.openxmlformats.org/officeDocument/2006/relationships/image" Target="../media/image6.png"/><Relationship Id="rId6" Type="http://schemas.openxmlformats.org/officeDocument/2006/relationships/slide" Target="slide6.xml"/><Relationship Id="rId5" Type="http://schemas.openxmlformats.org/officeDocument/2006/relationships/slide" Target="slide1.xml"/><Relationship Id="rId4" Type="http://schemas.openxmlformats.org/officeDocument/2006/relationships/slide" Target="slide14.xml"/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image" Target="../media/image5.emf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6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937" name="组合 1"/>
          <p:cNvGrpSpPr/>
          <p:nvPr/>
        </p:nvGrpSpPr>
        <p:grpSpPr bwMode="auto">
          <a:xfrm>
            <a:off x="-252" y="-6606"/>
            <a:ext cx="3492752" cy="430469"/>
            <a:chOff x="0" y="-6611"/>
            <a:chExt cx="3491880" cy="430779"/>
          </a:xfrm>
        </p:grpSpPr>
        <p:sp>
          <p:nvSpPr>
            <p:cNvPr id="4" name="矩形 3"/>
            <p:cNvSpPr/>
            <p:nvPr/>
          </p:nvSpPr>
          <p:spPr>
            <a:xfrm>
              <a:off x="252" y="0"/>
              <a:ext cx="3491628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/>
            </a:p>
          </p:txBody>
        </p:sp>
        <p:grpSp>
          <p:nvGrpSpPr>
            <p:cNvPr id="39971" name="组合 5"/>
            <p:cNvGrpSpPr/>
            <p:nvPr/>
          </p:nvGrpSpPr>
          <p:grpSpPr bwMode="auto">
            <a:xfrm>
              <a:off x="0" y="-6611"/>
              <a:ext cx="3275856" cy="277198"/>
              <a:chOff x="0" y="-6611"/>
              <a:chExt cx="3275856" cy="277198"/>
            </a:xfrm>
          </p:grpSpPr>
          <p:sp>
            <p:nvSpPr>
              <p:cNvPr id="39972" name="文本框 22"/>
              <p:cNvSpPr txBox="1">
                <a:spLocks noChangeArrowheads="1"/>
              </p:cNvSpPr>
              <p:nvPr/>
            </p:nvSpPr>
            <p:spPr bwMode="auto">
              <a:xfrm>
                <a:off x="179367" y="-6611"/>
                <a:ext cx="2338518" cy="277198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西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师大版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数学  六年级  上册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256216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3800" y="3719513"/>
            <a:ext cx="1800225" cy="431800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10" name="单圆角矩形 9"/>
          <p:cNvSpPr/>
          <p:nvPr/>
        </p:nvSpPr>
        <p:spPr>
          <a:xfrm>
            <a:off x="2195513" y="3719513"/>
            <a:ext cx="1800225" cy="431800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11" name="单圆角矩形 10"/>
          <p:cNvSpPr/>
          <p:nvPr/>
        </p:nvSpPr>
        <p:spPr>
          <a:xfrm>
            <a:off x="5940425" y="3025775"/>
            <a:ext cx="1800225" cy="431800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12" name="单圆角矩形 11"/>
          <p:cNvSpPr/>
          <p:nvPr/>
        </p:nvSpPr>
        <p:spPr>
          <a:xfrm>
            <a:off x="3563938" y="3025775"/>
            <a:ext cx="1800225" cy="431800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13" name="单圆角矩形 12"/>
          <p:cNvSpPr/>
          <p:nvPr/>
        </p:nvSpPr>
        <p:spPr>
          <a:xfrm>
            <a:off x="1187450" y="3025775"/>
            <a:ext cx="1800225" cy="431800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31775" y="1465262"/>
            <a:ext cx="9001000" cy="807913"/>
          </a:xfrm>
          <a:prstGeom prst="rect">
            <a:avLst/>
          </a:prstGeom>
          <a:noFill/>
          <a:effectLst>
            <a:softEdge rad="0"/>
          </a:effectLst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4800" b="1" dirty="0"/>
              <a:t>按比例分配的方法解决实际问题</a:t>
            </a:r>
            <a:endParaRPr lang="zh-CN" altLang="en-US" sz="4800" b="1" dirty="0"/>
          </a:p>
        </p:txBody>
      </p:sp>
      <p:pic>
        <p:nvPicPr>
          <p:cNvPr id="39946" name="图片 5"/>
          <p:cNvPicPr>
            <a:picLocks noChangeAspect="1"/>
          </p:cNvPicPr>
          <p:nvPr/>
        </p:nvPicPr>
        <p:blipFill>
          <a:blip r:embed="rId1"/>
          <a:srcRect l="35500" r="32249" b="80045"/>
          <a:stretch>
            <a:fillRect/>
          </a:stretch>
        </p:blipFill>
        <p:spPr bwMode="auto">
          <a:xfrm flipH="1">
            <a:off x="1612900" y="4457700"/>
            <a:ext cx="322263" cy="28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209945" y="2952109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课前导入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+mj-ea"/>
                <a:ea typeface="+mj-ea"/>
              </a:rPr>
              <a:t>探究新知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+mj-ea"/>
                <a:ea typeface="+mj-ea"/>
              </a:rPr>
              <a:t>课堂小结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+mj-ea"/>
                <a:ea typeface="+mj-ea"/>
              </a:rPr>
              <a:t>课后作业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39959" name="矩形 19"/>
          <p:cNvSpPr>
            <a:spLocks noChangeArrowheads="1"/>
          </p:cNvSpPr>
          <p:nvPr/>
        </p:nvSpPr>
        <p:spPr bwMode="auto">
          <a:xfrm>
            <a:off x="912813" y="519113"/>
            <a:ext cx="3740448" cy="68480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000" b="1" dirty="0">
                <a:solidFill>
                  <a:srgbClr val="0050AA"/>
                </a:solidFill>
                <a:latin typeface="宋体" panose="02010600030101010101" pitchFamily="2" charset="-122"/>
              </a:rPr>
              <a:t>比和按比例分配</a:t>
            </a:r>
            <a:endParaRPr lang="zh-CN" altLang="en-US" sz="4000" b="1" dirty="0">
              <a:solidFill>
                <a:srgbClr val="0050AA"/>
              </a:solidFill>
              <a:latin typeface="宋体" panose="02010600030101010101" pitchFamily="2" charset="-122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+mj-ea"/>
                <a:ea typeface="+mj-ea"/>
              </a:rPr>
              <a:t>课堂练习</a:t>
            </a:r>
            <a:endParaRPr lang="zh-CN" altLang="en-US" sz="2800" b="1" dirty="0">
              <a:latin typeface="+mj-ea"/>
              <a:ea typeface="+mj-ea"/>
            </a:endParaRPr>
          </a:p>
        </p:txBody>
      </p:sp>
      <p:pic>
        <p:nvPicPr>
          <p:cNvPr id="39963" name="图片 5"/>
          <p:cNvPicPr>
            <a:picLocks noChangeAspect="1"/>
          </p:cNvPicPr>
          <p:nvPr/>
        </p:nvPicPr>
        <p:blipFill>
          <a:blip r:embed="rId1"/>
          <a:srcRect l="35500" r="32249" b="80045"/>
          <a:stretch>
            <a:fillRect/>
          </a:stretch>
        </p:blipFill>
        <p:spPr bwMode="auto">
          <a:xfrm>
            <a:off x="6780213" y="4413250"/>
            <a:ext cx="322262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9964" name="组合 22"/>
          <p:cNvGrpSpPr/>
          <p:nvPr/>
        </p:nvGrpSpPr>
        <p:grpSpPr bwMode="auto">
          <a:xfrm>
            <a:off x="231775" y="500063"/>
            <a:ext cx="654050" cy="703262"/>
            <a:chOff x="1306635" y="1385539"/>
            <a:chExt cx="654821" cy="702878"/>
          </a:xfrm>
        </p:grpSpPr>
        <p:pic>
          <p:nvPicPr>
            <p:cNvPr id="39965" name="图片 23"/>
            <p:cNvPicPr>
              <a:picLocks noChangeAspect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1306635" y="1440417"/>
              <a:ext cx="654821" cy="648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9966" name="文本框 10"/>
            <p:cNvSpPr txBox="1">
              <a:spLocks noChangeArrowheads="1"/>
            </p:cNvSpPr>
            <p:nvPr/>
          </p:nvSpPr>
          <p:spPr bwMode="auto">
            <a:xfrm>
              <a:off x="1435375" y="1385539"/>
              <a:ext cx="408468" cy="62513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宋体" panose="02010600030101010101" pitchFamily="2" charset="-122"/>
                </a:rPr>
                <a:t>4</a:t>
              </a:r>
              <a:endParaRPr kumimoji="1" lang="zh-CN" altLang="en-US" sz="3500" b="1" dirty="0">
                <a:solidFill>
                  <a:srgbClr val="0050AA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55576" y="627534"/>
            <a:ext cx="770485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学校将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180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棵树按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2:3:4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分配给四、五、六三个年级去栽种。各个年级分别栽种了多少棵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/>
              <p:nvPr/>
            </p:nvSpPr>
            <p:spPr>
              <a:xfrm>
                <a:off x="1108691" y="1744576"/>
                <a:ext cx="4572000" cy="625941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r>
                  <a:rPr lang="zh-CN" altLang="en-US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四年级</a:t>
                </a:r>
                <a:r>
                  <a:rPr lang="en-US" altLang="zh-CN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:180×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𝟐</m:t>
                        </m:r>
                      </m:num>
                      <m:den>
                        <m: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𝟐</m:t>
                        </m:r>
                        <m: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+</m:t>
                        </m:r>
                        <m: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𝟑</m:t>
                        </m:r>
                        <m: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+</m:t>
                        </m:r>
                        <m: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𝟒</m:t>
                        </m:r>
                      </m:den>
                    </m:f>
                  </m:oMath>
                </a14:m>
                <a:r>
                  <a:rPr lang="zh-CN" altLang="en-US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＝</a:t>
                </a:r>
                <a:r>
                  <a:rPr lang="en-US" altLang="zh-CN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40(</a:t>
                </a:r>
                <a:r>
                  <a:rPr lang="zh-CN" altLang="en-US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棵</a:t>
                </a:r>
                <a:r>
                  <a:rPr lang="en-US" altLang="zh-CN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)</a:t>
                </a:r>
                <a:endParaRPr lang="en-US" altLang="zh-CN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08691" y="1744576"/>
                <a:ext cx="4572000" cy="625941"/>
              </a:xfrm>
              <a:prstGeom prst="rect">
                <a:avLst/>
              </a:prstGeom>
              <a:blipFill rotWithShape="1">
                <a:blip r:embed="rId1"/>
                <a:stretch>
                  <a:fillRect l="-13" t="-37" r="13" b="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9" name="矩形 18"/>
              <p:cNvSpPr/>
              <p:nvPr/>
            </p:nvSpPr>
            <p:spPr>
              <a:xfrm>
                <a:off x="1108691" y="2347205"/>
                <a:ext cx="4572000" cy="625941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r>
                  <a:rPr lang="zh-CN" altLang="en-US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五年级</a:t>
                </a:r>
                <a:r>
                  <a:rPr lang="en-US" altLang="zh-CN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:180×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𝟑</m:t>
                        </m:r>
                      </m:num>
                      <m:den>
                        <m:r>
                          <a:rPr lang="en-US" altLang="zh-CN" sz="2400" b="1" i="1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𝟐</m:t>
                        </m:r>
                        <m:r>
                          <a:rPr lang="en-US" altLang="zh-CN" sz="2400" b="1" i="1">
                            <a:latin typeface="Cambria Math" panose="02040503050406030204"/>
                            <a:ea typeface="楷体" panose="02010609060101010101" pitchFamily="49" charset="-122"/>
                          </a:rPr>
                          <m:t>+</m:t>
                        </m:r>
                        <m:r>
                          <a:rPr lang="en-US" altLang="zh-CN" sz="2400" b="1" i="1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𝟑</m:t>
                        </m:r>
                        <m:r>
                          <a:rPr lang="en-US" altLang="zh-CN" sz="2400" b="1" i="1">
                            <a:latin typeface="Cambria Math" panose="02040503050406030204"/>
                            <a:ea typeface="楷体" panose="02010609060101010101" pitchFamily="49" charset="-122"/>
                          </a:rPr>
                          <m:t>+</m:t>
                        </m:r>
                        <m:r>
                          <a:rPr lang="en-US" altLang="zh-CN" sz="2400" b="1" i="1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𝟒</m:t>
                        </m:r>
                      </m:den>
                    </m:f>
                  </m:oMath>
                </a14:m>
                <a:r>
                  <a:rPr lang="zh-CN" altLang="en-US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＝</a:t>
                </a:r>
                <a:r>
                  <a:rPr lang="en-US" altLang="zh-CN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60(</a:t>
                </a:r>
                <a:r>
                  <a:rPr lang="zh-CN" altLang="en-US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棵</a:t>
                </a:r>
                <a:r>
                  <a:rPr lang="en-US" altLang="zh-CN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)</a:t>
                </a:r>
                <a:endParaRPr lang="en-US" altLang="zh-CN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9" name="矩形 1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08691" y="2347205"/>
                <a:ext cx="4572000" cy="625941"/>
              </a:xfrm>
              <a:prstGeom prst="rect">
                <a:avLst/>
              </a:prstGeom>
              <a:blipFill rotWithShape="1">
                <a:blip r:embed="rId2"/>
                <a:stretch>
                  <a:fillRect l="-13" t="-39" r="13" b="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0" name="矩形 19"/>
              <p:cNvSpPr/>
              <p:nvPr/>
            </p:nvSpPr>
            <p:spPr>
              <a:xfrm>
                <a:off x="1142300" y="2975688"/>
                <a:ext cx="4572000" cy="624915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r>
                  <a:rPr lang="zh-CN" altLang="en-US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六年级</a:t>
                </a:r>
                <a:r>
                  <a:rPr lang="en-US" altLang="zh-CN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:180×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𝟒</m:t>
                        </m:r>
                      </m:num>
                      <m:den>
                        <m:r>
                          <a:rPr lang="en-US" altLang="zh-CN" sz="2400" b="1" i="1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𝟐</m:t>
                        </m:r>
                        <m:r>
                          <a:rPr lang="en-US" altLang="zh-CN" sz="2400" b="1" i="1">
                            <a:latin typeface="Cambria Math" panose="02040503050406030204"/>
                            <a:ea typeface="楷体" panose="02010609060101010101" pitchFamily="49" charset="-122"/>
                          </a:rPr>
                          <m:t>+</m:t>
                        </m:r>
                        <m:r>
                          <a:rPr lang="en-US" altLang="zh-CN" sz="2400" b="1" i="1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𝟑</m:t>
                        </m:r>
                        <m:r>
                          <a:rPr lang="en-US" altLang="zh-CN" sz="2400" b="1" i="1">
                            <a:latin typeface="Cambria Math" panose="02040503050406030204"/>
                            <a:ea typeface="楷体" panose="02010609060101010101" pitchFamily="49" charset="-122"/>
                          </a:rPr>
                          <m:t>+</m:t>
                        </m:r>
                        <m:r>
                          <a:rPr lang="en-US" altLang="zh-CN" sz="2400" b="1" i="1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𝟒</m:t>
                        </m:r>
                      </m:den>
                    </m:f>
                  </m:oMath>
                </a14:m>
                <a:r>
                  <a:rPr lang="zh-CN" altLang="en-US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＝</a:t>
                </a:r>
                <a:r>
                  <a:rPr lang="en-US" altLang="zh-CN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80(</a:t>
                </a:r>
                <a:r>
                  <a:rPr lang="zh-CN" altLang="en-US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棵</a:t>
                </a:r>
                <a:r>
                  <a:rPr lang="en-US" altLang="zh-CN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)</a:t>
                </a:r>
                <a:endPara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0" name="矩形 1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42300" y="2975688"/>
                <a:ext cx="4572000" cy="624915"/>
              </a:xfrm>
              <a:prstGeom prst="rect">
                <a:avLst/>
              </a:prstGeom>
              <a:blipFill rotWithShape="1">
                <a:blip r:embed="rId3"/>
                <a:stretch>
                  <a:fillRect l="-12" t="-12" r="12" b="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1" name="矩形 20"/>
          <p:cNvSpPr/>
          <p:nvPr/>
        </p:nvSpPr>
        <p:spPr>
          <a:xfrm>
            <a:off x="1142300" y="3646978"/>
            <a:ext cx="609399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各个年级分别栽了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40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棵、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60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棵、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80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棵。</a:t>
            </a:r>
            <a:endParaRPr lang="zh-CN" altLang="en-US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19" grpId="0"/>
      <p:bldP spid="20" grpId="0"/>
      <p:bldP spid="2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99592" y="555526"/>
            <a:ext cx="756084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一种混凝土是按水泥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份、沙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份、石子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5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份配制成的，现要配制这种混凝土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240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吨，应备水泥、沙、石子各多少吨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/>
              <p:nvPr/>
            </p:nvSpPr>
            <p:spPr>
              <a:xfrm>
                <a:off x="1344018" y="1959341"/>
                <a:ext cx="4572000" cy="625941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r>
                  <a:rPr lang="zh-CN" altLang="en-US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沙</a:t>
                </a:r>
                <a:r>
                  <a:rPr lang="en-US" altLang="zh-CN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:240×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𝟑</m:t>
                        </m:r>
                      </m:num>
                      <m:den>
                        <m: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𝟑</m:t>
                        </m:r>
                        <m:r>
                          <a:rPr lang="en-US" altLang="zh-CN" sz="2400" b="1" i="1">
                            <a:latin typeface="Cambria Math" panose="02040503050406030204"/>
                            <a:ea typeface="楷体" panose="02010609060101010101" pitchFamily="49" charset="-122"/>
                          </a:rPr>
                          <m:t>+</m:t>
                        </m:r>
                        <m: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𝟒</m:t>
                        </m:r>
                        <m:r>
                          <a:rPr lang="en-US" altLang="zh-CN" sz="2400" b="1" i="1">
                            <a:latin typeface="Cambria Math" panose="02040503050406030204"/>
                            <a:ea typeface="楷体" panose="02010609060101010101" pitchFamily="49" charset="-122"/>
                          </a:rPr>
                          <m:t>+</m:t>
                        </m:r>
                        <m: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𝟓</m:t>
                        </m:r>
                      </m:den>
                    </m:f>
                    <m:r>
                      <a:rPr lang="zh-CN" altLang="en-US" sz="2400" b="1" i="1" smtClean="0">
                        <a:latin typeface="Cambria Math" panose="02040503050406030204"/>
                        <a:ea typeface="楷体" panose="02010609060101010101" pitchFamily="49" charset="-122"/>
                      </a:rPr>
                      <m:t>＝</m:t>
                    </m:r>
                  </m:oMath>
                </a14:m>
                <a:r>
                  <a:rPr lang="en-US" altLang="zh-CN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60(</a:t>
                </a:r>
                <a:r>
                  <a:rPr lang="zh-CN" altLang="en-US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吨</a:t>
                </a:r>
                <a:r>
                  <a:rPr lang="en-US" altLang="zh-CN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)</a:t>
                </a:r>
                <a:endParaRPr lang="en-US" altLang="zh-CN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44018" y="1959341"/>
                <a:ext cx="4572000" cy="625941"/>
              </a:xfrm>
              <a:prstGeom prst="rect">
                <a:avLst/>
              </a:prstGeom>
              <a:blipFill rotWithShape="1">
                <a:blip r:embed="rId1"/>
                <a:stretch>
                  <a:fillRect l="-8" t="-58" r="8" b="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矩形 3"/>
              <p:cNvSpPr/>
              <p:nvPr/>
            </p:nvSpPr>
            <p:spPr>
              <a:xfrm>
                <a:off x="1344018" y="2715766"/>
                <a:ext cx="4572000" cy="624915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r>
                  <a:rPr lang="zh-CN" altLang="en-US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水泥</a:t>
                </a:r>
                <a:r>
                  <a:rPr lang="en-US" altLang="zh-CN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:240×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𝟒</m:t>
                        </m:r>
                      </m:num>
                      <m:den>
                        <m:r>
                          <a:rPr lang="en-US" altLang="zh-CN" sz="2400" b="1" i="1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𝟑</m:t>
                        </m:r>
                        <m:r>
                          <a:rPr lang="en-US" altLang="zh-CN" sz="2400" b="1" i="1">
                            <a:latin typeface="Cambria Math" panose="02040503050406030204"/>
                            <a:ea typeface="楷体" panose="02010609060101010101" pitchFamily="49" charset="-122"/>
                          </a:rPr>
                          <m:t>+</m:t>
                        </m:r>
                        <m:r>
                          <a:rPr lang="en-US" altLang="zh-CN" sz="2400" b="1" i="1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𝟒</m:t>
                        </m:r>
                        <m:r>
                          <a:rPr lang="en-US" altLang="zh-CN" sz="2400" b="1" i="1">
                            <a:latin typeface="Cambria Math" panose="02040503050406030204"/>
                            <a:ea typeface="楷体" panose="02010609060101010101" pitchFamily="49" charset="-122"/>
                          </a:rPr>
                          <m:t>+</m:t>
                        </m:r>
                        <m:r>
                          <a:rPr lang="en-US" altLang="zh-CN" sz="2400" b="1" i="1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𝟓</m:t>
                        </m:r>
                      </m:den>
                    </m:f>
                  </m:oMath>
                </a14:m>
                <a:r>
                  <a:rPr lang="zh-CN" altLang="en-US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＝</a:t>
                </a:r>
                <a:r>
                  <a:rPr lang="en-US" altLang="zh-CN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80(</a:t>
                </a:r>
                <a:r>
                  <a:rPr lang="zh-CN" altLang="en-US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吨</a:t>
                </a:r>
                <a:r>
                  <a:rPr lang="en-US" altLang="zh-CN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)</a:t>
                </a:r>
                <a:endParaRPr lang="en-US" altLang="zh-CN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4" name="矩形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44018" y="2715766"/>
                <a:ext cx="4572000" cy="624915"/>
              </a:xfrm>
              <a:prstGeom prst="rect">
                <a:avLst/>
              </a:prstGeom>
              <a:blipFill rotWithShape="1">
                <a:blip r:embed="rId2"/>
                <a:stretch>
                  <a:fillRect l="-8" t="-81" r="8" b="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矩形 4"/>
              <p:cNvSpPr/>
              <p:nvPr/>
            </p:nvSpPr>
            <p:spPr>
              <a:xfrm>
                <a:off x="1358550" y="3374095"/>
                <a:ext cx="4572000" cy="631391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r>
                  <a:rPr lang="zh-CN" altLang="en-US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石子</a:t>
                </a:r>
                <a:r>
                  <a:rPr lang="en-US" altLang="zh-CN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:240×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𝟓</m:t>
                        </m:r>
                      </m:num>
                      <m:den>
                        <m:r>
                          <a:rPr lang="en-US" altLang="zh-CN" sz="2400" b="1" i="1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𝟑</m:t>
                        </m:r>
                        <m:r>
                          <a:rPr lang="en-US" altLang="zh-CN" sz="2400" b="1" i="1">
                            <a:latin typeface="Cambria Math" panose="02040503050406030204"/>
                            <a:ea typeface="楷体" panose="02010609060101010101" pitchFamily="49" charset="-122"/>
                          </a:rPr>
                          <m:t>+</m:t>
                        </m:r>
                        <m:r>
                          <a:rPr lang="en-US" altLang="zh-CN" sz="2400" b="1" i="1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𝟒</m:t>
                        </m:r>
                        <m:r>
                          <a:rPr lang="en-US" altLang="zh-CN" sz="2400" b="1" i="1">
                            <a:latin typeface="Cambria Math" panose="02040503050406030204"/>
                            <a:ea typeface="楷体" panose="02010609060101010101" pitchFamily="49" charset="-122"/>
                          </a:rPr>
                          <m:t>+</m:t>
                        </m:r>
                        <m:r>
                          <a:rPr lang="en-US" altLang="zh-CN" sz="2400" b="1" i="1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𝟓</m:t>
                        </m:r>
                      </m:den>
                    </m:f>
                  </m:oMath>
                </a14:m>
                <a:r>
                  <a:rPr lang="zh-CN" altLang="en-US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＝</a:t>
                </a:r>
                <a:r>
                  <a:rPr lang="en-US" altLang="zh-CN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100(</a:t>
                </a:r>
                <a:r>
                  <a:rPr lang="zh-CN" altLang="en-US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吨</a:t>
                </a:r>
                <a:r>
                  <a:rPr lang="en-US" altLang="zh-CN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)</a:t>
                </a:r>
                <a:endPara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矩形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58550" y="3374095"/>
                <a:ext cx="4572000" cy="631391"/>
              </a:xfrm>
              <a:prstGeom prst="rect">
                <a:avLst/>
              </a:prstGeom>
              <a:blipFill rotWithShape="1">
                <a:blip r:embed="rId3"/>
                <a:stretch>
                  <a:fillRect l="-6" t="-54" r="6" b="8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矩形 5"/>
          <p:cNvSpPr/>
          <p:nvPr/>
        </p:nvSpPr>
        <p:spPr>
          <a:xfrm>
            <a:off x="1358550" y="4227933"/>
            <a:ext cx="680186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答：应备水泥、沙、石子各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60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吨、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80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吨、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100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吨。</a:t>
            </a:r>
            <a:endParaRPr lang="zh-CN" alt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11560" y="555526"/>
            <a:ext cx="784887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小丽用红、绿、黄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种颜色把下面的方格全部涂满，涂的方格数的比是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3:4:5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。红、绿、黄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种颜色分别涂了多少格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/>
              <p:nvPr/>
            </p:nvSpPr>
            <p:spPr>
              <a:xfrm>
                <a:off x="5076302" y="1940521"/>
                <a:ext cx="3222350" cy="62408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红色</a:t>
                </a:r>
                <a:r>
                  <a:rPr lang="en-US" altLang="zh-CN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:60×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400" b="1" i="1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𝟑</m:t>
                        </m:r>
                      </m:num>
                      <m:den>
                        <m: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𝟏𝟐</m:t>
                        </m:r>
                      </m:den>
                    </m:f>
                    <m:r>
                      <a:rPr lang="en-US" altLang="zh-CN" sz="2400" b="1" i="1">
                        <a:latin typeface="Cambria Math" panose="02040503050406030204"/>
                        <a:ea typeface="楷体" panose="02010609060101010101" pitchFamily="49" charset="-122"/>
                      </a:rPr>
                      <m:t> </m:t>
                    </m:r>
                  </m:oMath>
                </a14:m>
                <a:r>
                  <a:rPr lang="en-US" altLang="zh-CN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=15(</a:t>
                </a:r>
                <a:r>
                  <a:rPr lang="zh-CN" altLang="en-US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格</a:t>
                </a:r>
                <a:r>
                  <a:rPr lang="en-US" altLang="zh-CN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)</a:t>
                </a:r>
                <a:endParaRPr lang="zh-CN" altLang="en-US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76302" y="1940521"/>
                <a:ext cx="3222350" cy="624082"/>
              </a:xfrm>
              <a:prstGeom prst="rect">
                <a:avLst/>
              </a:prstGeom>
              <a:blipFill rotWithShape="1">
                <a:blip r:embed="rId1"/>
                <a:stretch>
                  <a:fillRect l="-3" t="-96" r="15" b="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41" name="组合 40"/>
          <p:cNvGrpSpPr/>
          <p:nvPr/>
        </p:nvGrpSpPr>
        <p:grpSpPr>
          <a:xfrm>
            <a:off x="870744" y="1964349"/>
            <a:ext cx="3600400" cy="1800200"/>
            <a:chOff x="2339752" y="1940521"/>
            <a:chExt cx="3600400" cy="1800200"/>
          </a:xfrm>
        </p:grpSpPr>
        <p:grpSp>
          <p:nvGrpSpPr>
            <p:cNvPr id="20" name="组合 19"/>
            <p:cNvGrpSpPr/>
            <p:nvPr/>
          </p:nvGrpSpPr>
          <p:grpSpPr>
            <a:xfrm>
              <a:off x="2339752" y="1940521"/>
              <a:ext cx="3600400" cy="1800200"/>
              <a:chOff x="6156176" y="1779662"/>
              <a:chExt cx="2808312" cy="1800200"/>
            </a:xfrm>
          </p:grpSpPr>
          <p:cxnSp>
            <p:nvCxnSpPr>
              <p:cNvPr id="6" name="直接连接符 5"/>
              <p:cNvCxnSpPr/>
              <p:nvPr/>
            </p:nvCxnSpPr>
            <p:spPr>
              <a:xfrm>
                <a:off x="6156176" y="2139702"/>
                <a:ext cx="2808312" cy="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" name="直接连接符 6"/>
              <p:cNvCxnSpPr/>
              <p:nvPr/>
            </p:nvCxnSpPr>
            <p:spPr>
              <a:xfrm>
                <a:off x="6156176" y="2497878"/>
                <a:ext cx="2808312" cy="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直接连接符 7"/>
              <p:cNvCxnSpPr/>
              <p:nvPr/>
            </p:nvCxnSpPr>
            <p:spPr>
              <a:xfrm>
                <a:off x="6156176" y="2859782"/>
                <a:ext cx="2808312" cy="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直接连接符 8"/>
              <p:cNvCxnSpPr/>
              <p:nvPr/>
            </p:nvCxnSpPr>
            <p:spPr>
              <a:xfrm>
                <a:off x="6156176" y="3219822"/>
                <a:ext cx="2808312" cy="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直接连接符 9"/>
              <p:cNvCxnSpPr/>
              <p:nvPr/>
            </p:nvCxnSpPr>
            <p:spPr>
              <a:xfrm>
                <a:off x="6156176" y="3579862"/>
                <a:ext cx="2808312" cy="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直接连接符 12"/>
              <p:cNvCxnSpPr/>
              <p:nvPr/>
            </p:nvCxnSpPr>
            <p:spPr>
              <a:xfrm>
                <a:off x="6156176" y="1779662"/>
                <a:ext cx="2808312" cy="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0" name="组合 39"/>
            <p:cNvGrpSpPr/>
            <p:nvPr/>
          </p:nvGrpSpPr>
          <p:grpSpPr>
            <a:xfrm>
              <a:off x="2339752" y="1940521"/>
              <a:ext cx="3600400" cy="1800200"/>
              <a:chOff x="2339752" y="1940521"/>
              <a:chExt cx="3600400" cy="1800200"/>
            </a:xfrm>
          </p:grpSpPr>
          <p:cxnSp>
            <p:nvCxnSpPr>
              <p:cNvPr id="24" name="直接连接符 23"/>
              <p:cNvCxnSpPr/>
              <p:nvPr/>
            </p:nvCxnSpPr>
            <p:spPr>
              <a:xfrm>
                <a:off x="5940152" y="1940521"/>
                <a:ext cx="0" cy="18002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30" name="组合 29"/>
              <p:cNvGrpSpPr/>
              <p:nvPr/>
            </p:nvGrpSpPr>
            <p:grpSpPr>
              <a:xfrm>
                <a:off x="2339752" y="1940521"/>
                <a:ext cx="1521103" cy="1800200"/>
                <a:chOff x="2339752" y="1940521"/>
                <a:chExt cx="1521103" cy="1800200"/>
              </a:xfrm>
            </p:grpSpPr>
            <p:grpSp>
              <p:nvGrpSpPr>
                <p:cNvPr id="25" name="组合 24"/>
                <p:cNvGrpSpPr/>
                <p:nvPr/>
              </p:nvGrpSpPr>
              <p:grpSpPr>
                <a:xfrm>
                  <a:off x="2339752" y="1940521"/>
                  <a:ext cx="593935" cy="1800200"/>
                  <a:chOff x="2339752" y="1940521"/>
                  <a:chExt cx="593935" cy="1800200"/>
                </a:xfrm>
              </p:grpSpPr>
              <p:cxnSp>
                <p:nvCxnSpPr>
                  <p:cNvPr id="18" name="直接连接符 17"/>
                  <p:cNvCxnSpPr/>
                  <p:nvPr/>
                </p:nvCxnSpPr>
                <p:spPr>
                  <a:xfrm>
                    <a:off x="2627784" y="1940521"/>
                    <a:ext cx="0" cy="18002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2" name="直接连接符 21"/>
                  <p:cNvCxnSpPr/>
                  <p:nvPr/>
                </p:nvCxnSpPr>
                <p:spPr>
                  <a:xfrm>
                    <a:off x="2339752" y="1940521"/>
                    <a:ext cx="0" cy="18002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3" name="直接连接符 22"/>
                  <p:cNvCxnSpPr/>
                  <p:nvPr/>
                </p:nvCxnSpPr>
                <p:spPr>
                  <a:xfrm>
                    <a:off x="2933687" y="1940521"/>
                    <a:ext cx="0" cy="18002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6" name="组合 25"/>
                <p:cNvGrpSpPr/>
                <p:nvPr/>
              </p:nvGrpSpPr>
              <p:grpSpPr>
                <a:xfrm>
                  <a:off x="3266920" y="1940521"/>
                  <a:ext cx="593935" cy="1800200"/>
                  <a:chOff x="2339752" y="1940521"/>
                  <a:chExt cx="593935" cy="1800200"/>
                </a:xfrm>
              </p:grpSpPr>
              <p:cxnSp>
                <p:nvCxnSpPr>
                  <p:cNvPr id="27" name="直接连接符 26"/>
                  <p:cNvCxnSpPr/>
                  <p:nvPr/>
                </p:nvCxnSpPr>
                <p:spPr>
                  <a:xfrm>
                    <a:off x="2627784" y="1940521"/>
                    <a:ext cx="0" cy="18002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8" name="直接连接符 27"/>
                  <p:cNvCxnSpPr/>
                  <p:nvPr/>
                </p:nvCxnSpPr>
                <p:spPr>
                  <a:xfrm>
                    <a:off x="2339752" y="1940521"/>
                    <a:ext cx="0" cy="18002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9" name="直接连接符 28"/>
                  <p:cNvCxnSpPr/>
                  <p:nvPr/>
                </p:nvCxnSpPr>
                <p:spPr>
                  <a:xfrm>
                    <a:off x="2933687" y="1940521"/>
                    <a:ext cx="0" cy="18002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31" name="组合 30"/>
              <p:cNvGrpSpPr/>
              <p:nvPr/>
            </p:nvGrpSpPr>
            <p:grpSpPr>
              <a:xfrm>
                <a:off x="4149134" y="1940521"/>
                <a:ext cx="1521103" cy="1800200"/>
                <a:chOff x="2339752" y="1940521"/>
                <a:chExt cx="1521103" cy="1800200"/>
              </a:xfrm>
            </p:grpSpPr>
            <p:grpSp>
              <p:nvGrpSpPr>
                <p:cNvPr id="32" name="组合 31"/>
                <p:cNvGrpSpPr/>
                <p:nvPr/>
              </p:nvGrpSpPr>
              <p:grpSpPr>
                <a:xfrm>
                  <a:off x="2339752" y="1940521"/>
                  <a:ext cx="593935" cy="1800200"/>
                  <a:chOff x="2339752" y="1940521"/>
                  <a:chExt cx="593935" cy="1800200"/>
                </a:xfrm>
              </p:grpSpPr>
              <p:cxnSp>
                <p:nvCxnSpPr>
                  <p:cNvPr id="37" name="直接连接符 36"/>
                  <p:cNvCxnSpPr/>
                  <p:nvPr/>
                </p:nvCxnSpPr>
                <p:spPr>
                  <a:xfrm>
                    <a:off x="2627784" y="1940521"/>
                    <a:ext cx="0" cy="18002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8" name="直接连接符 37"/>
                  <p:cNvCxnSpPr/>
                  <p:nvPr/>
                </p:nvCxnSpPr>
                <p:spPr>
                  <a:xfrm>
                    <a:off x="2339752" y="1940521"/>
                    <a:ext cx="0" cy="18002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9" name="直接连接符 38"/>
                  <p:cNvCxnSpPr/>
                  <p:nvPr/>
                </p:nvCxnSpPr>
                <p:spPr>
                  <a:xfrm>
                    <a:off x="2933687" y="1940521"/>
                    <a:ext cx="0" cy="18002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33" name="组合 32"/>
                <p:cNvGrpSpPr/>
                <p:nvPr/>
              </p:nvGrpSpPr>
              <p:grpSpPr>
                <a:xfrm>
                  <a:off x="3266920" y="1940521"/>
                  <a:ext cx="593935" cy="1800200"/>
                  <a:chOff x="2339752" y="1940521"/>
                  <a:chExt cx="593935" cy="1800200"/>
                </a:xfrm>
              </p:grpSpPr>
              <p:cxnSp>
                <p:nvCxnSpPr>
                  <p:cNvPr id="34" name="直接连接符 33"/>
                  <p:cNvCxnSpPr/>
                  <p:nvPr/>
                </p:nvCxnSpPr>
                <p:spPr>
                  <a:xfrm>
                    <a:off x="2627784" y="1940521"/>
                    <a:ext cx="0" cy="18002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5" name="直接连接符 34"/>
                  <p:cNvCxnSpPr/>
                  <p:nvPr/>
                </p:nvCxnSpPr>
                <p:spPr>
                  <a:xfrm>
                    <a:off x="2339752" y="1940521"/>
                    <a:ext cx="0" cy="18002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6" name="直接连接符 35"/>
                  <p:cNvCxnSpPr/>
                  <p:nvPr/>
                </p:nvCxnSpPr>
                <p:spPr>
                  <a:xfrm>
                    <a:off x="2933687" y="1940521"/>
                    <a:ext cx="0" cy="18002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42" name="矩形 41"/>
              <p:cNvSpPr/>
              <p:nvPr/>
            </p:nvSpPr>
            <p:spPr>
              <a:xfrm>
                <a:off x="5074167" y="2557890"/>
                <a:ext cx="3654152" cy="62305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绿色</a:t>
                </a:r>
                <a:r>
                  <a:rPr lang="en-US" altLang="zh-CN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:60×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𝟒</m:t>
                        </m:r>
                      </m:num>
                      <m:den>
                        <m:r>
                          <a:rPr lang="en-US" altLang="zh-CN" sz="2400" b="1" i="1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𝟏𝟐</m:t>
                        </m:r>
                      </m:den>
                    </m:f>
                    <m:r>
                      <a:rPr lang="en-US" altLang="zh-CN" sz="2400" b="1" i="1">
                        <a:latin typeface="Cambria Math" panose="02040503050406030204"/>
                        <a:ea typeface="楷体" panose="02010609060101010101" pitchFamily="49" charset="-122"/>
                      </a:rPr>
                      <m:t> </m:t>
                    </m:r>
                  </m:oMath>
                </a14:m>
                <a:r>
                  <a:rPr lang="en-US" altLang="zh-CN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=20(</a:t>
                </a:r>
                <a:r>
                  <a:rPr lang="zh-CN" altLang="en-US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格</a:t>
                </a:r>
                <a:r>
                  <a:rPr lang="en-US" altLang="zh-CN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)</a:t>
                </a:r>
                <a:endParaRPr lang="zh-CN" altLang="en-US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42" name="矩形 4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74167" y="2557890"/>
                <a:ext cx="3654152" cy="623056"/>
              </a:xfrm>
              <a:prstGeom prst="rect">
                <a:avLst/>
              </a:prstGeom>
              <a:blipFill rotWithShape="1">
                <a:blip r:embed="rId2"/>
                <a:stretch>
                  <a:fillRect l="-14" t="-18" r="7" b="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3" name="矩形 42"/>
              <p:cNvSpPr/>
              <p:nvPr/>
            </p:nvSpPr>
            <p:spPr>
              <a:xfrm>
                <a:off x="5074166" y="3171007"/>
                <a:ext cx="3026223" cy="6295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黄色</a:t>
                </a:r>
                <a:r>
                  <a:rPr lang="en-US" altLang="zh-CN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:60×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𝟓</m:t>
                        </m:r>
                      </m:num>
                      <m:den>
                        <m:r>
                          <a:rPr lang="en-US" altLang="zh-CN" sz="2400" b="1" i="1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𝟏𝟐</m:t>
                        </m:r>
                      </m:den>
                    </m:f>
                    <m:r>
                      <a:rPr lang="en-US" altLang="zh-CN" sz="2400" b="1" i="1">
                        <a:latin typeface="Cambria Math" panose="02040503050406030204"/>
                        <a:ea typeface="楷体" panose="02010609060101010101" pitchFamily="49" charset="-122"/>
                      </a:rPr>
                      <m:t> </m:t>
                    </m:r>
                  </m:oMath>
                </a14:m>
                <a:r>
                  <a:rPr lang="en-US" altLang="zh-CN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=25(</a:t>
                </a:r>
                <a:r>
                  <a:rPr lang="zh-CN" altLang="en-US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格</a:t>
                </a:r>
                <a:r>
                  <a:rPr lang="en-US" altLang="zh-CN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)</a:t>
                </a:r>
                <a:endParaRPr lang="zh-CN" altLang="en-US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43" name="矩形 4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74166" y="3171007"/>
                <a:ext cx="3026223" cy="629531"/>
              </a:xfrm>
              <a:prstGeom prst="rect">
                <a:avLst/>
              </a:prstGeom>
              <a:blipFill rotWithShape="1">
                <a:blip r:embed="rId3"/>
                <a:stretch>
                  <a:fillRect l="-17" t="-72" r="11" b="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5" name="矩形 44"/>
          <p:cNvSpPr/>
          <p:nvPr/>
        </p:nvSpPr>
        <p:spPr>
          <a:xfrm>
            <a:off x="1907704" y="4074138"/>
            <a:ext cx="741741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答：红、绿、黄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种颜色分别涂了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15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格、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20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格、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25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格。</a:t>
            </a:r>
            <a:endParaRPr lang="zh-CN" alt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484188" y="587276"/>
            <a:ext cx="7777162" cy="1384995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kern="1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向阳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小学把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524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本图书按照六年级三个班的人数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分配给各班。一班有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42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二班有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45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三班有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44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人。三个班各应分得图书多少本？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780941" y="2139702"/>
            <a:ext cx="92154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解答：</a:t>
            </a:r>
            <a:endParaRPr lang="zh-CN" altLang="en-US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6" name="TextBox 25"/>
          <p:cNvSpPr txBox="1">
            <a:spLocks noChangeArrowheads="1"/>
          </p:cNvSpPr>
          <p:nvPr/>
        </p:nvSpPr>
        <p:spPr bwMode="auto">
          <a:xfrm>
            <a:off x="2081074" y="2370534"/>
            <a:ext cx="115148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一班：</a:t>
            </a:r>
            <a:endParaRPr lang="zh-CN" altLang="en-US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2024233" y="4430915"/>
            <a:ext cx="667201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答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三个班各应分得图书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168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本、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180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本、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176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本。</a:t>
            </a:r>
            <a:endParaRPr lang="zh-CN" altLang="en-US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" name="矩形 13"/>
              <p:cNvSpPr>
                <a:spLocks noChangeArrowheads="1"/>
              </p:cNvSpPr>
              <p:nvPr/>
            </p:nvSpPr>
            <p:spPr bwMode="auto">
              <a:xfrm>
                <a:off x="3491880" y="2292885"/>
                <a:ext cx="3241593" cy="6259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524×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𝟒𝟐</m:t>
                        </m:r>
                      </m:num>
                      <m:den>
                        <m: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𝟒𝟐</m:t>
                        </m:r>
                        <m: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+</m:t>
                        </m:r>
                        <m: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𝟒𝟓</m:t>
                        </m:r>
                        <m: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+</m:t>
                        </m:r>
                        <m: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𝟒𝟒</m:t>
                        </m:r>
                      </m:den>
                    </m:f>
                  </m:oMath>
                </a14:m>
                <a:r>
                  <a:rPr lang="en-US" altLang="zh-CN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=168(</a:t>
                </a:r>
                <a:r>
                  <a:rPr lang="zh-CN" altLang="en-US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本</a:t>
                </a:r>
                <a:r>
                  <a:rPr lang="en-US" altLang="zh-CN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)</a:t>
                </a:r>
                <a:endPara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4" name="矩形 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491880" y="2292885"/>
                <a:ext cx="3241593" cy="625941"/>
              </a:xfrm>
              <a:prstGeom prst="rect">
                <a:avLst/>
              </a:prstGeom>
              <a:blipFill rotWithShape="1">
                <a:blip r:embed="rId1"/>
                <a:stretch>
                  <a:fillRect t="-85" r="18" b="58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2218448" y="3137405"/>
            <a:ext cx="115148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二班：</a:t>
            </a:r>
            <a:endParaRPr lang="zh-CN" altLang="en-US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6" name="矩形 15"/>
              <p:cNvSpPr>
                <a:spLocks noChangeArrowheads="1"/>
              </p:cNvSpPr>
              <p:nvPr/>
            </p:nvSpPr>
            <p:spPr bwMode="auto">
              <a:xfrm>
                <a:off x="3629254" y="3059756"/>
                <a:ext cx="3241593" cy="6313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524×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𝟒𝟓</m:t>
                        </m:r>
                      </m:num>
                      <m:den>
                        <m: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𝟒𝟐</m:t>
                        </m:r>
                        <m: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+</m:t>
                        </m:r>
                        <m: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𝟒𝟓</m:t>
                        </m:r>
                        <m: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+</m:t>
                        </m:r>
                        <m: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𝟒𝟒</m:t>
                        </m:r>
                      </m:den>
                    </m:f>
                  </m:oMath>
                </a14:m>
                <a:r>
                  <a:rPr lang="en-US" altLang="zh-CN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=180(</a:t>
                </a:r>
                <a:r>
                  <a:rPr lang="zh-CN" altLang="en-US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本</a:t>
                </a:r>
                <a:r>
                  <a:rPr lang="en-US" altLang="zh-CN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)</a:t>
                </a:r>
                <a:endPara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6" name="矩形 1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629254" y="3059756"/>
                <a:ext cx="3241593" cy="631391"/>
              </a:xfrm>
              <a:prstGeom prst="rect">
                <a:avLst/>
              </a:prstGeom>
              <a:blipFill rotWithShape="1">
                <a:blip r:embed="rId2"/>
                <a:stretch>
                  <a:fillRect l="-7" t="-52" r="5" b="83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2370848" y="3829119"/>
            <a:ext cx="115148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三班：</a:t>
            </a:r>
            <a:endParaRPr lang="zh-CN" altLang="en-US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1" name="矩形 20"/>
              <p:cNvSpPr>
                <a:spLocks noChangeArrowheads="1"/>
              </p:cNvSpPr>
              <p:nvPr/>
            </p:nvSpPr>
            <p:spPr bwMode="auto">
              <a:xfrm>
                <a:off x="3781654" y="3751470"/>
                <a:ext cx="3241593" cy="62491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524×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𝟒𝟒</m:t>
                        </m:r>
                      </m:num>
                      <m:den>
                        <m: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𝟒𝟐</m:t>
                        </m:r>
                        <m: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+</m:t>
                        </m:r>
                        <m: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𝟒𝟓</m:t>
                        </m:r>
                        <m: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+</m:t>
                        </m:r>
                        <m: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𝟒𝟒</m:t>
                        </m:r>
                      </m:den>
                    </m:f>
                  </m:oMath>
                </a14:m>
                <a:r>
                  <a:rPr lang="en-US" altLang="zh-CN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=176(</a:t>
                </a:r>
                <a:r>
                  <a:rPr lang="zh-CN" altLang="en-US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本</a:t>
                </a:r>
                <a:r>
                  <a:rPr lang="en-US" altLang="zh-CN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)</a:t>
                </a:r>
                <a:endPara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1" name="矩形 2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781654" y="3751470"/>
                <a:ext cx="3241593" cy="624915"/>
              </a:xfrm>
              <a:prstGeom prst="rect">
                <a:avLst/>
              </a:prstGeom>
              <a:blipFill rotWithShape="1">
                <a:blip r:embed="rId3"/>
                <a:stretch>
                  <a:fillRect l="-7" t="-84" r="5" b="96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7" grpId="0"/>
      <p:bldP spid="26" grpId="0"/>
      <p:bldP spid="3" grpId="0"/>
      <p:bldP spid="14" grpId="0"/>
      <p:bldP spid="15" grpId="0"/>
      <p:bldP spid="16" grpId="0"/>
      <p:bldP spid="20" grpId="0"/>
      <p:bldP spid="2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6193" name="图片 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84530" y="1563638"/>
            <a:ext cx="7632065" cy="31005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800" b="1" dirty="0">
                <a:latin typeface="+mn-ea"/>
                <a:ea typeface="+mn-ea"/>
              </a:rPr>
              <a:t>这节课你们都学会了哪些知识？</a:t>
            </a:r>
            <a:endParaRPr lang="zh-CN" altLang="en-US" sz="2800" b="1" dirty="0">
              <a:latin typeface="+mn-ea"/>
              <a:ea typeface="+mn-ea"/>
            </a:endParaRPr>
          </a:p>
        </p:txBody>
      </p:sp>
      <p:pic>
        <p:nvPicPr>
          <p:cNvPr id="136197" name="图片 7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2725" y="492125"/>
            <a:ext cx="366713" cy="45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6198" name="文本框 14"/>
          <p:cNvSpPr txBox="1">
            <a:spLocks noChangeArrowheads="1"/>
          </p:cNvSpPr>
          <p:nvPr/>
        </p:nvSpPr>
        <p:spPr bwMode="auto">
          <a:xfrm>
            <a:off x="611188" y="411163"/>
            <a:ext cx="1847850" cy="5619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3200" b="1">
                <a:solidFill>
                  <a:srgbClr val="875000"/>
                </a:solidFill>
                <a:latin typeface="幼圆" panose="02010509060101010101" charset="-122"/>
                <a:ea typeface="幼圆" panose="02010509060101010101" charset="-122"/>
              </a:rPr>
              <a:t>课堂小结</a:t>
            </a:r>
            <a:endParaRPr lang="zh-CN" altLang="en-US" sz="3200" b="1">
              <a:solidFill>
                <a:srgbClr val="875000"/>
              </a:solidFill>
              <a:latin typeface="幼圆" panose="02010509060101010101" charset="-122"/>
              <a:ea typeface="幼圆" panose="02010509060101010101" charset="-122"/>
            </a:endParaRPr>
          </a:p>
        </p:txBody>
      </p:sp>
      <p:sp>
        <p:nvSpPr>
          <p:cNvPr id="9" name="Rectangle 13"/>
          <p:cNvSpPr>
            <a:spLocks noChangeArrowheads="1"/>
          </p:cNvSpPr>
          <p:nvPr/>
        </p:nvSpPr>
        <p:spPr bwMode="auto">
          <a:xfrm>
            <a:off x="926864" y="3681301"/>
            <a:ext cx="7129041" cy="476669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fontAlgn="auto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借助线段图理解按比例分配问题。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971600" y="1995686"/>
            <a:ext cx="7039571" cy="1495794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把一个数量按照已知的比分成三部分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应先求出三个部分量各占总量的几分之几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然后用乘法分别求出每个部分的数量</a:t>
            </a:r>
            <a:r>
              <a:rPr lang="zh-CN" altLang="en-US" sz="28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。</a:t>
            </a:r>
            <a:endParaRPr lang="zh-CN" altLang="en-US" sz="28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3" name="WordArt 10"/>
          <p:cNvSpPr>
            <a:spLocks noChangeArrowheads="1" noChangeShapeType="1" noTextEdit="1"/>
          </p:cNvSpPr>
          <p:nvPr/>
        </p:nvSpPr>
        <p:spPr bwMode="auto">
          <a:xfrm>
            <a:off x="7451725" y="4731544"/>
            <a:ext cx="1371600" cy="263129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7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endParaRPr lang="zh-CN" altLang="en-US" b="1" kern="10">
              <a:ln w="9525">
                <a:round/>
              </a:ln>
              <a:gradFill rotWithShape="1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" name="文本框 14"/>
          <p:cNvSpPr txBox="1">
            <a:spLocks noChangeArrowheads="1"/>
          </p:cNvSpPr>
          <p:nvPr/>
        </p:nvSpPr>
        <p:spPr bwMode="auto">
          <a:xfrm>
            <a:off x="623855" y="428252"/>
            <a:ext cx="1847850" cy="5619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3200" b="1">
                <a:solidFill>
                  <a:srgbClr val="875000"/>
                </a:solidFill>
                <a:latin typeface="幼圆" panose="02010509060101010101" charset="-122"/>
                <a:ea typeface="幼圆" panose="02010509060101010101" charset="-122"/>
              </a:rPr>
              <a:t>课前导入</a:t>
            </a:r>
            <a:endParaRPr lang="zh-CN" altLang="en-US" sz="3200" b="1">
              <a:solidFill>
                <a:srgbClr val="875000"/>
              </a:solidFill>
              <a:latin typeface="幼圆" panose="02010509060101010101" charset="-122"/>
              <a:ea typeface="幼圆" panose="02010509060101010101" charset="-122"/>
            </a:endParaRPr>
          </a:p>
        </p:txBody>
      </p:sp>
      <p:pic>
        <p:nvPicPr>
          <p:cNvPr id="13" name="图片 10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92088" y="492125"/>
            <a:ext cx="366712" cy="45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矩形 1"/>
          <p:cNvSpPr/>
          <p:nvPr/>
        </p:nvSpPr>
        <p:spPr>
          <a:xfrm>
            <a:off x="467544" y="937761"/>
            <a:ext cx="138824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填空。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75444" y="1347614"/>
            <a:ext cx="851703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(1)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小明家养了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35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只鸡，公鸡和母鸡的只数比是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∶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，公鸡（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）只，母鸡（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）只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04247" y="2192451"/>
            <a:ext cx="851703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(2)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丹顶鹤是国家一级保护动物，我国与其他国家拥有丹顶鹤只数的比是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∶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2001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年全世界大约有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2000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只丹顶鹤，我国有（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）只。其他国家有（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）只。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06289" y="3524280"/>
            <a:ext cx="851703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(3)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农业专业户计划在承包的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28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公顷地里种植水稻和玉米，种植的面积比是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∶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。水稻种了（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）公顷，玉米种了（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）公顷。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403648" y="1807323"/>
            <a:ext cx="68285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916942" y="1803775"/>
            <a:ext cx="68285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438485" y="3027652"/>
            <a:ext cx="8198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500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024554" y="3014356"/>
            <a:ext cx="9361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1500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732240" y="3953362"/>
            <a:ext cx="10801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22.4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086501" y="4343683"/>
            <a:ext cx="8198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5.6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矩形 6"/>
          <p:cNvSpPr>
            <a:spLocks noChangeArrowheads="1"/>
          </p:cNvSpPr>
          <p:nvPr/>
        </p:nvSpPr>
        <p:spPr bwMode="auto">
          <a:xfrm>
            <a:off x="1319529" y="915988"/>
            <a:ext cx="7140903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要配制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220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吨混凝土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水泥、沙子、石子的比如下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),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需要水泥、沙子、石子各多少吨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28928" y="393700"/>
            <a:ext cx="366712" cy="45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文本框 14"/>
          <p:cNvSpPr txBox="1">
            <a:spLocks noChangeArrowheads="1"/>
          </p:cNvSpPr>
          <p:nvPr/>
        </p:nvSpPr>
        <p:spPr bwMode="auto">
          <a:xfrm>
            <a:off x="648028" y="354013"/>
            <a:ext cx="1847850" cy="5619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charset="-122"/>
                <a:ea typeface="幼圆" panose="02010509060101010101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charset="-122"/>
              <a:ea typeface="幼圆" panose="02010509060101010101" charset="-122"/>
            </a:endParaRPr>
          </a:p>
        </p:txBody>
      </p:sp>
      <p:grpSp>
        <p:nvGrpSpPr>
          <p:cNvPr id="8" name="组合 30"/>
          <p:cNvGrpSpPr/>
          <p:nvPr/>
        </p:nvGrpSpPr>
        <p:grpSpPr bwMode="auto">
          <a:xfrm>
            <a:off x="200561" y="935903"/>
            <a:ext cx="977901" cy="1064784"/>
            <a:chOff x="670145" y="1457273"/>
            <a:chExt cx="1555361" cy="1418831"/>
          </a:xfrm>
        </p:grpSpPr>
        <p:pic>
          <p:nvPicPr>
            <p:cNvPr id="9" name="图片 31" descr="28Z58PICt4r.jpg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670145" y="1457273"/>
              <a:ext cx="1555361" cy="13934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" name="矩形 32"/>
            <p:cNvSpPr>
              <a:spLocks noChangeArrowheads="1"/>
            </p:cNvSpPr>
            <p:nvPr/>
          </p:nvSpPr>
          <p:spPr bwMode="auto">
            <a:xfrm>
              <a:off x="921966" y="2322450"/>
              <a:ext cx="1158024" cy="55365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zh-CN" altLang="en-US" sz="21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例 </a:t>
              </a:r>
              <a:r>
                <a:rPr lang="en-US" altLang="zh-CN" sz="21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2</a:t>
              </a:r>
              <a:endParaRPr lang="zh-CN" altLang="en-US" sz="21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4257" y="1883794"/>
            <a:ext cx="7000151" cy="29202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3368690" y="2643758"/>
            <a:ext cx="154211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水泥、沙子、石子的比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∶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∶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zh-CN" altLang="en-US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2" grpId="0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7" t="3544" b="-949"/>
          <a:stretch>
            <a:fillRect/>
          </a:stretch>
        </p:blipFill>
        <p:spPr bwMode="auto">
          <a:xfrm>
            <a:off x="778042" y="1347614"/>
            <a:ext cx="1703493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468313" y="698229"/>
            <a:ext cx="188197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理解题意：</a:t>
            </a:r>
            <a:endParaRPr lang="zh-CN" altLang="zh-CN" sz="3600" b="1" dirty="0">
              <a:solidFill>
                <a:srgbClr val="00B050"/>
              </a:solidFill>
              <a:latin typeface="Times New Roman" panose="02020603050405020304" pitchFamily="18" charset="0"/>
              <a:ea typeface="华文新魏" panose="020108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3563938" y="1525901"/>
            <a:ext cx="312079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总份数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：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2+3+6=11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2" name="下箭头 11"/>
          <p:cNvSpPr/>
          <p:nvPr/>
        </p:nvSpPr>
        <p:spPr>
          <a:xfrm rot="16200000">
            <a:off x="3001269" y="1404952"/>
            <a:ext cx="333177" cy="93503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200" b="1">
              <a:latin typeface="Times New Roman" panose="02020603050405020304" pitchFamily="18" charset="0"/>
              <a:ea typeface="华文新魏" panose="020108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圆角矩形 3"/>
          <p:cNvSpPr>
            <a:spLocks noChangeArrowheads="1"/>
          </p:cNvSpPr>
          <p:nvPr/>
        </p:nvSpPr>
        <p:spPr bwMode="auto">
          <a:xfrm>
            <a:off x="6710088" y="3192378"/>
            <a:ext cx="2026498" cy="578882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 w="9525">
            <a:solidFill>
              <a:srgbClr val="FFFF00"/>
            </a:solidFill>
            <a:round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按比例分配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左大括号 4"/>
          <p:cNvSpPr/>
          <p:nvPr/>
        </p:nvSpPr>
        <p:spPr>
          <a:xfrm rot="10800000">
            <a:off x="6372200" y="2755536"/>
            <a:ext cx="337888" cy="1452563"/>
          </a:xfrm>
          <a:prstGeom prst="leftBrace">
            <a:avLst>
              <a:gd name="adj1" fmla="val 8333"/>
              <a:gd name="adj2" fmla="val 48536"/>
            </a:avLst>
          </a:prstGeom>
          <a:ln w="190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808167" y="1347615"/>
            <a:ext cx="154211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水泥、沙子、石子的比是：</a:t>
            </a:r>
            <a:r>
              <a:rPr lang="en-US" altLang="zh-CN" sz="2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∶</a:t>
            </a:r>
            <a:r>
              <a:rPr lang="en-US" altLang="zh-CN" sz="2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2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∶</a:t>
            </a:r>
            <a:r>
              <a:rPr lang="en-US" altLang="zh-CN" sz="2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8" name="矩形 17"/>
              <p:cNvSpPr/>
              <p:nvPr/>
            </p:nvSpPr>
            <p:spPr>
              <a:xfrm>
                <a:off x="2872715" y="2435364"/>
                <a:ext cx="3706882" cy="62408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水泥的质量占混泥土的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𝟐</m:t>
                        </m:r>
                      </m:num>
                      <m:den>
                        <m: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𝟏𝟏</m:t>
                        </m:r>
                      </m:den>
                    </m:f>
                  </m:oMath>
                </a14:m>
                <a:endPara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8" name="矩形 1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72715" y="2435364"/>
                <a:ext cx="3706882" cy="624082"/>
              </a:xfrm>
              <a:prstGeom prst="rect">
                <a:avLst/>
              </a:prstGeom>
              <a:blipFill rotWithShape="1">
                <a:blip r:embed="rId2"/>
                <a:stretch>
                  <a:fillRect l="-16" t="-22" r="10" b="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9" name="矩形 18"/>
              <p:cNvSpPr/>
              <p:nvPr/>
            </p:nvSpPr>
            <p:spPr>
              <a:xfrm>
                <a:off x="2872715" y="3058748"/>
                <a:ext cx="3620680" cy="62408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沙子的质量占混泥土的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𝟑</m:t>
                        </m:r>
                      </m:num>
                      <m:den>
                        <m: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𝟏𝟏</m:t>
                        </m:r>
                      </m:den>
                    </m:f>
                  </m:oMath>
                </a14:m>
                <a:endPara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9" name="矩形 1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72715" y="3058748"/>
                <a:ext cx="3620680" cy="624082"/>
              </a:xfrm>
              <a:prstGeom prst="rect">
                <a:avLst/>
              </a:prstGeom>
              <a:blipFill rotWithShape="1">
                <a:blip r:embed="rId3"/>
                <a:stretch>
                  <a:fillRect l="-17" t="-94" r="14" b="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0" name="矩形 19"/>
              <p:cNvSpPr/>
              <p:nvPr/>
            </p:nvSpPr>
            <p:spPr>
              <a:xfrm>
                <a:off x="2915816" y="3682631"/>
                <a:ext cx="3620680" cy="62408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石子的质量占混泥土的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𝟔</m:t>
                        </m:r>
                      </m:num>
                      <m:den>
                        <m: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𝟏𝟏</m:t>
                        </m:r>
                      </m:den>
                    </m:f>
                  </m:oMath>
                </a14:m>
                <a:endPara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0" name="矩形 1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15816" y="3682631"/>
                <a:ext cx="3620680" cy="624082"/>
              </a:xfrm>
              <a:prstGeom prst="rect">
                <a:avLst/>
              </a:prstGeom>
              <a:blipFill rotWithShape="1">
                <a:blip r:embed="rId4"/>
                <a:stretch>
                  <a:fillRect l="-15" t="-43" r="12" b="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" grpId="0"/>
      <p:bldP spid="12" grpId="0" animBg="1"/>
      <p:bldP spid="4" grpId="0" animBg="1"/>
      <p:bldP spid="5" grpId="0" animBg="1"/>
      <p:bldP spid="17" grpId="0"/>
      <p:bldP spid="18" grpId="0"/>
      <p:bldP spid="19" grpId="0"/>
      <p:bldP spid="2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573704" y="796936"/>
            <a:ext cx="165598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列式解答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  <a:endParaRPr lang="zh-CN" altLang="zh-CN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921064" y="3507854"/>
            <a:ext cx="664797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答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需要水泥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40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吨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沙子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60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吨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石子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120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吨。</a:t>
            </a:r>
            <a:endParaRPr lang="zh-CN" altLang="zh-CN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矩形 6"/>
              <p:cNvSpPr/>
              <p:nvPr/>
            </p:nvSpPr>
            <p:spPr>
              <a:xfrm>
                <a:off x="1401697" y="1392348"/>
                <a:ext cx="2736304" cy="62408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水泥</a:t>
                </a:r>
                <a:r>
                  <a:rPr lang="en-US" altLang="zh-CN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:</a:t>
                </a:r>
                <a14:m>
                  <m:oMath xmlns:m="http://schemas.openxmlformats.org/officeDocument/2006/math">
                    <m:r>
                      <a:rPr lang="en-US" altLang="zh-CN" sz="2400" b="1" i="0" smtClean="0">
                        <a:latin typeface="Cambria Math" panose="02040503050406030204"/>
                        <a:ea typeface="楷体" panose="02010609060101010101" pitchFamily="49" charset="-122"/>
                      </a:rPr>
                      <m:t>𝟐𝟐𝟎</m:t>
                    </m:r>
                    <m:r>
                      <a:rPr lang="en-US" altLang="zh-CN" sz="2400" b="1" i="1" smtClean="0">
                        <a:latin typeface="Cambria Math" panose="02040503050406030204"/>
                        <a:ea typeface="楷体" panose="02010609060101010101" pitchFamily="49" charset="-122"/>
                      </a:rPr>
                      <m:t>×</m:t>
                    </m:r>
                    <m:f>
                      <m:fPr>
                        <m:ctrlP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𝟐</m:t>
                        </m:r>
                      </m:num>
                      <m:den>
                        <m: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𝟏𝟏</m:t>
                        </m:r>
                      </m:den>
                    </m:f>
                  </m:oMath>
                </a14:m>
                <a:r>
                  <a:rPr lang="zh-CN" altLang="en-US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＝</a:t>
                </a:r>
                <a:endPara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7" name="矩形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01697" y="1392348"/>
                <a:ext cx="2736304" cy="624082"/>
              </a:xfrm>
              <a:prstGeom prst="rect">
                <a:avLst/>
              </a:prstGeom>
              <a:blipFill rotWithShape="1">
                <a:blip r:embed="rId1"/>
                <a:stretch>
                  <a:fillRect l="-9" t="-69" r="12" b="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矩形 7"/>
              <p:cNvSpPr/>
              <p:nvPr/>
            </p:nvSpPr>
            <p:spPr>
              <a:xfrm>
                <a:off x="1401697" y="2015732"/>
                <a:ext cx="2666247" cy="62408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沙子</a:t>
                </a:r>
                <a:r>
                  <a:rPr lang="en-US" altLang="zh-CN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:</a:t>
                </a:r>
                <a14:m>
                  <m:oMath xmlns:m="http://schemas.openxmlformats.org/officeDocument/2006/math">
                    <m:r>
                      <a:rPr lang="en-US" altLang="zh-CN" sz="2400" b="1" i="1">
                        <a:latin typeface="Cambria Math" panose="02040503050406030204"/>
                        <a:ea typeface="楷体" panose="02010609060101010101" pitchFamily="49" charset="-122"/>
                      </a:rPr>
                      <m:t>𝟐𝟐𝟎</m:t>
                    </m:r>
                    <m:r>
                      <a:rPr lang="en-US" altLang="zh-CN" sz="2400" b="1" i="1">
                        <a:latin typeface="Cambria Math" panose="02040503050406030204"/>
                        <a:ea typeface="楷体" panose="02010609060101010101" pitchFamily="49" charset="-122"/>
                      </a:rPr>
                      <m:t>×</m:t>
                    </m:r>
                    <m:f>
                      <m:fPr>
                        <m:ctrlP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𝟑</m:t>
                        </m:r>
                      </m:num>
                      <m:den>
                        <m: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𝟏𝟏</m:t>
                        </m:r>
                      </m:den>
                    </m:f>
                    <m:r>
                      <a:rPr lang="zh-CN" altLang="en-US" sz="2400" b="1" i="1" smtClean="0">
                        <a:latin typeface="Cambria Math" panose="02040503050406030204"/>
                        <a:ea typeface="楷体" panose="02010609060101010101" pitchFamily="49" charset="-122"/>
                      </a:rPr>
                      <m:t>＝</m:t>
                    </m:r>
                  </m:oMath>
                </a14:m>
                <a:endPara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8" name="矩形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01697" y="2015732"/>
                <a:ext cx="2666247" cy="624082"/>
              </a:xfrm>
              <a:prstGeom prst="rect">
                <a:avLst/>
              </a:prstGeom>
              <a:blipFill rotWithShape="1">
                <a:blip r:embed="rId2"/>
                <a:stretch>
                  <a:fillRect l="-9" t="-39" r="5" b="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矩形 8"/>
              <p:cNvSpPr/>
              <p:nvPr/>
            </p:nvSpPr>
            <p:spPr>
              <a:xfrm>
                <a:off x="1393560" y="2630387"/>
                <a:ext cx="2477179" cy="62408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石子</a:t>
                </a:r>
                <a:r>
                  <a:rPr lang="en-US" altLang="zh-CN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:</a:t>
                </a:r>
                <a14:m>
                  <m:oMath xmlns:m="http://schemas.openxmlformats.org/officeDocument/2006/math">
                    <m:r>
                      <a:rPr lang="en-US" altLang="zh-CN" sz="2400" b="1" i="1">
                        <a:latin typeface="Cambria Math" panose="02040503050406030204"/>
                        <a:ea typeface="楷体" panose="02010609060101010101" pitchFamily="49" charset="-122"/>
                      </a:rPr>
                      <m:t>𝟐𝟐𝟎</m:t>
                    </m:r>
                    <m:r>
                      <a:rPr lang="en-US" altLang="zh-CN" sz="2400" b="1" i="1">
                        <a:latin typeface="Cambria Math" panose="02040503050406030204"/>
                        <a:ea typeface="楷体" panose="02010609060101010101" pitchFamily="49" charset="-122"/>
                      </a:rPr>
                      <m:t>×</m:t>
                    </m:r>
                    <m:f>
                      <m:fPr>
                        <m:ctrlP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𝟔</m:t>
                        </m:r>
                      </m:num>
                      <m:den>
                        <m: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𝟏𝟏</m:t>
                        </m:r>
                      </m:den>
                    </m:f>
                    <m:r>
                      <a:rPr lang="zh-CN" altLang="en-US" sz="2400" b="1" i="1" smtClean="0">
                        <a:latin typeface="Cambria Math" panose="02040503050406030204"/>
                        <a:ea typeface="楷体" panose="02010609060101010101" pitchFamily="49" charset="-122"/>
                      </a:rPr>
                      <m:t>＝</m:t>
                    </m:r>
                  </m:oMath>
                </a14:m>
                <a:endPara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9" name="矩形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93560" y="2630387"/>
                <a:ext cx="2477179" cy="624082"/>
              </a:xfrm>
              <a:prstGeom prst="rect">
                <a:avLst/>
              </a:prstGeom>
              <a:blipFill rotWithShape="1">
                <a:blip r:embed="rId3"/>
                <a:stretch>
                  <a:fillRect l="-15" t="-35" r="17" b="-494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矩形 9"/>
          <p:cNvSpPr/>
          <p:nvPr/>
        </p:nvSpPr>
        <p:spPr>
          <a:xfrm>
            <a:off x="3707904" y="1468842"/>
            <a:ext cx="107429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40(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吨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707904" y="2092226"/>
            <a:ext cx="107429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60(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吨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707904" y="2706881"/>
            <a:ext cx="125229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120(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吨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3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6" name="矩形 33"/>
          <p:cNvSpPr>
            <a:spLocks noChangeArrowheads="1"/>
          </p:cNvSpPr>
          <p:nvPr/>
        </p:nvSpPr>
        <p:spPr bwMode="auto">
          <a:xfrm>
            <a:off x="971551" y="1011617"/>
            <a:ext cx="7921625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一个长方体的棱长和是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72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厘米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长、宽、高的比是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4∶3∶2,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长方体的表面积是多少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1" name="TextBox 40"/>
          <p:cNvSpPr txBox="1">
            <a:spLocks noChangeArrowheads="1"/>
          </p:cNvSpPr>
          <p:nvPr/>
        </p:nvSpPr>
        <p:spPr bwMode="auto">
          <a:xfrm>
            <a:off x="549275" y="2193131"/>
            <a:ext cx="23764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解题思路：</a:t>
            </a:r>
            <a:endParaRPr lang="zh-CN" altLang="en-US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2195513" y="2191696"/>
            <a:ext cx="482475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由：</a:t>
            </a:r>
            <a:r>
              <a:rPr lang="zh-CN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长方体的棱长和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72</a:t>
            </a:r>
            <a:r>
              <a:rPr lang="zh-CN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厘米</a:t>
            </a:r>
            <a:endParaRPr lang="zh-CN" altLang="en-US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3852456" y="2712535"/>
            <a:ext cx="464742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可得：</a:t>
            </a:r>
            <a:r>
              <a:rPr lang="zh-CN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长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+</a:t>
            </a:r>
            <a:r>
              <a:rPr lang="zh-CN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宽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+</a:t>
            </a:r>
            <a:r>
              <a:rPr lang="zh-CN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高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=72÷4=18(</a:t>
            </a:r>
            <a:r>
              <a:rPr lang="zh-CN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厘米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en-US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2195513" y="3173099"/>
            <a:ext cx="357020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根据：</a:t>
            </a:r>
            <a:r>
              <a:rPr lang="zh-CN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长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宽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高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=4∶3∶2</a:t>
            </a:r>
            <a:endParaRPr lang="zh-CN" altLang="en-US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3965620" y="3634764"/>
            <a:ext cx="420890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求出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：</a:t>
            </a:r>
            <a:r>
              <a:rPr lang="zh-CN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长方体的长、宽、高</a:t>
            </a:r>
            <a:endParaRPr lang="zh-CN" altLang="en-US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2911378" y="4245620"/>
            <a:ext cx="357020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再</a:t>
            </a:r>
            <a:r>
              <a:rPr lang="zh-CN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求出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：</a:t>
            </a:r>
            <a:r>
              <a:rPr lang="zh-CN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长方体的表面积</a:t>
            </a:r>
            <a:endParaRPr lang="zh-CN" altLang="en-US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16" name="图片 14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92088" y="492125"/>
            <a:ext cx="366712" cy="45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文本框 14"/>
          <p:cNvSpPr txBox="1">
            <a:spLocks noChangeArrowheads="1"/>
          </p:cNvSpPr>
          <p:nvPr/>
        </p:nvSpPr>
        <p:spPr bwMode="auto">
          <a:xfrm>
            <a:off x="611188" y="411163"/>
            <a:ext cx="1847850" cy="5619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Times New Roman" panose="02020603050405020304" pitchFamily="18" charset="0"/>
                <a:ea typeface="幼圆" panose="02010509060101010101" charset="-122"/>
                <a:cs typeface="Times New Roman" panose="02020603050405020304" pitchFamily="18" charset="0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Times New Roman" panose="02020603050405020304" pitchFamily="18" charset="0"/>
              <a:ea typeface="幼圆" panose="02010509060101010101" charset="-122"/>
              <a:cs typeface="Times New Roman" panose="02020603050405020304" pitchFamily="18" charset="0"/>
            </a:endParaRPr>
          </a:p>
        </p:txBody>
      </p:sp>
      <p:pic>
        <p:nvPicPr>
          <p:cNvPr id="18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766" y="1202314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6" grpId="0"/>
      <p:bldP spid="41" grpId="0"/>
      <p:bldP spid="6" grpId="0"/>
      <p:bldP spid="7" grpId="0"/>
      <p:bldP spid="8" grpId="0"/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939746" y="601079"/>
            <a:ext cx="11684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解答：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9463" name="WordArt 8"/>
          <p:cNvSpPr>
            <a:spLocks noChangeArrowheads="1" noChangeShapeType="1" noTextEdit="1"/>
          </p:cNvSpPr>
          <p:nvPr/>
        </p:nvSpPr>
        <p:spPr bwMode="auto">
          <a:xfrm>
            <a:off x="7451725" y="4731544"/>
            <a:ext cx="1371600" cy="263129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7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endParaRPr lang="zh-CN" altLang="en-US" b="1" kern="10">
              <a:ln w="9525">
                <a:round/>
              </a:ln>
              <a:gradFill rotWithShape="1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</a:gra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2225070" y="662634"/>
            <a:ext cx="572464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长方体</a:t>
            </a:r>
            <a:r>
              <a:rPr lang="zh-CN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长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zh-CN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宽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zh-CN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高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的和：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72÷4=18(</a:t>
            </a:r>
            <a:r>
              <a:rPr lang="zh-CN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厘米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en-US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矩形 8"/>
              <p:cNvSpPr>
                <a:spLocks noChangeArrowheads="1"/>
              </p:cNvSpPr>
              <p:nvPr/>
            </p:nvSpPr>
            <p:spPr bwMode="auto">
              <a:xfrm>
                <a:off x="2225070" y="1124299"/>
                <a:ext cx="4541628" cy="62491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长方体的</a:t>
                </a:r>
                <a:r>
                  <a:rPr lang="zh-CN" altLang="zh-CN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长</a:t>
                </a:r>
                <a:r>
                  <a:rPr lang="zh-CN" altLang="en-US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：</a:t>
                </a:r>
                <a:r>
                  <a:rPr lang="en-US" altLang="zh-CN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18×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𝟒</m:t>
                        </m:r>
                      </m:num>
                      <m:den>
                        <m: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𝟒</m:t>
                        </m:r>
                        <m: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+</m:t>
                        </m:r>
                        <m: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𝟑</m:t>
                        </m:r>
                        <m: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+</m:t>
                        </m:r>
                        <m: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=8(</a:t>
                </a:r>
                <a:r>
                  <a:rPr lang="zh-CN" altLang="zh-CN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厘米</a:t>
                </a:r>
                <a:r>
                  <a:rPr lang="en-US" altLang="zh-CN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)</a:t>
                </a:r>
                <a:endPara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9" name="矩形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225070" y="1124299"/>
                <a:ext cx="4541628" cy="624915"/>
              </a:xfrm>
              <a:prstGeom prst="rect">
                <a:avLst/>
              </a:prstGeom>
              <a:blipFill rotWithShape="1">
                <a:blip r:embed="rId1"/>
                <a:stretch>
                  <a:fillRect l="-1" t="-56" r="3" b="68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矩形 9"/>
              <p:cNvSpPr>
                <a:spLocks noChangeArrowheads="1"/>
              </p:cNvSpPr>
              <p:nvPr/>
            </p:nvSpPr>
            <p:spPr bwMode="auto">
              <a:xfrm>
                <a:off x="2252247" y="1740870"/>
                <a:ext cx="4541628" cy="6259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长方体的</a:t>
                </a:r>
                <a:r>
                  <a:rPr lang="zh-CN" altLang="zh-CN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宽</a:t>
                </a:r>
                <a:r>
                  <a:rPr lang="zh-CN" altLang="en-US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：</a:t>
                </a:r>
                <a:r>
                  <a:rPr lang="en-US" altLang="zh-CN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18×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𝟑</m:t>
                        </m:r>
                      </m:num>
                      <m:den>
                        <m: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𝟒</m:t>
                        </m:r>
                        <m: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+</m:t>
                        </m:r>
                        <m: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𝟑</m:t>
                        </m:r>
                        <m: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+</m:t>
                        </m:r>
                        <m: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=6(</a:t>
                </a:r>
                <a:r>
                  <a:rPr lang="zh-CN" altLang="zh-CN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厘米</a:t>
                </a:r>
                <a:r>
                  <a:rPr lang="en-US" altLang="zh-CN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)</a:t>
                </a:r>
                <a:endPara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0" name="矩形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252247" y="1740870"/>
                <a:ext cx="4541628" cy="625941"/>
              </a:xfrm>
              <a:prstGeom prst="rect">
                <a:avLst/>
              </a:prstGeom>
              <a:blipFill rotWithShape="1">
                <a:blip r:embed="rId2"/>
                <a:stretch>
                  <a:fillRect l="-12" t="-54" b="27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矩形 10"/>
              <p:cNvSpPr>
                <a:spLocks noChangeArrowheads="1"/>
              </p:cNvSpPr>
              <p:nvPr/>
            </p:nvSpPr>
            <p:spPr bwMode="auto">
              <a:xfrm>
                <a:off x="2276085" y="2383939"/>
                <a:ext cx="4541628" cy="6259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长方体的</a:t>
                </a:r>
                <a:r>
                  <a:rPr lang="zh-CN" altLang="zh-CN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高</a:t>
                </a:r>
                <a:r>
                  <a:rPr lang="zh-CN" altLang="en-US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：</a:t>
                </a:r>
                <a:r>
                  <a:rPr lang="en-US" altLang="zh-CN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18×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𝟐</m:t>
                        </m:r>
                      </m:num>
                      <m:den>
                        <m: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𝟒</m:t>
                        </m:r>
                        <m: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+</m:t>
                        </m:r>
                        <m: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𝟑</m:t>
                        </m:r>
                        <m: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+</m:t>
                        </m:r>
                        <m: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=4(</a:t>
                </a:r>
                <a:r>
                  <a:rPr lang="zh-CN" altLang="zh-CN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厘米</a:t>
                </a:r>
                <a:r>
                  <a:rPr lang="en-US" altLang="zh-CN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)</a:t>
                </a:r>
                <a:endPara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1" name="矩形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276085" y="2383939"/>
                <a:ext cx="4541628" cy="625941"/>
              </a:xfrm>
              <a:prstGeom prst="rect">
                <a:avLst/>
              </a:prstGeom>
              <a:blipFill rotWithShape="1">
                <a:blip r:embed="rId3"/>
                <a:stretch>
                  <a:fillRect l="-5" t="-24" r="8" b="98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1550165" y="3000454"/>
            <a:ext cx="26468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长方体的表面积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：</a:t>
            </a:r>
            <a:endParaRPr lang="zh-CN" altLang="en-US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1450036" y="3471005"/>
            <a:ext cx="372409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8×6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＋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8×4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＋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6×4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）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×2</a:t>
            </a:r>
            <a:endParaRPr lang="zh-CN" altLang="en-US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2455903" y="4394335"/>
            <a:ext cx="526297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答：</a:t>
            </a:r>
            <a:r>
              <a:rPr lang="zh-CN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长方体的表面积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208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立方厘米。</a:t>
            </a:r>
            <a:endParaRPr lang="zh-CN" altLang="en-US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4958239" y="3462119"/>
            <a:ext cx="141577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104×2</a:t>
            </a:r>
            <a:endParaRPr lang="zh-CN" altLang="en-US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4958239" y="3932670"/>
            <a:ext cx="280076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208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（平方厘米）</a:t>
            </a:r>
            <a:endParaRPr lang="zh-CN" altLang="en-US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8" grpId="0"/>
      <p:bldP spid="9" grpId="0"/>
      <p:bldP spid="10" grpId="0"/>
      <p:bldP spid="11" grpId="0"/>
      <p:bldP spid="13" grpId="0"/>
      <p:bldP spid="14" grpId="0"/>
      <p:bldP spid="18" grpId="0"/>
      <p:bldP spid="19" grpId="0"/>
      <p:bldP spid="2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484" name="矩形 10"/>
          <p:cNvSpPr>
            <a:spLocks noChangeArrowheads="1"/>
          </p:cNvSpPr>
          <p:nvPr/>
        </p:nvSpPr>
        <p:spPr bwMode="auto">
          <a:xfrm>
            <a:off x="1049419" y="878994"/>
            <a:ext cx="7921625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六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(1)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班美术小组与文艺小组的人数比是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5∶8,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文艺小组的人数是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16,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两个小组一共有多少人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en-US" altLang="zh-CN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1042989" y="4219369"/>
            <a:ext cx="72009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400" b="1" dirty="0">
                <a:solidFill>
                  <a:srgbClr val="00B05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错</a:t>
            </a:r>
            <a:r>
              <a:rPr lang="zh-CN" altLang="en-US" sz="2400" b="1" dirty="0">
                <a:solidFill>
                  <a:srgbClr val="00B05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因：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列比例时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没有找准对应的数量关系。</a:t>
            </a:r>
            <a:endParaRPr lang="zh-CN" altLang="en-US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2403001" y="1847668"/>
            <a:ext cx="5378450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设两个小组一共</a:t>
            </a:r>
            <a:r>
              <a:rPr lang="zh-CN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</a:t>
            </a:r>
            <a:r>
              <a:rPr lang="en-US" altLang="zh-CN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zh-CN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</a:t>
            </a:r>
            <a:r>
              <a:rPr lang="zh-CN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/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5∶8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en-US" altLang="zh-CN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x 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∶16</a:t>
            </a:r>
            <a:endParaRPr lang="en-US" altLang="zh-CN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/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 8</a:t>
            </a:r>
            <a:r>
              <a:rPr lang="en-US" altLang="zh-CN" sz="2400" b="1" i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 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80</a:t>
            </a:r>
            <a:endParaRPr lang="zh-CN" altLang="zh-CN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/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 </a:t>
            </a:r>
            <a:r>
              <a:rPr lang="en-US" altLang="zh-CN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 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10</a:t>
            </a:r>
            <a:endParaRPr lang="zh-CN" altLang="zh-CN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/>
            <a:r>
              <a:rPr lang="zh-CN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答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两个小组一共有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10</a:t>
            </a:r>
            <a:r>
              <a:rPr lang="zh-CN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人。</a:t>
            </a:r>
            <a:endParaRPr lang="zh-CN" altLang="zh-CN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919243" y="404714"/>
            <a:ext cx="295465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下面的解答正确吗？</a:t>
            </a:r>
            <a:endParaRPr lang="zh-CN" altLang="en-US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1103422" y="3739516"/>
            <a:ext cx="141577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不正确！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4" grpId="0"/>
      <p:bldP spid="17" grpId="0"/>
      <p:bldP spid="14" grpId="0"/>
      <p:bldP spid="10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569913" y="684788"/>
            <a:ext cx="155381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分析：</a:t>
            </a:r>
            <a:endParaRPr lang="zh-CN" altLang="zh-CN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1" name="AutoShape 27"/>
          <p:cNvSpPr>
            <a:spLocks noChangeArrowheads="1"/>
          </p:cNvSpPr>
          <p:nvPr/>
        </p:nvSpPr>
        <p:spPr bwMode="auto">
          <a:xfrm>
            <a:off x="1600131" y="684788"/>
            <a:ext cx="6450012" cy="1651774"/>
          </a:xfrm>
          <a:prstGeom prst="wedgeRoundRectCallout">
            <a:avLst>
              <a:gd name="adj1" fmla="val 27452"/>
              <a:gd name="adj2" fmla="val 60261"/>
              <a:gd name="adj3" fmla="val 16667"/>
            </a:avLst>
          </a:prstGeom>
          <a:solidFill>
            <a:srgbClr val="92D050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rgbClr val="1C1C1C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美术小组与文艺小组的人数比是</a:t>
            </a:r>
            <a:r>
              <a:rPr lang="en-US" altLang="zh-CN" sz="2400" b="1" dirty="0">
                <a:solidFill>
                  <a:srgbClr val="1C1C1C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5∶8,</a:t>
            </a:r>
            <a:r>
              <a:rPr lang="zh-CN" altLang="en-US" sz="2400" b="1" dirty="0">
                <a:solidFill>
                  <a:srgbClr val="1C1C1C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文艺小组有</a:t>
            </a:r>
            <a:r>
              <a:rPr lang="en-US" altLang="zh-CN" sz="2400" b="1" dirty="0">
                <a:solidFill>
                  <a:srgbClr val="1C1C1C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16</a:t>
            </a:r>
            <a:r>
              <a:rPr lang="zh-CN" altLang="en-US" sz="2400" b="1" dirty="0">
                <a:solidFill>
                  <a:srgbClr val="1C1C1C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</a:t>
            </a:r>
            <a:r>
              <a:rPr lang="en-US" altLang="zh-CN" sz="2400" b="1" dirty="0">
                <a:solidFill>
                  <a:srgbClr val="1C1C1C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en-US" sz="2400" b="1" dirty="0">
                <a:solidFill>
                  <a:srgbClr val="1C1C1C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问题是求两个小组的人数</a:t>
            </a:r>
            <a:r>
              <a:rPr lang="en-US" altLang="zh-CN" sz="2400" b="1" dirty="0">
                <a:solidFill>
                  <a:srgbClr val="1C1C1C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en-US" sz="2400" b="1" dirty="0">
                <a:solidFill>
                  <a:srgbClr val="1C1C1C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也就是说</a:t>
            </a:r>
            <a:r>
              <a:rPr lang="en-US" altLang="zh-CN" sz="2400" b="1" dirty="0">
                <a:solidFill>
                  <a:srgbClr val="1C1C1C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5∶8</a:t>
            </a:r>
            <a:r>
              <a:rPr lang="zh-CN" altLang="en-US" sz="2400" b="1" dirty="0" smtClean="0">
                <a:solidFill>
                  <a:srgbClr val="1C1C1C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en-US" altLang="zh-CN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 </a:t>
            </a:r>
            <a:r>
              <a:rPr lang="en-US" altLang="zh-CN" sz="2400" b="1" dirty="0" smtClean="0">
                <a:solidFill>
                  <a:srgbClr val="1C1C1C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∶</a:t>
            </a:r>
            <a:r>
              <a:rPr lang="en-US" altLang="zh-CN" sz="2400" b="1" dirty="0">
                <a:solidFill>
                  <a:srgbClr val="1C1C1C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16</a:t>
            </a:r>
            <a:r>
              <a:rPr lang="zh-CN" altLang="en-US" sz="2400" b="1" dirty="0">
                <a:solidFill>
                  <a:srgbClr val="1C1C1C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之间的对应关系求出的是美术小组的人数</a:t>
            </a:r>
            <a:r>
              <a:rPr lang="en-US" altLang="zh-CN" sz="2400" b="1" dirty="0">
                <a:solidFill>
                  <a:srgbClr val="1C1C1C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en-US" sz="2400" b="1" dirty="0">
                <a:solidFill>
                  <a:srgbClr val="1C1C1C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还应加上文艺小组的人数。</a:t>
            </a:r>
            <a:endParaRPr lang="zh-CN" altLang="en-US" sz="2400" b="1" dirty="0">
              <a:solidFill>
                <a:srgbClr val="1C1C1C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395536" y="2446735"/>
            <a:ext cx="201622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正确解答：</a:t>
            </a:r>
            <a:endParaRPr lang="zh-CN" altLang="zh-CN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2324521" y="2571750"/>
            <a:ext cx="318358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设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美术</a:t>
            </a:r>
            <a:r>
              <a:rPr lang="zh-CN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小组</a:t>
            </a:r>
            <a:r>
              <a:rPr lang="zh-CN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</a:t>
            </a:r>
            <a:r>
              <a:rPr lang="en-US" altLang="zh-CN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zh-CN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</a:t>
            </a:r>
            <a:r>
              <a:rPr lang="zh-CN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1026" name="Picture 2" descr="C:\Documents and Settings\Administrator\桌面\6年级\p002-02-01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2233736"/>
            <a:ext cx="1686669" cy="1861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2411760" y="3002642"/>
            <a:ext cx="223224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5∶8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en-US" altLang="zh-CN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x 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∶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16</a:t>
            </a:r>
            <a:endParaRPr lang="zh-CN" altLang="zh-CN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2555776" y="3483911"/>
            <a:ext cx="113400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8</a:t>
            </a:r>
            <a:r>
              <a:rPr lang="en-US" altLang="zh-CN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x 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80</a:t>
            </a:r>
            <a:endParaRPr lang="zh-CN" altLang="zh-CN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2730800" y="3901491"/>
            <a:ext cx="114473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 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10</a:t>
            </a:r>
            <a:endParaRPr lang="zh-CN" altLang="zh-CN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2379327" y="4363156"/>
            <a:ext cx="226468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16+10=26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（人）</a:t>
            </a:r>
            <a:endParaRPr lang="zh-CN" altLang="zh-CN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4551361" y="4363155"/>
            <a:ext cx="504031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答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两个小组一共有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26</a:t>
            </a:r>
            <a:r>
              <a:rPr lang="zh-CN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人。</a:t>
            </a:r>
            <a:endParaRPr lang="zh-CN" altLang="zh-CN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1" grpId="0" animBg="1"/>
      <p:bldP spid="8" grpId="0"/>
      <p:bldP spid="9" grpId="0"/>
      <p:bldP spid="12" grpId="0"/>
      <p:bldP spid="13" grpId="0"/>
      <p:bldP spid="14" grpId="0"/>
      <p:bldP spid="15" grpId="0"/>
      <p:bldP spid="18" grpId="0"/>
    </p:bldLst>
  </p:timing>
</p:sld>
</file>

<file path=ppt/tags/tag1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12700" cmpd="sng">
          <a:solidFill>
            <a:schemeClr val="accent1">
              <a:shade val="50000"/>
            </a:schemeClr>
          </a:solidFill>
          <a:prstDash val="solid"/>
        </a:ln>
      </a:spPr>
      <a:bodyPr rtlCol="0" anchor="ctr"/>
      <a:lstStyle>
        <a:defPPr algn="ctr">
          <a:defRPr lang="zh-CN" altLang="en-US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3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1854</Words>
  <Application>WPS 演示</Application>
  <PresentationFormat>全屏显示(16:9)</PresentationFormat>
  <Paragraphs>202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5</vt:i4>
      </vt:variant>
      <vt:variant>
        <vt:lpstr>幻灯片标题</vt:lpstr>
      </vt:variant>
      <vt:variant>
        <vt:i4>14</vt:i4>
      </vt:variant>
    </vt:vector>
  </HeadingPairs>
  <TitlesOfParts>
    <vt:vector size="35" baseType="lpstr">
      <vt:lpstr>Arial</vt:lpstr>
      <vt:lpstr>宋体</vt:lpstr>
      <vt:lpstr>Wingdings</vt:lpstr>
      <vt:lpstr>黑体</vt:lpstr>
      <vt:lpstr>Calibri</vt:lpstr>
      <vt:lpstr>Calibri</vt:lpstr>
      <vt:lpstr>幼圆</vt:lpstr>
      <vt:lpstr>楷体</vt:lpstr>
      <vt:lpstr>Times New Roman</vt:lpstr>
      <vt:lpstr>华文新魏</vt:lpstr>
      <vt:lpstr>Cambria Math</vt:lpstr>
      <vt:lpstr>楷体_GB2312</vt:lpstr>
      <vt:lpstr>等线</vt:lpstr>
      <vt:lpstr>微软雅黑</vt:lpstr>
      <vt:lpstr>Arial Unicode MS</vt:lpstr>
      <vt:lpstr>Calibri Light</vt:lpstr>
      <vt:lpstr>Office 主题</vt:lpstr>
      <vt:lpstr>2_自定义设计方案</vt:lpstr>
      <vt:lpstr>1_自定义设计方案</vt:lpstr>
      <vt:lpstr>自定义设计方案</vt:lpstr>
      <vt:lpstr>3_自定义设计方案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xjj</dc:creator>
  <cp:lastModifiedBy>Administrator</cp:lastModifiedBy>
  <cp:revision>200</cp:revision>
  <dcterms:created xsi:type="dcterms:W3CDTF">2018-09-11T05:46:00Z</dcterms:created>
  <dcterms:modified xsi:type="dcterms:W3CDTF">2023-08-29T00:58:51Z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1D57374CF9B74D41AD64272876982EE0_12</vt:lpwstr>
  </property>
</Properties>
</file>