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sldIdLst>
    <p:sldId id="256" r:id="rId4"/>
    <p:sldId id="291" r:id="rId5"/>
    <p:sldId id="332" r:id="rId6"/>
    <p:sldId id="295" r:id="rId7"/>
    <p:sldId id="297" r:id="rId8"/>
    <p:sldId id="317" r:id="rId9"/>
    <p:sldId id="331" r:id="rId10"/>
    <p:sldId id="315" r:id="rId11"/>
    <p:sldId id="330" r:id="rId12"/>
    <p:sldId id="306" r:id="rId13"/>
    <p:sldId id="298" r:id="rId14"/>
    <p:sldId id="303" r:id="rId15"/>
    <p:sldId id="300" r:id="rId16"/>
    <p:sldId id="316" r:id="rId17"/>
    <p:sldId id="305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3300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666" y="-102"/>
      </p:cViewPr>
      <p:guideLst>
        <p:guide orient="horz" pos="164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3BE368-CCC5-4288-B33C-5E26003883C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E83F368-15C4-40B3-A9D7-A1B9DFFF912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220E7DB-4689-410E-9B4D-09ACEE2B16EC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FA8C9EB-956C-4B07-A30F-294CD779C2D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BB1FAB1-3C11-4978-B0DD-1AA3C9B9FCCD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A3A5719-D503-4E09-921F-8C3A74C9543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4ACF82-420E-4EB8-8A9D-ACC413D0D4C4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E7B14FE-1986-4D89-8557-E0FD01B169C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CA899F7-0F90-4A54-8244-19AF05B0BEEE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092E17E-1A3E-4833-8CA3-E7837463045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CAD5BE1-0F30-43D3-B1A3-08F6C3E69F07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82E3F73-6A71-4DD0-8C17-BF07AFC9399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48B5480-D5F5-4934-A8E8-A9994870892C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52349EE-741C-4396-8F39-51F2E1BA86D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C6FE69C-0786-43B1-9806-3D4535A23C94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24E8117-B915-4B18-BFEB-97640E4EC9B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95FF35C-56EF-4963-A9EA-06FA84350420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11328C7-F64A-4BA0-B198-0622B35D23F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7D23F55-CE9A-409A-BABC-877C21511FB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FF45753-2465-4CF0-8882-956FB78881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80D4C9D-E667-45F7-8735-C154221D840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D7C9FDE-431B-4C35-8EC0-B4F2E1F27C0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E72327B-DB51-4AFE-A56D-4B0B80FC35B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82E2CD1-C9B9-496C-B92F-7D5A31AE412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B067C1F-6BEF-4E30-8BEA-86D865DBB131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711F480-AD51-4F2A-B7F7-290B891086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A53A5A9-FE47-4D7D-90D9-B7F3444356C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F44B01-0201-40D2-929F-806C567DAE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B1557AE-CAEF-4E45-8153-A81C89D2334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F11645A-7D64-4F47-94F8-429BE91D9C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068EEDE-69DA-4743-B5F3-E2625495E64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4E6C1E8-6D8B-4533-A6B4-9EEE7079AC5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E77CFD7-6D52-4678-B2D7-7E1956C29EE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24B0013-7C4A-47B2-B250-619B5A0092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710158-0278-42C1-8E39-4AE38E2F84E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F6BF752-38CA-4640-9F44-9896F742E6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4.png"/><Relationship Id="rId13" Type="http://schemas.openxmlformats.org/officeDocument/2006/relationships/slide" Target="../slides/slide1.xml"/><Relationship Id="rId12" Type="http://schemas.openxmlformats.org/officeDocument/2006/relationships/image" Target="../media/image3.png"/><Relationship Id="rId11" Type="http://schemas.openxmlformats.org/officeDocument/2006/relationships/image" Target="../media/image2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9" Type="http://schemas.openxmlformats.org/officeDocument/2006/relationships/theme" Target="../theme/theme2.xml"/><Relationship Id="rId28" Type="http://schemas.openxmlformats.org/officeDocument/2006/relationships/image" Target="../media/image3.png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4.xml"/><Relationship Id="rId24" Type="http://schemas.openxmlformats.org/officeDocument/2006/relationships/slideLayout" Target="../slideLayouts/slideLayout33.xml"/><Relationship Id="rId23" Type="http://schemas.openxmlformats.org/officeDocument/2006/relationships/slideLayout" Target="../slideLayouts/slideLayout32.xml"/><Relationship Id="rId22" Type="http://schemas.openxmlformats.org/officeDocument/2006/relationships/slideLayout" Target="../slideLayouts/slideLayout31.xml"/><Relationship Id="rId21" Type="http://schemas.openxmlformats.org/officeDocument/2006/relationships/slideLayout" Target="../slideLayouts/slideLayout30.xml"/><Relationship Id="rId20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1.xml"/><Relationship Id="rId19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2"/>
          <p:cNvPicPr>
            <a:picLocks noChangeAspect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14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 userDrawn="1"/>
        </p:nvSpPr>
        <p:spPr>
          <a:xfrm>
            <a:off x="179388" y="93663"/>
            <a:ext cx="1728787" cy="2755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读故事 学数学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7">
              <a:hlinkClick r:id="rId13" action="ppaction://hlinksldjump"/>
            </p:cNvPr>
            <p:cNvPicPr>
              <a:picLocks noChangeAspect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文本框 26">
              <a:hlinkClick r:id="rId13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3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.xml"/><Relationship Id="rId6" Type="http://schemas.openxmlformats.org/officeDocument/2006/relationships/image" Target="../media/image6.png"/><Relationship Id="rId5" Type="http://schemas.openxmlformats.org/officeDocument/2006/relationships/slide" Target="slide12.xml"/><Relationship Id="rId4" Type="http://schemas.openxmlformats.org/officeDocument/2006/relationships/slide" Target="slide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89" name="组合 1"/>
          <p:cNvGrpSpPr/>
          <p:nvPr/>
        </p:nvGrpSpPr>
        <p:grpSpPr bwMode="auto">
          <a:xfrm>
            <a:off x="-252" y="0"/>
            <a:ext cx="3492752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7919" name="组合 5"/>
            <p:cNvGrpSpPr/>
            <p:nvPr/>
          </p:nvGrpSpPr>
          <p:grpSpPr bwMode="auto">
            <a:xfrm>
              <a:off x="0" y="51470"/>
              <a:ext cx="3275856" cy="288276"/>
              <a:chOff x="0" y="51470"/>
              <a:chExt cx="3275856" cy="288276"/>
            </a:xfrm>
          </p:grpSpPr>
          <p:sp>
            <p:nvSpPr>
              <p:cNvPr id="37920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51470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339975" y="3751263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5003800" y="2952750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2322513" y="2952750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43143" y="1435155"/>
            <a:ext cx="644063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600" b="1" dirty="0">
                <a:latin typeface="宋体" panose="02010600030101010101" pitchFamily="2" charset="-122"/>
              </a:rPr>
              <a:t>读故事   学数学</a:t>
            </a:r>
            <a:endParaRPr lang="zh-CN" altLang="en-US" sz="6600" b="1" dirty="0">
              <a:latin typeface="宋体" panose="02010600030101010101" pitchFamily="2" charset="-122"/>
            </a:endParaRPr>
          </a:p>
        </p:txBody>
      </p:sp>
      <p:pic>
        <p:nvPicPr>
          <p:cNvPr id="37897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344821" y="287963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5065053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活动探究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课外活动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813" y="51911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综合与实践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2447988" y="3657678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拓展延伸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7911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912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7913" name="图片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文本框 10"/>
            <p:cNvSpPr txBox="1"/>
            <p:nvPr/>
          </p:nvSpPr>
          <p:spPr>
            <a:xfrm>
              <a:off x="1435375" y="1385539"/>
              <a:ext cx="184367" cy="6314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4"/>
          <p:cNvSpPr>
            <a:spLocks noChangeArrowheads="1"/>
          </p:cNvSpPr>
          <p:nvPr/>
        </p:nvSpPr>
        <p:spPr bwMode="auto">
          <a:xfrm>
            <a:off x="0" y="237648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3972" name="Rectangle 5"/>
          <p:cNvSpPr>
            <a:spLocks noChangeArrowheads="1"/>
          </p:cNvSpPr>
          <p:nvPr/>
        </p:nvSpPr>
        <p:spPr bwMode="auto">
          <a:xfrm>
            <a:off x="0" y="237648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1627" name="Rectangle 11"/>
          <p:cNvSpPr>
            <a:spLocks noChangeArrowheads="1"/>
          </p:cNvSpPr>
          <p:nvPr/>
        </p:nvSpPr>
        <p:spPr bwMode="auto">
          <a:xfrm>
            <a:off x="1259632" y="707073"/>
            <a:ext cx="3002796" cy="52197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按圈成圆形计算。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048" name="Rectangle 15"/>
          <p:cNvSpPr>
            <a:spLocks noChangeArrowheads="1"/>
          </p:cNvSpPr>
          <p:nvPr/>
        </p:nvSpPr>
        <p:spPr bwMode="auto">
          <a:xfrm>
            <a:off x="1001092" y="1259840"/>
            <a:ext cx="440436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3.14×(20000÷3.14÷2)</a:t>
            </a:r>
            <a:r>
              <a:rPr lang="en-US" altLang="zh-CN" sz="2800" b="1" baseline="30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endParaRPr lang="en-US" altLang="zh-CN" sz="2800" b="1" baseline="30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7052" name="Rectangle 19"/>
          <p:cNvSpPr>
            <a:spLocks noChangeArrowheads="1"/>
          </p:cNvSpPr>
          <p:nvPr/>
        </p:nvSpPr>
        <p:spPr bwMode="auto">
          <a:xfrm>
            <a:off x="5129227" y="1229043"/>
            <a:ext cx="29711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≈3.14×3000</a:t>
            </a:r>
            <a:r>
              <a:rPr lang="en-US" altLang="zh-CN" sz="2800" b="1" baseline="30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endParaRPr lang="en-US" altLang="zh-CN" sz="2800" b="1" baseline="30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7053" name="Rectangle 20"/>
          <p:cNvSpPr>
            <a:spLocks noChangeArrowheads="1"/>
          </p:cNvSpPr>
          <p:nvPr/>
        </p:nvSpPr>
        <p:spPr bwMode="auto">
          <a:xfrm>
            <a:off x="5350956" y="1720533"/>
            <a:ext cx="29159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=3.14×9000000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7054" name="Rectangle 21"/>
          <p:cNvSpPr>
            <a:spLocks noChangeArrowheads="1"/>
          </p:cNvSpPr>
          <p:nvPr/>
        </p:nvSpPr>
        <p:spPr bwMode="auto">
          <a:xfrm>
            <a:off x="5284916" y="2115503"/>
            <a:ext cx="37407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=28260000 (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平方米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Rectangle 21"/>
          <p:cNvSpPr>
            <a:spLocks noChangeArrowheads="1"/>
          </p:cNvSpPr>
          <p:nvPr/>
        </p:nvSpPr>
        <p:spPr bwMode="auto">
          <a:xfrm>
            <a:off x="1664970" y="2843530"/>
            <a:ext cx="43935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28260000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平方米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=2826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公顷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182495" y="3480118"/>
            <a:ext cx="54559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2400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公顷＜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2500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公顷＜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2826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公顷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2331085" y="4116705"/>
            <a:ext cx="57727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答：最多可以圈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2826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公顷的土地。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5122" name="Picture 2" descr="E:\1.小学项目\19秋七彩课件\12.10 19秋课件制作要求及相关资料（西师大版）\12.22 西师教参图片\6年级\p064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5386"/>
            <a:ext cx="988719" cy="1448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7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87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87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7" grpId="0" bldLvl="0" animBg="1"/>
      <p:bldP spid="87048" grpId="0"/>
      <p:bldP spid="87052" grpId="0"/>
      <p:bldP spid="87053" grpId="0"/>
      <p:bldP spid="8705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4"/>
          <p:cNvSpPr>
            <a:spLocks noChangeArrowheads="1"/>
          </p:cNvSpPr>
          <p:nvPr/>
        </p:nvSpPr>
        <p:spPr bwMode="auto">
          <a:xfrm>
            <a:off x="0" y="237648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6020" name="Rectangle 5"/>
          <p:cNvSpPr>
            <a:spLocks noChangeArrowheads="1"/>
          </p:cNvSpPr>
          <p:nvPr/>
        </p:nvSpPr>
        <p:spPr bwMode="auto">
          <a:xfrm>
            <a:off x="0" y="237648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6022" name="Rectangle 9"/>
          <p:cNvSpPr>
            <a:spLocks noChangeArrowheads="1"/>
          </p:cNvSpPr>
          <p:nvPr/>
        </p:nvSpPr>
        <p:spPr bwMode="auto">
          <a:xfrm>
            <a:off x="1116807" y="1761738"/>
            <a:ext cx="705559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如果充分利用雅布首长的土地边界来圈，和狄多公主的圈地方法相比，那么是不会圈得更多的土地的。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2" descr="E:\1.小学项目\19秋七彩课件\12.10 19秋课件制作要求及相关资料（西师大版）\12.22 西师教参图片\6年级\p029-03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57" y="699542"/>
            <a:ext cx="1611601" cy="63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4"/>
          <p:cNvSpPr>
            <a:spLocks noChangeArrowheads="1"/>
          </p:cNvSpPr>
          <p:nvPr/>
        </p:nvSpPr>
        <p:spPr bwMode="auto">
          <a:xfrm>
            <a:off x="0" y="237648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8068" name="Rectangle 5"/>
          <p:cNvSpPr>
            <a:spLocks noChangeArrowheads="1"/>
          </p:cNvSpPr>
          <p:nvPr/>
        </p:nvSpPr>
        <p:spPr bwMode="auto">
          <a:xfrm>
            <a:off x="0" y="237648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9578" name="Rectangle 10"/>
          <p:cNvSpPr>
            <a:spLocks noChangeArrowheads="1"/>
          </p:cNvSpPr>
          <p:nvPr/>
        </p:nvSpPr>
        <p:spPr bwMode="auto">
          <a:xfrm>
            <a:off x="827088" y="1049536"/>
            <a:ext cx="7572375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用一根长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厘米的铁丝围成一个正方形或圆形，哪个的面积大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047" name="Rectangle 12"/>
          <p:cNvSpPr>
            <a:spLocks noChangeArrowheads="1"/>
          </p:cNvSpPr>
          <p:nvPr/>
        </p:nvSpPr>
        <p:spPr bwMode="auto">
          <a:xfrm>
            <a:off x="1331913" y="2166938"/>
            <a:ext cx="15843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(44÷4)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048" name="Rectangle 15"/>
          <p:cNvSpPr>
            <a:spLocks noChangeArrowheads="1"/>
          </p:cNvSpPr>
          <p:nvPr/>
        </p:nvSpPr>
        <p:spPr bwMode="auto">
          <a:xfrm>
            <a:off x="4572000" y="2139950"/>
            <a:ext cx="33115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3.14×(44÷3.14÷2)</a:t>
            </a:r>
            <a:r>
              <a:rPr lang="en-US" altLang="zh-CN" sz="2400" b="1" baseline="300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049" name="Rectangle 16"/>
          <p:cNvSpPr>
            <a:spLocks noChangeArrowheads="1"/>
          </p:cNvSpPr>
          <p:nvPr/>
        </p:nvSpPr>
        <p:spPr bwMode="auto">
          <a:xfrm>
            <a:off x="2555874" y="3978603"/>
            <a:ext cx="482443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121&lt;154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050" name="Rectangle 17"/>
          <p:cNvSpPr>
            <a:spLocks noChangeArrowheads="1"/>
          </p:cNvSpPr>
          <p:nvPr/>
        </p:nvSpPr>
        <p:spPr bwMode="auto">
          <a:xfrm>
            <a:off x="1116013" y="2571750"/>
            <a:ext cx="14398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=11×11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586" name="Rectangle 18"/>
          <p:cNvSpPr>
            <a:spLocks noChangeArrowheads="1"/>
          </p:cNvSpPr>
          <p:nvPr/>
        </p:nvSpPr>
        <p:spPr bwMode="auto">
          <a:xfrm>
            <a:off x="1042988" y="3076575"/>
            <a:ext cx="22320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=121(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052" name="Rectangle 19"/>
          <p:cNvSpPr>
            <a:spLocks noChangeArrowheads="1"/>
          </p:cNvSpPr>
          <p:nvPr/>
        </p:nvSpPr>
        <p:spPr bwMode="auto">
          <a:xfrm>
            <a:off x="4164581" y="2624138"/>
            <a:ext cx="230346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≈3.14×7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053" name="Rectangle 20"/>
          <p:cNvSpPr>
            <a:spLocks noChangeArrowheads="1"/>
          </p:cNvSpPr>
          <p:nvPr/>
        </p:nvSpPr>
        <p:spPr bwMode="auto">
          <a:xfrm>
            <a:off x="4356100" y="3003550"/>
            <a:ext cx="20891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=3.14×49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054" name="Rectangle 21"/>
          <p:cNvSpPr>
            <a:spLocks noChangeArrowheads="1"/>
          </p:cNvSpPr>
          <p:nvPr/>
        </p:nvSpPr>
        <p:spPr bwMode="auto">
          <a:xfrm>
            <a:off x="4284663" y="3435350"/>
            <a:ext cx="28082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≈154 (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7046" name="组合 15"/>
          <p:cNvGrpSpPr/>
          <p:nvPr/>
        </p:nvGrpSpPr>
        <p:grpSpPr bwMode="auto">
          <a:xfrm>
            <a:off x="192088" y="411163"/>
            <a:ext cx="2266950" cy="561975"/>
            <a:chOff x="192082" y="411510"/>
            <a:chExt cx="2266690" cy="561692"/>
          </a:xfrm>
        </p:grpSpPr>
        <p:pic>
          <p:nvPicPr>
            <p:cNvPr id="2" name="图片 14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2" y="492072"/>
              <a:ext cx="366860" cy="45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7051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拓展延伸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9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87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87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87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8" grpId="0"/>
      <p:bldP spid="87047" grpId="0"/>
      <p:bldP spid="87048" grpId="0"/>
      <p:bldP spid="87049" grpId="0"/>
      <p:bldP spid="87050" grpId="0"/>
      <p:bldP spid="109586" grpId="0"/>
      <p:bldP spid="87052" grpId="0"/>
      <p:bldP spid="87053" grpId="0"/>
      <p:bldP spid="870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Rectangle 4"/>
          <p:cNvSpPr>
            <a:spLocks noChangeArrowheads="1"/>
          </p:cNvSpPr>
          <p:nvPr/>
        </p:nvSpPr>
        <p:spPr bwMode="auto">
          <a:xfrm>
            <a:off x="0" y="237648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9092" name="Rectangle 5"/>
          <p:cNvSpPr>
            <a:spLocks noChangeArrowheads="1"/>
          </p:cNvSpPr>
          <p:nvPr/>
        </p:nvSpPr>
        <p:spPr bwMode="auto">
          <a:xfrm>
            <a:off x="0" y="237648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6506" name="Rectangle 10"/>
          <p:cNvSpPr>
            <a:spLocks noChangeArrowheads="1"/>
          </p:cNvSpPr>
          <p:nvPr/>
        </p:nvSpPr>
        <p:spPr bwMode="auto">
          <a:xfrm>
            <a:off x="730885" y="1087438"/>
            <a:ext cx="804672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农民用竹席围成圆柱形谷仓来堆放更多的粮食，这是为什么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8071" name="Rectangle 11"/>
          <p:cNvSpPr>
            <a:spLocks noChangeArrowheads="1"/>
          </p:cNvSpPr>
          <p:nvPr/>
        </p:nvSpPr>
        <p:spPr bwMode="auto">
          <a:xfrm>
            <a:off x="847407" y="2376691"/>
            <a:ext cx="6986587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答：高一定时底面是圆形时面积最大，谷仓所盛放的粮食的体积也最大。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6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6" grpId="0"/>
      <p:bldP spid="880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4"/>
          <p:cNvSpPr>
            <a:spLocks noChangeArrowheads="1"/>
          </p:cNvSpPr>
          <p:nvPr/>
        </p:nvSpPr>
        <p:spPr bwMode="auto">
          <a:xfrm>
            <a:off x="0" y="2191822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b="1"/>
          </a:p>
        </p:txBody>
      </p:sp>
      <p:sp>
        <p:nvSpPr>
          <p:cNvPr id="90116" name="Rectangle 5"/>
          <p:cNvSpPr>
            <a:spLocks noChangeArrowheads="1"/>
          </p:cNvSpPr>
          <p:nvPr/>
        </p:nvSpPr>
        <p:spPr bwMode="auto">
          <a:xfrm>
            <a:off x="0" y="2191822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b="1"/>
          </a:p>
        </p:txBody>
      </p:sp>
      <p:sp>
        <p:nvSpPr>
          <p:cNvPr id="89093" name="Rectangle 11"/>
          <p:cNvSpPr>
            <a:spLocks noChangeArrowheads="1"/>
          </p:cNvSpPr>
          <p:nvPr/>
        </p:nvSpPr>
        <p:spPr bwMode="auto">
          <a:xfrm>
            <a:off x="2402840" y="542290"/>
            <a:ext cx="17399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曹冲称象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095" name="Rectangle 15"/>
          <p:cNvSpPr>
            <a:spLocks noChangeArrowheads="1"/>
          </p:cNvSpPr>
          <p:nvPr/>
        </p:nvSpPr>
        <p:spPr bwMode="auto">
          <a:xfrm>
            <a:off x="440690" y="978629"/>
            <a:ext cx="8472805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三国时期，曹操得到一头大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象，但是文武官员都没有办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法称出大象的重量。曹操的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小儿子曹冲想出一个办法：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把大象放到一条船上，刻上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船帮上的水印记号，然后把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大象牵下船，往船里面装上石头，直到船下沉到刚才的记号处，船中石头的重量就是大象的重量，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曹冲称象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的故事给了我们很好的启示。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p029-04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65" y="350275"/>
            <a:ext cx="1827059" cy="90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0" y="1046351"/>
            <a:ext cx="365696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3" grpId="0"/>
      <p:bldP spid="8909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4"/>
          <p:cNvSpPr>
            <a:spLocks noChangeArrowheads="1"/>
          </p:cNvSpPr>
          <p:nvPr/>
        </p:nvSpPr>
        <p:spPr bwMode="auto">
          <a:xfrm>
            <a:off x="0" y="237648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90116" name="Rectangle 5"/>
          <p:cNvSpPr>
            <a:spLocks noChangeArrowheads="1"/>
          </p:cNvSpPr>
          <p:nvPr/>
        </p:nvSpPr>
        <p:spPr bwMode="auto">
          <a:xfrm>
            <a:off x="0" y="237648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1632" name="Rectangle 16"/>
          <p:cNvSpPr>
            <a:spLocks noChangeArrowheads="1"/>
          </p:cNvSpPr>
          <p:nvPr/>
        </p:nvSpPr>
        <p:spPr bwMode="auto">
          <a:xfrm>
            <a:off x="539552" y="711187"/>
            <a:ext cx="3873500" cy="52197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故事中有哪些数学知识？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097" name="Rectangle 17"/>
          <p:cNvSpPr>
            <a:spLocks noChangeArrowheads="1"/>
          </p:cNvSpPr>
          <p:nvPr/>
        </p:nvSpPr>
        <p:spPr bwMode="auto">
          <a:xfrm>
            <a:off x="755576" y="1851670"/>
            <a:ext cx="7632848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虽然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不能直接称出大象的重量，但是通过把石头代替大象的办法称出了大象的重量，渗透了“转化”思想方法。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1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32" grpId="0" bldLvl="0" animBg="1"/>
      <p:bldP spid="890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03" name="Rectangle 55"/>
          <p:cNvSpPr>
            <a:spLocks noChangeArrowheads="1"/>
          </p:cNvSpPr>
          <p:nvPr/>
        </p:nvSpPr>
        <p:spPr bwMode="auto">
          <a:xfrm>
            <a:off x="1042988" y="3207544"/>
            <a:ext cx="5832475" cy="147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祖冲之在数学上著有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缀术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，其中有关精密圆周率的计算，是在三国时代的刘微“割圆术”基础上，求出圆周率的值介于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3.1415926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3.1415927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之间，并得出圆周率的分数形式的近似值，为约率    和密率    ，成为世界上最早把圆周率的数值推算到小数点后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位的科学家。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8890" name="AutoShape 42"/>
          <p:cNvSpPr>
            <a:spLocks noChangeArrowheads="1"/>
          </p:cNvSpPr>
          <p:nvPr/>
        </p:nvSpPr>
        <p:spPr bwMode="auto">
          <a:xfrm>
            <a:off x="2259347" y="679861"/>
            <a:ext cx="4895850" cy="1081087"/>
          </a:xfrm>
          <a:prstGeom prst="cloudCallout">
            <a:avLst>
              <a:gd name="adj1" fmla="val 36722"/>
              <a:gd name="adj2" fmla="val 67292"/>
            </a:avLst>
          </a:prstGeom>
          <a:solidFill>
            <a:srgbClr val="6699FF">
              <a:alpha val="34117"/>
            </a:srgbClr>
          </a:solidFill>
          <a:ln w="9525">
            <a:solidFill>
              <a:srgbClr val="663300"/>
            </a:solidFill>
            <a:round/>
          </a:ln>
        </p:spPr>
        <p:txBody>
          <a:bodyPr/>
          <a:lstStyle/>
          <a:p>
            <a:pPr algn="ctr"/>
            <a:endParaRPr lang="zh-CN" altLang="en-US" b="1"/>
          </a:p>
        </p:txBody>
      </p:sp>
      <p:grpSp>
        <p:nvGrpSpPr>
          <p:cNvPr id="78913" name="组合 1"/>
          <p:cNvGrpSpPr/>
          <p:nvPr/>
        </p:nvGrpSpPr>
        <p:grpSpPr bwMode="auto">
          <a:xfrm>
            <a:off x="192088" y="439738"/>
            <a:ext cx="2266950" cy="561975"/>
            <a:chOff x="192082" y="439395"/>
            <a:chExt cx="2266690" cy="561692"/>
          </a:xfrm>
        </p:grpSpPr>
        <p:sp>
          <p:nvSpPr>
            <p:cNvPr id="78921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情境导入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endParaRPr>
            </a:p>
          </p:txBody>
        </p:sp>
        <p:pic>
          <p:nvPicPr>
            <p:cNvPr id="78922" name="图片 4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2" y="492072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8888" name="Rectangle 40"/>
          <p:cNvSpPr>
            <a:spLocks noChangeArrowheads="1"/>
          </p:cNvSpPr>
          <p:nvPr/>
        </p:nvSpPr>
        <p:spPr bwMode="auto">
          <a:xfrm>
            <a:off x="2916238" y="796289"/>
            <a:ext cx="3599978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同学们，你们知道我国杰出的数学家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祖冲之吗？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78893" name="Picture 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1635125"/>
            <a:ext cx="21018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94" name="Rectangle 46"/>
          <p:cNvSpPr>
            <a:spLocks noChangeArrowheads="1"/>
          </p:cNvSpPr>
          <p:nvPr/>
        </p:nvSpPr>
        <p:spPr bwMode="auto">
          <a:xfrm>
            <a:off x="1115541" y="2272600"/>
            <a:ext cx="5616699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祖冲之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公元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429~500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，南北朝时期范阳郡道县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今河北涞水人。他是我国古代杰出天文学家、数学家，同时还是一位在机械制造方面卓有成就的人。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78902" name="Object 54"/>
          <p:cNvGraphicFramePr>
            <a:graphicFrameLocks noChangeAspect="1"/>
          </p:cNvGraphicFramePr>
          <p:nvPr/>
        </p:nvGraphicFramePr>
        <p:xfrm>
          <a:off x="4461403" y="4030422"/>
          <a:ext cx="2286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公式" r:id="rId3" imgW="5486400" imgH="9448800" progId="Equation.3">
                  <p:embed/>
                </p:oleObj>
              </mc:Choice>
              <mc:Fallback>
                <p:oleObj name="公式" r:id="rId3" imgW="5486400" imgH="9448800" progId="Equation.3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61403" y="4030422"/>
                        <a:ext cx="228600" cy="3905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919" name="Rectangle 61"/>
          <p:cNvSpPr>
            <a:spLocks noChangeArrowheads="1"/>
          </p:cNvSpPr>
          <p:nvPr/>
        </p:nvSpPr>
        <p:spPr bwMode="auto">
          <a:xfrm>
            <a:off x="0" y="2191822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b="1"/>
          </a:p>
        </p:txBody>
      </p:sp>
      <p:graphicFrame>
        <p:nvGraphicFramePr>
          <p:cNvPr id="78908" name="Object 60"/>
          <p:cNvGraphicFramePr>
            <a:graphicFrameLocks noChangeAspect="1"/>
          </p:cNvGraphicFramePr>
          <p:nvPr/>
        </p:nvGraphicFramePr>
        <p:xfrm>
          <a:off x="5560299" y="4027930"/>
          <a:ext cx="2968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公式" r:id="rId5" imgW="7010400" imgH="9448800" progId="Equation.3">
                  <p:embed/>
                </p:oleObj>
              </mc:Choice>
              <mc:Fallback>
                <p:oleObj name="公式" r:id="rId5" imgW="7010400" imgH="9448800" progId="Equation.3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60299" y="4027930"/>
                        <a:ext cx="296863" cy="3905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920" name="Rectangle 6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8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8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8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8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8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8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8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8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8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78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8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8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78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8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8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78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903" grpId="0"/>
      <p:bldP spid="78890" grpId="0" animBg="1"/>
      <p:bldP spid="78888" grpId="0"/>
      <p:bldP spid="7889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334" y="1363189"/>
            <a:ext cx="6877050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34" name="AutoShape 14"/>
          <p:cNvSpPr>
            <a:spLocks noChangeArrowheads="1"/>
          </p:cNvSpPr>
          <p:nvPr/>
        </p:nvSpPr>
        <p:spPr bwMode="auto">
          <a:xfrm>
            <a:off x="2575859" y="218746"/>
            <a:ext cx="2869838" cy="789521"/>
          </a:xfrm>
          <a:prstGeom prst="cloudCallout">
            <a:avLst>
              <a:gd name="adj1" fmla="val -30972"/>
              <a:gd name="adj2" fmla="val 7511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endParaRPr lang="zh-CN" altLang="en-US" b="1"/>
          </a:p>
        </p:txBody>
      </p:sp>
      <p:grpSp>
        <p:nvGrpSpPr>
          <p:cNvPr id="79882" name="组合 24"/>
          <p:cNvGrpSpPr/>
          <p:nvPr/>
        </p:nvGrpSpPr>
        <p:grpSpPr bwMode="auto">
          <a:xfrm>
            <a:off x="250825" y="430362"/>
            <a:ext cx="2266950" cy="557212"/>
            <a:chOff x="192083" y="439395"/>
            <a:chExt cx="2266689" cy="556932"/>
          </a:xfrm>
        </p:grpSpPr>
        <p:pic>
          <p:nvPicPr>
            <p:cNvPr id="79885" name="图片 1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9886" name="文本框 14"/>
            <p:cNvSpPr txBox="1">
              <a:spLocks noChangeArrowheads="1"/>
            </p:cNvSpPr>
            <p:nvPr/>
          </p:nvSpPr>
          <p:spPr bwMode="auto">
            <a:xfrm>
              <a:off x="611135" y="439395"/>
              <a:ext cx="1847637" cy="5569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活动探究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endParaRPr>
            </a:p>
          </p:txBody>
        </p:sp>
      </p:grpSp>
      <p:sp>
        <p:nvSpPr>
          <p:cNvPr id="81936" name="Rectangle 16"/>
          <p:cNvSpPr>
            <a:spLocks noChangeArrowheads="1"/>
          </p:cNvSpPr>
          <p:nvPr/>
        </p:nvSpPr>
        <p:spPr bwMode="auto">
          <a:xfrm>
            <a:off x="2773145" y="252303"/>
            <a:ext cx="266765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同学们说一说，你们读过哪些故事？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69544" y="2140142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我读了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田忌赛马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14613" y="1666174"/>
            <a:ext cx="22858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今天我们来开展“读故事，学数学”的活动。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59250" y="2213451"/>
            <a:ext cx="1605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我读过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狄多公主圈地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60232" y="3869632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我看过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曹冲称象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 rot="21274850">
            <a:off x="1522906" y="3497315"/>
            <a:ext cx="2062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我们先来研究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狄多公主圈地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故事中的数学问题。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11"/>
          <p:cNvSpPr>
            <a:spLocks noChangeArrowheads="1"/>
          </p:cNvSpPr>
          <p:nvPr/>
        </p:nvSpPr>
        <p:spPr bwMode="auto">
          <a:xfrm>
            <a:off x="0" y="2191822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b="1"/>
          </a:p>
        </p:txBody>
      </p:sp>
      <p:sp>
        <p:nvSpPr>
          <p:cNvPr id="80900" name="Rectangle 13"/>
          <p:cNvSpPr>
            <a:spLocks noChangeArrowheads="1"/>
          </p:cNvSpPr>
          <p:nvPr/>
        </p:nvSpPr>
        <p:spPr bwMode="auto">
          <a:xfrm>
            <a:off x="0" y="2191822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b="1"/>
          </a:p>
        </p:txBody>
      </p:sp>
      <p:sp>
        <p:nvSpPr>
          <p:cNvPr id="82963" name="Rectangle 19"/>
          <p:cNvSpPr>
            <a:spLocks noChangeArrowheads="1"/>
          </p:cNvSpPr>
          <p:nvPr/>
        </p:nvSpPr>
        <p:spPr bwMode="auto">
          <a:xfrm>
            <a:off x="352742" y="2859782"/>
            <a:ext cx="8539737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b="1" dirty="0"/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古代有一位公主叫秋多，她的王国发生叛乱后，就逃到了非洲。一天，她向当地的一名酋长雅布析求一些土地，雅布酋长不想多给土地，就给了狄多一张犍牛皮，让公主用这张犍牛皮圈土地，圈多少就给多少。聪明的公主用这张犍牛皮圈了很多的土地，在这片土地上建立了拜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意思为牛皮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城。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2964" name="Rectangle 20"/>
          <p:cNvSpPr>
            <a:spLocks noChangeArrowheads="1"/>
          </p:cNvSpPr>
          <p:nvPr/>
        </p:nvSpPr>
        <p:spPr bwMode="auto">
          <a:xfrm>
            <a:off x="2555875" y="334328"/>
            <a:ext cx="324008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狄多公主圈地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8895" y="856615"/>
            <a:ext cx="3207385" cy="1923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2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2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63" grpId="0"/>
      <p:bldP spid="829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4"/>
          <p:cNvSpPr>
            <a:spLocks noChangeArrowheads="1"/>
          </p:cNvSpPr>
          <p:nvPr/>
        </p:nvSpPr>
        <p:spPr bwMode="auto">
          <a:xfrm>
            <a:off x="0" y="237648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1924" name="Rectangle 5"/>
          <p:cNvSpPr>
            <a:spLocks noChangeArrowheads="1"/>
          </p:cNvSpPr>
          <p:nvPr/>
        </p:nvSpPr>
        <p:spPr bwMode="auto">
          <a:xfrm>
            <a:off x="0" y="237648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3433" name="Rectangle 9"/>
          <p:cNvSpPr>
            <a:spLocks noChangeArrowheads="1"/>
          </p:cNvSpPr>
          <p:nvPr/>
        </p:nvSpPr>
        <p:spPr bwMode="auto">
          <a:xfrm>
            <a:off x="1387267" y="910590"/>
            <a:ext cx="525621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狄多公主为什么能圈很多土地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506095" y="388303"/>
            <a:ext cx="16179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巧用牛皮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890" name="AutoShape 42"/>
          <p:cNvSpPr>
            <a:spLocks noChangeArrowheads="1"/>
          </p:cNvSpPr>
          <p:nvPr/>
        </p:nvSpPr>
        <p:spPr bwMode="auto">
          <a:xfrm>
            <a:off x="1387475" y="1432559"/>
            <a:ext cx="4820920" cy="1189355"/>
          </a:xfrm>
          <a:prstGeom prst="cloudCallout">
            <a:avLst>
              <a:gd name="adj1" fmla="val -52894"/>
              <a:gd name="adj2" fmla="val 60308"/>
            </a:avLst>
          </a:prstGeom>
          <a:solidFill>
            <a:srgbClr val="6699FF">
              <a:alpha val="34117"/>
            </a:srgbClr>
          </a:solidFill>
          <a:ln w="9525">
            <a:solidFill>
              <a:srgbClr val="663300"/>
            </a:solidFill>
            <a:round/>
          </a:ln>
        </p:spPr>
        <p:txBody>
          <a:bodyPr/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如果用这张牛皮覆盖土地，那太少了？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AutoShape 42"/>
          <p:cNvSpPr>
            <a:spLocks noChangeArrowheads="1"/>
          </p:cNvSpPr>
          <p:nvPr/>
        </p:nvSpPr>
        <p:spPr bwMode="auto">
          <a:xfrm>
            <a:off x="1959610" y="2621915"/>
            <a:ext cx="4820920" cy="1682750"/>
          </a:xfrm>
          <a:prstGeom prst="cloudCallout">
            <a:avLst>
              <a:gd name="adj1" fmla="val 48327"/>
              <a:gd name="adj2" fmla="val 31318"/>
            </a:avLst>
          </a:prstGeom>
          <a:solidFill>
            <a:srgbClr val="6699FF">
              <a:alpha val="34117"/>
            </a:srgbClr>
          </a:solidFill>
          <a:ln w="9525">
            <a:solidFill>
              <a:srgbClr val="663300"/>
            </a:solidFill>
            <a:round/>
          </a:ln>
        </p:spPr>
        <p:txBody>
          <a:bodyPr/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把牛皮变成尽可能长，才可以圈出更多的土地。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 descr="p002-04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5255" y="3128645"/>
            <a:ext cx="1510665" cy="1573530"/>
          </a:xfrm>
          <a:prstGeom prst="rect">
            <a:avLst/>
          </a:prstGeom>
        </p:spPr>
      </p:pic>
      <p:pic>
        <p:nvPicPr>
          <p:cNvPr id="10" name="图片 9" descr="p003-01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80" y="1768475"/>
            <a:ext cx="1378585" cy="143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8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8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8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3" grpId="0"/>
      <p:bldP spid="4" grpId="0"/>
      <p:bldP spid="78890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4"/>
          <p:cNvSpPr>
            <a:spLocks noChangeArrowheads="1"/>
          </p:cNvSpPr>
          <p:nvPr/>
        </p:nvSpPr>
        <p:spPr bwMode="auto">
          <a:xfrm>
            <a:off x="0" y="237648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1924" name="Rectangle 5"/>
          <p:cNvSpPr>
            <a:spLocks noChangeArrowheads="1"/>
          </p:cNvSpPr>
          <p:nvPr/>
        </p:nvSpPr>
        <p:spPr bwMode="auto">
          <a:xfrm>
            <a:off x="0" y="237648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1927" name="Rectangle 10"/>
          <p:cNvSpPr>
            <a:spLocks noChangeArrowheads="1"/>
          </p:cNvSpPr>
          <p:nvPr/>
        </p:nvSpPr>
        <p:spPr bwMode="auto">
          <a:xfrm>
            <a:off x="663575" y="1075373"/>
            <a:ext cx="7677785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400" dirty="0"/>
              <a:t>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狄多公主之所以能圈很多土地，究其原因是她把这张犍牛皮变得尽可能的大，根据故事的叙述，狄多公主“先把牛皮放到水里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牛皮遇到水会膨胀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，然后捞出来把它剪成许多小条，沿着海岸线围成一个“最大的圆”，因此圈出来的土地最大。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Rectangle 4"/>
          <p:cNvSpPr>
            <a:spLocks noChangeArrowheads="1"/>
          </p:cNvSpPr>
          <p:nvPr/>
        </p:nvSpPr>
        <p:spPr bwMode="auto">
          <a:xfrm>
            <a:off x="0" y="3360207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b="1"/>
          </a:p>
        </p:txBody>
      </p:sp>
      <p:sp>
        <p:nvSpPr>
          <p:cNvPr id="82948" name="Rectangle 5"/>
          <p:cNvSpPr>
            <a:spLocks noChangeArrowheads="1"/>
          </p:cNvSpPr>
          <p:nvPr/>
        </p:nvSpPr>
        <p:spPr bwMode="auto">
          <a:xfrm>
            <a:off x="0" y="3360207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b="1"/>
          </a:p>
        </p:txBody>
      </p:sp>
      <p:sp>
        <p:nvSpPr>
          <p:cNvPr id="102409" name="Rectangle 9"/>
          <p:cNvSpPr>
            <a:spLocks noChangeArrowheads="1"/>
          </p:cNvSpPr>
          <p:nvPr/>
        </p:nvSpPr>
        <p:spPr bwMode="auto">
          <a:xfrm>
            <a:off x="755576" y="2124189"/>
            <a:ext cx="777736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狄多公主圈地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的故事中蕴含着什么数学知识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2410" name="Rectangle 10"/>
          <p:cNvSpPr>
            <a:spLocks noChangeArrowheads="1"/>
          </p:cNvSpPr>
          <p:nvPr/>
        </p:nvSpPr>
        <p:spPr bwMode="auto">
          <a:xfrm>
            <a:off x="755650" y="2700253"/>
            <a:ext cx="7345363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狄多公主圈地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的故事中蕴含着的数学知识是周长相等的长方形、正方形和圆形中，圆的面积最大。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06094" y="629419"/>
            <a:ext cx="248172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模拟圈地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E:\1.小学项目\19秋七彩课件\12.10 19秋课件制作要求及相关资料（西师大版）\12.22 西师教参图片\5年级\p003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77" y="1029325"/>
            <a:ext cx="1657945" cy="857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9" grpId="0"/>
      <p:bldP spid="102410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5"/>
          <p:cNvSpPr>
            <a:spLocks noChangeArrowheads="1"/>
          </p:cNvSpPr>
          <p:nvPr/>
        </p:nvSpPr>
        <p:spPr bwMode="auto">
          <a:xfrm>
            <a:off x="0" y="237648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1625" name="Rectangle 9"/>
          <p:cNvSpPr>
            <a:spLocks noChangeArrowheads="1"/>
          </p:cNvSpPr>
          <p:nvPr/>
        </p:nvSpPr>
        <p:spPr bwMode="auto">
          <a:xfrm>
            <a:off x="720269" y="1110933"/>
            <a:ext cx="7704137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假设狄多公主得到的那张犍牛皮剪成了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米的牛皮条，那么最多可以圈多少公顷的土地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1627" name="Rectangle 11"/>
          <p:cNvSpPr>
            <a:spLocks noChangeArrowheads="1"/>
          </p:cNvSpPr>
          <p:nvPr/>
        </p:nvSpPr>
        <p:spPr bwMode="auto">
          <a:xfrm>
            <a:off x="1151890" y="2115820"/>
            <a:ext cx="3382645" cy="52197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按圈成正方形计算。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047" name="Rectangle 12"/>
          <p:cNvSpPr>
            <a:spLocks noChangeArrowheads="1"/>
          </p:cNvSpPr>
          <p:nvPr/>
        </p:nvSpPr>
        <p:spPr bwMode="auto">
          <a:xfrm>
            <a:off x="1440815" y="2718435"/>
            <a:ext cx="22498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(20000÷4)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7050" name="Rectangle 17"/>
          <p:cNvSpPr>
            <a:spLocks noChangeArrowheads="1"/>
          </p:cNvSpPr>
          <p:nvPr/>
        </p:nvSpPr>
        <p:spPr bwMode="auto">
          <a:xfrm>
            <a:off x="3550285" y="2718753"/>
            <a:ext cx="23825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=5000×</a:t>
            </a:r>
            <a:r>
              <a:rPr 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5000</a:t>
            </a:r>
            <a:endParaRPr 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9586" name="Rectangle 18"/>
          <p:cNvSpPr>
            <a:spLocks noChangeArrowheads="1"/>
          </p:cNvSpPr>
          <p:nvPr/>
        </p:nvSpPr>
        <p:spPr bwMode="auto">
          <a:xfrm>
            <a:off x="3550285" y="3209608"/>
            <a:ext cx="37484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25000000(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812290" y="3795395"/>
            <a:ext cx="49466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25000000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=2500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公顷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3075" name="Picture 3" descr="E:\1.小学项目\19秋七彩课件\12.10 19秋课件制作要求及相关资料（西师大版）\12.22 西师教参图片\6年级\p029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83" y="493143"/>
            <a:ext cx="1586864" cy="63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1.小学项目\19秋七彩课件\12.10 19秋课件制作要求及相关资料（西师大版）\12.22 西师教参图片\6年级\p056-01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99052"/>
            <a:ext cx="951449" cy="1176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1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09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5" grpId="0"/>
      <p:bldP spid="111627" grpId="0" bldLvl="0" animBg="1"/>
      <p:bldP spid="87047" grpId="0"/>
      <p:bldP spid="87050" grpId="0"/>
      <p:bldP spid="109586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4"/>
          <p:cNvSpPr>
            <a:spLocks noChangeArrowheads="1"/>
          </p:cNvSpPr>
          <p:nvPr/>
        </p:nvSpPr>
        <p:spPr bwMode="auto">
          <a:xfrm>
            <a:off x="0" y="237648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3972" name="Rectangle 5"/>
          <p:cNvSpPr>
            <a:spLocks noChangeArrowheads="1"/>
          </p:cNvSpPr>
          <p:nvPr/>
        </p:nvSpPr>
        <p:spPr bwMode="auto">
          <a:xfrm>
            <a:off x="0" y="237648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1627" name="Rectangle 11"/>
          <p:cNvSpPr>
            <a:spLocks noChangeArrowheads="1"/>
          </p:cNvSpPr>
          <p:nvPr/>
        </p:nvSpPr>
        <p:spPr bwMode="auto">
          <a:xfrm>
            <a:off x="1428750" y="684848"/>
            <a:ext cx="3584575" cy="52197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按圈成长方形计算。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048" name="Rectangle 15"/>
          <p:cNvSpPr>
            <a:spLocks noChangeArrowheads="1"/>
          </p:cNvSpPr>
          <p:nvPr/>
        </p:nvSpPr>
        <p:spPr bwMode="auto">
          <a:xfrm>
            <a:off x="2200275" y="2611755"/>
            <a:ext cx="23082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6000×4000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7054" name="Rectangle 21"/>
          <p:cNvSpPr>
            <a:spLocks noChangeArrowheads="1"/>
          </p:cNvSpPr>
          <p:nvPr/>
        </p:nvSpPr>
        <p:spPr bwMode="auto">
          <a:xfrm>
            <a:off x="1935480" y="3133408"/>
            <a:ext cx="37407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24000000 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Rectangle 21"/>
          <p:cNvSpPr>
            <a:spLocks noChangeArrowheads="1"/>
          </p:cNvSpPr>
          <p:nvPr/>
        </p:nvSpPr>
        <p:spPr bwMode="auto">
          <a:xfrm>
            <a:off x="1820545" y="3795713"/>
            <a:ext cx="47790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24000000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平方米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=2400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公顷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1078230" y="1874203"/>
            <a:ext cx="64262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假设长方形的长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6000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米，宽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4000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Rectangle 15"/>
          <p:cNvSpPr>
            <a:spLocks noChangeArrowheads="1"/>
          </p:cNvSpPr>
          <p:nvPr/>
        </p:nvSpPr>
        <p:spPr bwMode="auto">
          <a:xfrm>
            <a:off x="1428750" y="1232535"/>
            <a:ext cx="38512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20000÷2=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10000(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098" name="Picture 2" descr="E:\1.小学项目\19秋七彩课件\12.10 19秋课件制作要求及相关资料（西师大版）\12.22 西师教参图片\6年级\p060-03-01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3320" y="588687"/>
            <a:ext cx="819639" cy="128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87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7" grpId="0" bldLvl="0" animBg="1"/>
      <p:bldP spid="87048" grpId="0"/>
      <p:bldP spid="87054" grpId="0"/>
      <p:bldP spid="5" grpId="0"/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1502</Words>
  <Application>WPS 演示</Application>
  <PresentationFormat>全屏显示(16:9)</PresentationFormat>
  <Paragraphs>136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黑体</vt:lpstr>
      <vt:lpstr>Calibri</vt:lpstr>
      <vt:lpstr>楷体</vt:lpstr>
      <vt:lpstr>幼圆</vt:lpstr>
      <vt:lpstr>楷体_GB2312</vt:lpstr>
      <vt:lpstr>Times New Roman</vt:lpstr>
      <vt:lpstr>微软雅黑</vt:lpstr>
      <vt:lpstr>Arial Unicode MS</vt:lpstr>
      <vt:lpstr>Office 主题</vt:lpstr>
      <vt:lpstr>2_自定义设计方案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70</cp:revision>
  <dcterms:created xsi:type="dcterms:W3CDTF">2018-09-11T05:46:00Z</dcterms:created>
  <dcterms:modified xsi:type="dcterms:W3CDTF">2023-08-29T01:07:46Z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2166CA3721F3410E8C43D5659B9DC683_12</vt:lpwstr>
  </property>
</Properties>
</file>