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  <p:sldMasterId id="2147483709" r:id="rId6"/>
  </p:sldMasterIdLst>
  <p:notesMasterIdLst>
    <p:notesMasterId r:id="rId21"/>
  </p:notesMasterIdLst>
  <p:sldIdLst>
    <p:sldId id="256" r:id="rId7"/>
    <p:sldId id="384" r:id="rId8"/>
    <p:sldId id="388" r:id="rId9"/>
    <p:sldId id="412" r:id="rId10"/>
    <p:sldId id="413" r:id="rId11"/>
    <p:sldId id="414" r:id="rId12"/>
    <p:sldId id="415" r:id="rId13"/>
    <p:sldId id="416" r:id="rId14"/>
    <p:sldId id="421" r:id="rId15"/>
    <p:sldId id="422" r:id="rId16"/>
    <p:sldId id="424" r:id="rId17"/>
    <p:sldId id="425" r:id="rId18"/>
    <p:sldId id="426" r:id="rId19"/>
    <p:sldId id="381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1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77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4128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问题解决（</a:t>
            </a:r>
            <a:r>
              <a:rPr lang="en-US" altLang="zh-CN" sz="1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1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2" charset="-122"/>
                  <a:ea typeface="黑体" panose="02010609060101010101" pitchFamily="2" charset="-122"/>
                </a:rPr>
                <a:t>返回</a:t>
              </a:r>
              <a:endParaRPr kumimoji="1"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6" Type="http://schemas.openxmlformats.org/officeDocument/2006/relationships/slide" Target="slide9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65449"/>
              <a:ext cx="3275856" cy="277198"/>
              <a:chOff x="0" y="65449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65449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2" charset="-122"/>
                    <a:ea typeface="黑体" panose="02010609060101010101" pitchFamily="2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2827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17571" y="1455167"/>
            <a:ext cx="611128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6600" b="1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zh-CN" altLang="zh-CN" sz="6600" b="1" dirty="0">
                <a:solidFill>
                  <a:srgbClr val="000000"/>
                </a:solidFill>
                <a:latin typeface="+mn-ea"/>
                <a:ea typeface="+mn-ea"/>
              </a:rPr>
              <a:t>问题解决（</a:t>
            </a:r>
            <a:r>
              <a:rPr lang="en-US" altLang="zh-CN" sz="6600" b="1" dirty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r>
              <a:rPr lang="zh-CN" altLang="zh-CN" sz="6600" b="1" dirty="0">
                <a:solidFill>
                  <a:srgbClr val="000000"/>
                </a:solidFill>
                <a:latin typeface="+mn-ea"/>
                <a:ea typeface="+mn-ea"/>
              </a:rPr>
              <a:t>）</a:t>
            </a:r>
            <a:endParaRPr lang="en-US" altLang="en-US" sz="66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1035360" y="519113"/>
            <a:ext cx="3216265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indent="0" algn="ctr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+mn-ea"/>
                <a:ea typeface="+mn-ea"/>
              </a:rPr>
              <a:t>分数混合运算</a:t>
            </a:r>
            <a:endParaRPr lang="en-US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/>
          </a:p>
        </p:txBody>
      </p:sp>
      <p:sp>
        <p:nvSpPr>
          <p:cNvPr id="24586" name="WordArt 11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2636907" y="1487711"/>
            <a:ext cx="5759450" cy="1224136"/>
          </a:xfrm>
          <a:prstGeom prst="wedgeRoundRectCallout">
            <a:avLst>
              <a:gd name="adj1" fmla="val 564"/>
              <a:gd name="adj2" fmla="val 8352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此题中的单位“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是钢笔的价格，应该用方程计算，等量关系式是钢笔的价钱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书比钢笔价钱少的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书的价钱。</a:t>
            </a:r>
            <a:endParaRPr lang="zh-CN" altLang="en-US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899592" y="339502"/>
                <a:ext cx="7488832" cy="1170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小明买了一本书和一支钢笔，书的价格是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元，正好比钢笔价格少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，钢笔的价格是多少元？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39502"/>
                <a:ext cx="7488832" cy="1170641"/>
              </a:xfrm>
              <a:prstGeom prst="rect">
                <a:avLst/>
              </a:prstGeom>
              <a:blipFill rotWithShape="1">
                <a:blip r:embed="rId1"/>
                <a:stretch>
                  <a:fillRect l="-6" t="-35" r="-1491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50"/>
          <p:cNvSpPr txBox="1">
            <a:spLocks noChangeArrowheads="1"/>
          </p:cNvSpPr>
          <p:nvPr/>
        </p:nvSpPr>
        <p:spPr bwMode="auto">
          <a:xfrm>
            <a:off x="3482609" y="4285290"/>
            <a:ext cx="3862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答：钢笔的价格是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705632"/>
            <a:ext cx="3804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解：设钢笔的价格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289294" y="3086625"/>
                <a:ext cx="2232248" cy="625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294" y="3086625"/>
                <a:ext cx="2232248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11" t="-84" r="21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781661" y="3671027"/>
                <a:ext cx="1710493" cy="6313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1661" y="3671027"/>
                <a:ext cx="1710493" cy="631391"/>
              </a:xfrm>
              <a:prstGeom prst="rect">
                <a:avLst/>
              </a:prstGeom>
              <a:blipFill rotWithShape="1">
                <a:blip r:embed="rId3"/>
                <a:stretch>
                  <a:fillRect l="-28" t="-15" r="17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1925676" y="4329742"/>
            <a:ext cx="1710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0" name="Picture 2" descr="C:\Documents and Settings\Administrator\桌面\6年级\p014-03-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691" y="2731248"/>
            <a:ext cx="1008112" cy="162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46959" y="1015106"/>
            <a:ext cx="29515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看图列式计算。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0" name="图片 20" descr="1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6" y="1874241"/>
            <a:ext cx="4500563" cy="1893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499992" y="987574"/>
            <a:ext cx="4196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解：设一件上衣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售价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569180" y="1663178"/>
                <a:ext cx="2232248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120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9180" y="1663178"/>
                <a:ext cx="2232248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0" t="-16" r="20" b="-50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6061547" y="2478106"/>
                <a:ext cx="1710493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120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1547" y="2478106"/>
                <a:ext cx="1710493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8" t="-47" r="16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6205562" y="3136821"/>
            <a:ext cx="1710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994314" y="3850250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一件上衣售价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2" grpId="0"/>
      <p:bldP spid="14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82564" y="1935841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示意图：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84"/>
          <p:cNvGrpSpPr/>
          <p:nvPr/>
        </p:nvGrpSpPr>
        <p:grpSpPr bwMode="auto">
          <a:xfrm>
            <a:off x="1042989" y="2488407"/>
            <a:ext cx="7159625" cy="2374602"/>
            <a:chOff x="857224" y="2381232"/>
            <a:chExt cx="7159660" cy="3165812"/>
          </a:xfrm>
        </p:grpSpPr>
        <p:sp>
          <p:nvSpPr>
            <p:cNvPr id="27655" name="TextBox 25"/>
            <p:cNvSpPr txBox="1">
              <a:spLocks noChangeArrowheads="1"/>
            </p:cNvSpPr>
            <p:nvPr/>
          </p:nvSpPr>
          <p:spPr bwMode="auto">
            <a:xfrm>
              <a:off x="857224" y="2912730"/>
              <a:ext cx="900113" cy="697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7656" name="组合 30"/>
            <p:cNvGrpSpPr/>
            <p:nvPr/>
          </p:nvGrpSpPr>
          <p:grpSpPr bwMode="auto">
            <a:xfrm>
              <a:off x="2071662" y="3117517"/>
              <a:ext cx="5040312" cy="188913"/>
              <a:chOff x="2977277" y="3468539"/>
              <a:chExt cx="4320000" cy="189885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2977281" y="3642691"/>
                <a:ext cx="4320022" cy="159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2981364" y="3478353"/>
                <a:ext cx="0" cy="18029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286418" y="3468780"/>
                <a:ext cx="0" cy="18029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直接连接符 14"/>
            <p:cNvCxnSpPr/>
            <p:nvPr/>
          </p:nvCxnSpPr>
          <p:spPr>
            <a:xfrm>
              <a:off x="2771758" y="3117757"/>
              <a:ext cx="0" cy="1793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206865" y="3101883"/>
              <a:ext cx="0" cy="18095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左大括号 18"/>
            <p:cNvSpPr/>
            <p:nvPr/>
          </p:nvSpPr>
          <p:spPr>
            <a:xfrm rot="16200000" flipV="1">
              <a:off x="4426751" y="1008711"/>
              <a:ext cx="312705" cy="5003824"/>
            </a:xfrm>
            <a:prstGeom prst="leftBrace">
              <a:avLst>
                <a:gd name="adj1" fmla="val 45759"/>
                <a:gd name="adj2" fmla="val 50000"/>
              </a:avLst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7660" name="TextBox 34"/>
            <p:cNvSpPr txBox="1">
              <a:spLocks noChangeArrowheads="1"/>
            </p:cNvSpPr>
            <p:nvPr/>
          </p:nvSpPr>
          <p:spPr bwMode="auto">
            <a:xfrm>
              <a:off x="857224" y="4070027"/>
              <a:ext cx="900113" cy="697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rot="5400000">
              <a:off x="5783326" y="3770153"/>
              <a:ext cx="1225425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500424" y="3120931"/>
              <a:ext cx="0" cy="1793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926006" y="3101883"/>
              <a:ext cx="0" cy="1793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左大括号 23"/>
            <p:cNvSpPr/>
            <p:nvPr/>
          </p:nvSpPr>
          <p:spPr>
            <a:xfrm rot="5400000">
              <a:off x="6615920" y="2651837"/>
              <a:ext cx="215878" cy="684215"/>
            </a:xfrm>
            <a:prstGeom prst="leftBrace">
              <a:avLst>
                <a:gd name="adj1" fmla="val 45759"/>
                <a:gd name="adj2" fmla="val 50000"/>
              </a:avLst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5" name="左大括号 24"/>
            <p:cNvSpPr/>
            <p:nvPr/>
          </p:nvSpPr>
          <p:spPr>
            <a:xfrm rot="16200000" flipV="1">
              <a:off x="4083851" y="2589737"/>
              <a:ext cx="312706" cy="4283096"/>
            </a:xfrm>
            <a:prstGeom prst="leftBrace">
              <a:avLst>
                <a:gd name="adj1" fmla="val 45759"/>
                <a:gd name="adj2" fmla="val 50000"/>
              </a:avLst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7666" name="TextBox 50"/>
            <p:cNvSpPr txBox="1">
              <a:spLocks noChangeArrowheads="1"/>
            </p:cNvSpPr>
            <p:nvPr/>
          </p:nvSpPr>
          <p:spPr bwMode="auto">
            <a:xfrm>
              <a:off x="3773462" y="4849489"/>
              <a:ext cx="1046162" cy="697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？吨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643559" y="3109821"/>
              <a:ext cx="0" cy="17936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388101" y="3119345"/>
              <a:ext cx="0" cy="17936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789220" y="4268577"/>
              <a:ext cx="0" cy="17936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224327" y="4270164"/>
              <a:ext cx="0" cy="18095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517887" y="4271752"/>
              <a:ext cx="0" cy="17936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4943469" y="4278101"/>
              <a:ext cx="0" cy="17936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661022" y="4270164"/>
              <a:ext cx="0" cy="1793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674" name="组合 30"/>
            <p:cNvGrpSpPr/>
            <p:nvPr/>
          </p:nvGrpSpPr>
          <p:grpSpPr bwMode="auto">
            <a:xfrm>
              <a:off x="2074837" y="4289101"/>
              <a:ext cx="4321175" cy="188913"/>
              <a:chOff x="2977277" y="3468539"/>
              <a:chExt cx="4320000" cy="189885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2977282" y="3642561"/>
                <a:ext cx="4320021" cy="159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982044" y="3478224"/>
                <a:ext cx="0" cy="18029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7286194" y="3468651"/>
                <a:ext cx="0" cy="18029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675" name="TextBox 61"/>
            <p:cNvSpPr txBox="1">
              <a:spLocks noChangeArrowheads="1"/>
            </p:cNvSpPr>
            <p:nvPr/>
          </p:nvSpPr>
          <p:spPr bwMode="auto">
            <a:xfrm>
              <a:off x="4185903" y="3563606"/>
              <a:ext cx="1046163" cy="615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吨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5857873" y="2381232"/>
                  <a:ext cx="2159011" cy="834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spc="-3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</a:t>
                  </a:r>
                  <a:r>
                    <a:rPr lang="en-US" altLang="zh-CN" sz="2400" b="1" spc="-3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r>
                    <a:rPr lang="zh-CN" altLang="en-US" sz="2400" b="1" spc="-3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月多用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pc="-30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pc="-30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pc="-300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𝟔</m:t>
                          </m:r>
                        </m:den>
                      </m:f>
                    </m:oMath>
                  </a14:m>
                  <a:endParaRPr lang="zh-CN" altLang="en-US" sz="2400" b="1" spc="-3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7" name="TextBox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857873" y="2381232"/>
                  <a:ext cx="2159011" cy="834331"/>
                </a:xfrm>
                <a:prstGeom prst="rect">
                  <a:avLst/>
                </a:prstGeom>
                <a:blipFill rotWithShape="1">
                  <a:blip r:embed="rId1"/>
                </a:blip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899592" y="555526"/>
                <a:ext cx="7779716" cy="1170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小明家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月份用水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吨，比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月份多用了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月份用水多少吨？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555526"/>
                <a:ext cx="7779716" cy="1170641"/>
              </a:xfrm>
              <a:prstGeom prst="rect">
                <a:avLst/>
              </a:prstGeom>
              <a:blipFill rotWithShape="1">
                <a:blip r:embed="rId2"/>
                <a:stretch>
                  <a:fillRect l="-6" t="-46" r="2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0"/>
          <p:cNvSpPr txBox="1">
            <a:spLocks noChangeArrowheads="1"/>
          </p:cNvSpPr>
          <p:nvPr/>
        </p:nvSpPr>
        <p:spPr bwMode="auto">
          <a:xfrm>
            <a:off x="2573748" y="4009483"/>
            <a:ext cx="3862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月份用水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1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55552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9631" y="1792369"/>
            <a:ext cx="3389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用水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081381" y="2173362"/>
                <a:ext cx="2232248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1381" y="2173362"/>
                <a:ext cx="2232248" cy="619913"/>
              </a:xfrm>
              <a:prstGeom prst="rect">
                <a:avLst/>
              </a:prstGeom>
              <a:blipFill rotWithShape="1">
                <a:blip r:embed="rId1"/>
                <a:stretch>
                  <a:fillRect l="-22" t="-63" r="3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573748" y="2757764"/>
                <a:ext cx="1710493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3748" y="2757764"/>
                <a:ext cx="1710493" cy="619913"/>
              </a:xfrm>
              <a:prstGeom prst="rect">
                <a:avLst/>
              </a:prstGeom>
              <a:blipFill rotWithShape="1">
                <a:blip r:embed="rId2"/>
                <a:stretch>
                  <a:fillRect l="-5" t="-96" r="31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2717763" y="3416479"/>
            <a:ext cx="1710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34769" y="1792369"/>
            <a:ext cx="3389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用水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5956519" y="2173362"/>
                <a:ext cx="2232248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6519" y="2173362"/>
                <a:ext cx="2232248" cy="625812"/>
              </a:xfrm>
              <a:prstGeom prst="rect">
                <a:avLst/>
              </a:prstGeom>
              <a:blipFill rotWithShape="1">
                <a:blip r:embed="rId3"/>
                <a:stretch>
                  <a:fillRect l="-10" t="-63" r="20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6448886" y="2757764"/>
                <a:ext cx="1710493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8886" y="2757764"/>
                <a:ext cx="1710493" cy="619913"/>
              </a:xfrm>
              <a:prstGeom prst="rect">
                <a:avLst/>
              </a:prstGeom>
              <a:blipFill rotWithShape="1">
                <a:blip r:embed="rId2"/>
                <a:stretch>
                  <a:fillRect l="-27" t="-96" r="15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6592901" y="3416479"/>
            <a:ext cx="1710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510949" y="1083779"/>
            <a:ext cx="1674584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>
            <a:spLocks noChangeArrowheads="1"/>
          </p:cNvSpPr>
          <p:nvPr/>
        </p:nvSpPr>
        <p:spPr bwMode="auto">
          <a:xfrm>
            <a:off x="4674853" y="1110793"/>
            <a:ext cx="1459319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2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557908"/>
            <a:ext cx="7632065" cy="324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8757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990044" y="3651870"/>
            <a:ext cx="7110348" cy="76944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解决“整体与部分之间的关系”这样复杂的分数问题时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先确定单位“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1”,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再根据题中的等量关系列方程解答。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4377" y="1779662"/>
            <a:ext cx="6839991" cy="17851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求比一个数多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几分之几的数是多少。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甲比乙多几分之几的数量关系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甲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几分之几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×(1+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几分之几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甲比乙少几分之几的数量关系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甲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几分之几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×(1-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几分之几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7159" y="2295737"/>
            <a:ext cx="8604250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</a:t>
            </a:r>
            <a:r>
              <a:rPr lang="en-US" altLang="zh-CN" sz="2800" dirty="0" smtClean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16×4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7×9    </a:t>
            </a:r>
            <a:r>
              <a:rPr lang="en-US" altLang="zh-CN" sz="2800" dirty="0" smtClean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2×9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4" name="Rectangle 2"/>
          <p:cNvSpPr>
            <a:spLocks noChangeArrowheads="1"/>
          </p:cNvSpPr>
          <p:nvPr/>
        </p:nvSpPr>
        <p:spPr bwMode="auto">
          <a:xfrm>
            <a:off x="815143" y="1363524"/>
            <a:ext cx="2915816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23" name="AutoShape 31"/>
          <p:cNvSpPr>
            <a:spLocks noChangeArrowheads="1"/>
          </p:cNvSpPr>
          <p:nvPr/>
        </p:nvSpPr>
        <p:spPr bwMode="auto">
          <a:xfrm>
            <a:off x="4932363" y="735807"/>
            <a:ext cx="2952750" cy="1026319"/>
          </a:xfrm>
          <a:prstGeom prst="cloudCallout">
            <a:avLst>
              <a:gd name="adj1" fmla="val 57042"/>
              <a:gd name="adj2" fmla="val 2540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说一说：运算顺序。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9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793" y="49276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7" y="861425"/>
            <a:ext cx="1255713" cy="138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00844" y="2875338"/>
            <a:ext cx="1722884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00844" y="3520478"/>
            <a:ext cx="1152862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3419872" y="2940244"/>
            <a:ext cx="1978794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  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429542" y="3503498"/>
            <a:ext cx="1191733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6330969" y="2965277"/>
            <a:ext cx="2561511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6356259" y="3587974"/>
            <a:ext cx="1348597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40964" grpId="0"/>
      <p:bldP spid="8223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965201" y="749410"/>
            <a:ext cx="12668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117" name="AutoShape 7"/>
          <p:cNvSpPr>
            <a:spLocks noChangeArrowheads="1"/>
          </p:cNvSpPr>
          <p:nvPr/>
        </p:nvSpPr>
        <p:spPr bwMode="auto">
          <a:xfrm flipH="1">
            <a:off x="4427984" y="2366736"/>
            <a:ext cx="2403475" cy="628650"/>
          </a:xfrm>
          <a:prstGeom prst="rightArrow">
            <a:avLst>
              <a:gd name="adj1" fmla="val 50000"/>
              <a:gd name="adj2" fmla="val 71686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zh-CN" sz="1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应用了什么定律？</a:t>
            </a:r>
            <a:endParaRPr lang="zh-CN" altLang="zh-CN" sz="1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3251472" y="2227072"/>
            <a:ext cx="1066446" cy="74295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937885" y="2359181"/>
            <a:ext cx="170612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546727" y="1318374"/>
                <a:ext cx="2560445" cy="7938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 −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 ×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727" y="1318374"/>
                <a:ext cx="2560445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15" t="-14" r="-7793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2232026" y="2201707"/>
                <a:ext cx="2199705" cy="7938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 −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026" y="2201707"/>
                <a:ext cx="2199705" cy="793872"/>
              </a:xfrm>
              <a:prstGeom prst="rect">
                <a:avLst/>
              </a:prstGeom>
              <a:blipFill rotWithShape="1">
                <a:blip r:embed="rId2"/>
                <a:stretch>
                  <a:fillRect t="-20" r="-4500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/>
              <p:cNvSpPr txBox="1"/>
              <p:nvPr/>
            </p:nvSpPr>
            <p:spPr>
              <a:xfrm>
                <a:off x="2232026" y="2946138"/>
                <a:ext cx="1514645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026" y="2946138"/>
                <a:ext cx="1514645" cy="783804"/>
              </a:xfrm>
              <a:prstGeom prst="rect">
                <a:avLst/>
              </a:prstGeom>
              <a:blipFill rotWithShape="1">
                <a:blip r:embed="rId3"/>
                <a:stretch>
                  <a:fillRect t="-48" r="-1959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TextBox 53"/>
              <p:cNvSpPr txBox="1"/>
              <p:nvPr/>
            </p:nvSpPr>
            <p:spPr>
              <a:xfrm>
                <a:off x="2288771" y="3731946"/>
                <a:ext cx="839204" cy="786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771" y="3731946"/>
                <a:ext cx="839204" cy="786369"/>
              </a:xfrm>
              <a:prstGeom prst="rect">
                <a:avLst/>
              </a:prstGeom>
              <a:blipFill rotWithShape="1">
                <a:blip r:embed="rId4"/>
                <a:stretch>
                  <a:fillRect l="-28" t="-6" r="71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45117" grpId="0" animBg="1"/>
      <p:bldP spid="7177" grpId="0" animBg="1"/>
      <p:bldP spid="7179" grpId="0"/>
      <p:bldP spid="2" grpId="0"/>
      <p:bldP spid="52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39751" y="2302669"/>
            <a:ext cx="18720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 rot="5400000">
            <a:off x="5720729" y="3229810"/>
            <a:ext cx="756047" cy="4612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7030A0"/>
              </a:solidFill>
            </a:endParaRPr>
          </a:p>
        </p:txBody>
      </p:sp>
      <p:sp>
        <p:nvSpPr>
          <p:cNvPr id="8" name="左箭头 7"/>
          <p:cNvSpPr/>
          <p:nvPr/>
        </p:nvSpPr>
        <p:spPr>
          <a:xfrm>
            <a:off x="3706794" y="4025627"/>
            <a:ext cx="1363662" cy="43219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7030A0"/>
              </a:solidFill>
            </a:endParaRPr>
          </a:p>
        </p:txBody>
      </p:sp>
      <p:sp>
        <p:nvSpPr>
          <p:cNvPr id="14347" name="WordArt 12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30"/>
          <p:cNvGrpSpPr/>
          <p:nvPr/>
        </p:nvGrpSpPr>
        <p:grpSpPr bwMode="auto">
          <a:xfrm>
            <a:off x="102349" y="1113454"/>
            <a:ext cx="1013266" cy="934785"/>
            <a:chOff x="670145" y="1457273"/>
            <a:chExt cx="1555361" cy="1393477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矩形 32"/>
            <p:cNvSpPr>
              <a:spLocks noChangeArrowheads="1"/>
            </p:cNvSpPr>
            <p:nvPr/>
          </p:nvSpPr>
          <p:spPr bwMode="auto">
            <a:xfrm>
              <a:off x="883978" y="2221903"/>
              <a:ext cx="1117607" cy="619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endPara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5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457" y="445542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框 14"/>
          <p:cNvSpPr txBox="1">
            <a:spLocks noChangeArrowheads="1"/>
          </p:cNvSpPr>
          <p:nvPr/>
        </p:nvSpPr>
        <p:spPr bwMode="auto">
          <a:xfrm>
            <a:off x="654557" y="405855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385516" y="1041069"/>
                <a:ext cx="5904656" cy="1170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白海货运码头有一批货物，运走了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，还剩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240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吨。这批货物有多少吨？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516" y="1041069"/>
                <a:ext cx="5904656" cy="1170641"/>
              </a:xfrm>
              <a:prstGeom prst="rect">
                <a:avLst/>
              </a:prstGeom>
              <a:blipFill rotWithShape="1">
                <a:blip r:embed="rId3"/>
                <a:stretch>
                  <a:fillRect l="-10" t="-26" r="-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3706794" y="2427734"/>
            <a:ext cx="4668875" cy="577913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把这批货物看作了单位“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AutoShape 27"/>
              <p:cNvSpPr>
                <a:spLocks noChangeArrowheads="1"/>
              </p:cNvSpPr>
              <p:nvPr/>
            </p:nvSpPr>
            <p:spPr bwMode="auto">
              <a:xfrm>
                <a:off x="5249244" y="3864864"/>
                <a:ext cx="2160240" cy="729076"/>
              </a:xfrm>
              <a:prstGeom prst="wedgeRoundRectCallout">
                <a:avLst>
                  <a:gd name="adj1" fmla="val 49472"/>
                  <a:gd name="adj2" fmla="val 15912"/>
                  <a:gd name="adj3" fmla="val 16667"/>
                </a:avLst>
              </a:prstGeom>
              <a:solidFill>
                <a:srgbClr val="92D050"/>
              </a:soli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运走的占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49244" y="3864864"/>
                <a:ext cx="2160240" cy="729076"/>
              </a:xfrm>
              <a:prstGeom prst="wedgeRoundRectCallout">
                <a:avLst>
                  <a:gd name="adj1" fmla="val 49472"/>
                  <a:gd name="adj2" fmla="val 15912"/>
                  <a:gd name="adj3" fmla="val 16667"/>
                </a:avLst>
              </a:prstGeom>
              <a:blipFill rotWithShape="1">
                <a:blip r:embed="rId4"/>
                <a:stretch>
                  <a:fillRect l="-15" t="-35" r="14" b="4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969738" y="3852397"/>
            <a:ext cx="2468389" cy="59840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2" grpId="0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71600" y="800377"/>
            <a:ext cx="20154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画示意图：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275856" y="699542"/>
                <a:ext cx="4974704" cy="991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白海货运码头有一批货物，运走了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，还剩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240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吨。这批货物有多少吨？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699542"/>
                <a:ext cx="4974704" cy="991169"/>
              </a:xfrm>
              <a:prstGeom prst="rect">
                <a:avLst/>
              </a:prstGeom>
              <a:blipFill rotWithShape="1">
                <a:blip r:embed="rId1"/>
                <a:stretch>
                  <a:fillRect l="-11" t="-41" r="-2936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074773" y="1877744"/>
                <a:ext cx="1368152" cy="6312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运走了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4773" y="1877744"/>
                <a:ext cx="1368152" cy="631263"/>
              </a:xfrm>
              <a:prstGeom prst="rect">
                <a:avLst/>
              </a:prstGeom>
              <a:blipFill rotWithShape="1">
                <a:blip r:embed="rId2"/>
                <a:stretch>
                  <a:fillRect l="-17" t="-8" r="43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741954" y="332954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246034" y="2945156"/>
            <a:ext cx="53793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246033" y="2789468"/>
            <a:ext cx="5379361" cy="171396"/>
            <a:chOff x="1259632" y="3076827"/>
            <a:chExt cx="5336198" cy="177843"/>
          </a:xfrm>
        </p:grpSpPr>
        <p:grpSp>
          <p:nvGrpSpPr>
            <p:cNvPr id="5" name="组合 4"/>
            <p:cNvGrpSpPr/>
            <p:nvPr/>
          </p:nvGrpSpPr>
          <p:grpSpPr>
            <a:xfrm>
              <a:off x="1259632" y="3076827"/>
              <a:ext cx="2348837" cy="171396"/>
              <a:chOff x="1259632" y="3076827"/>
              <a:chExt cx="2348837" cy="171396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259632" y="3085273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835696" y="3076827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454444" y="3087497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059832" y="3089721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608469" y="3076827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4246993" y="3083274"/>
              <a:ext cx="2348837" cy="171396"/>
              <a:chOff x="1259632" y="3076827"/>
              <a:chExt cx="2348837" cy="171396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259632" y="3085273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835696" y="3076827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454444" y="3087497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3059832" y="3089721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608469" y="3076827"/>
                <a:ext cx="0" cy="15850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左大括号 19"/>
          <p:cNvSpPr/>
          <p:nvPr/>
        </p:nvSpPr>
        <p:spPr>
          <a:xfrm rot="5400000">
            <a:off x="2532658" y="1069101"/>
            <a:ext cx="452382" cy="3025632"/>
          </a:xfrm>
          <a:prstGeom prst="leftBrace">
            <a:avLst>
              <a:gd name="adj1" fmla="val 20772"/>
              <a:gd name="adj2" fmla="val 5093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0" name="左大括号 29"/>
          <p:cNvSpPr/>
          <p:nvPr/>
        </p:nvSpPr>
        <p:spPr>
          <a:xfrm rot="16200000">
            <a:off x="5222339" y="2010190"/>
            <a:ext cx="452382" cy="2353730"/>
          </a:xfrm>
          <a:prstGeom prst="leftBrace">
            <a:avLst>
              <a:gd name="adj1" fmla="val 20772"/>
              <a:gd name="adj2" fmla="val 5093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1" name="左大括号 30"/>
          <p:cNvSpPr/>
          <p:nvPr/>
        </p:nvSpPr>
        <p:spPr>
          <a:xfrm rot="16200000">
            <a:off x="3691585" y="1078949"/>
            <a:ext cx="452382" cy="5415236"/>
          </a:xfrm>
          <a:prstGeom prst="leftBrace">
            <a:avLst>
              <a:gd name="adj1" fmla="val 20772"/>
              <a:gd name="adj2" fmla="val 5093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2" name="TextBox 31"/>
          <p:cNvSpPr txBox="1"/>
          <p:nvPr/>
        </p:nvSpPr>
        <p:spPr>
          <a:xfrm>
            <a:off x="3583962" y="4011910"/>
            <a:ext cx="955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  <p:bldP spid="11" grpId="0"/>
      <p:bldP spid="20" grpId="0" animBg="1"/>
      <p:bldP spid="30" grpId="0" animBg="1"/>
      <p:bldP spid="31" grpId="0" animBg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44474" y="531703"/>
            <a:ext cx="1851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方法分析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右箭头 20"/>
          <p:cNvSpPr/>
          <p:nvPr/>
        </p:nvSpPr>
        <p:spPr>
          <a:xfrm rot="5400000">
            <a:off x="2443390" y="2773630"/>
            <a:ext cx="757238" cy="4310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箭头 21"/>
          <p:cNvSpPr/>
          <p:nvPr/>
        </p:nvSpPr>
        <p:spPr>
          <a:xfrm rot="10800000">
            <a:off x="4211960" y="3799568"/>
            <a:ext cx="1258888" cy="43219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>
            <a:spLocks noChangeArrowheads="1"/>
          </p:cNvSpPr>
          <p:nvPr/>
        </p:nvSpPr>
        <p:spPr bwMode="auto">
          <a:xfrm>
            <a:off x="2338626" y="577615"/>
            <a:ext cx="1674584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箭头 24"/>
          <p:cNvSpPr/>
          <p:nvPr/>
        </p:nvSpPr>
        <p:spPr>
          <a:xfrm rot="5400000">
            <a:off x="6673601" y="2878661"/>
            <a:ext cx="836564" cy="43284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7" name="WordArt 14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576707" y="1627065"/>
            <a:ext cx="421131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这批货物是单位“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1”,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5815615" y="1593941"/>
            <a:ext cx="2751678" cy="968516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就是这批货物的质量。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583410" y="3513363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运走的占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剩下的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9-5=4(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5687728" y="3799568"/>
            <a:ext cx="2808312" cy="549146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份是多少。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  <p:bldP spid="23" grpId="0" animBg="1"/>
      <p:bldP spid="25" grpId="0" animBg="1"/>
      <p:bldP spid="16" grpId="0" animBg="1"/>
      <p:bldP spid="24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右箭头 20"/>
          <p:cNvSpPr/>
          <p:nvPr/>
        </p:nvSpPr>
        <p:spPr>
          <a:xfrm rot="5400000">
            <a:off x="3816105" y="2501503"/>
            <a:ext cx="756047" cy="576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>
              <a:solidFill>
                <a:srgbClr val="7030A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4474" y="531703"/>
            <a:ext cx="1851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方法分析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2338626" y="577615"/>
            <a:ext cx="1674584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2203830" y="1330407"/>
            <a:ext cx="4211317" cy="1013397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原有的吨数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运走的吨数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剩下的吨数。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2660586" y="3291830"/>
            <a:ext cx="364334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设这批货物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原有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列方程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38731" y="483518"/>
            <a:ext cx="1223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683568" y="1064782"/>
            <a:ext cx="1674584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4492012" y="1006738"/>
            <a:ext cx="1674584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99592" y="4162185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这批货物有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95802" y="1808041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解：设这批货物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4814449" y="2234043"/>
                <a:ext cx="2232248" cy="6312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240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4449" y="2234043"/>
                <a:ext cx="2232248" cy="631263"/>
              </a:xfrm>
              <a:prstGeom prst="rect">
                <a:avLst/>
              </a:prstGeom>
              <a:blipFill rotWithShape="1">
                <a:blip r:embed="rId1"/>
                <a:stretch>
                  <a:fillRect l="-23" t="-18" r="5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436096" y="2818445"/>
                <a:ext cx="1710493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240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2818445"/>
                <a:ext cx="1710493" cy="619913"/>
              </a:xfrm>
              <a:prstGeom prst="rect">
                <a:avLst/>
              </a:prstGeom>
              <a:blipFill rotWithShape="1">
                <a:blip r:embed="rId2"/>
                <a:stretch>
                  <a:fillRect l="-29" t="-51" r="17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5580111" y="3477160"/>
            <a:ext cx="1710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87624" y="1746486"/>
            <a:ext cx="2592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240÷(9-5)×9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050699" y="2434143"/>
            <a:ext cx="21755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=240÷4×9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046888" y="2991674"/>
            <a:ext cx="15835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=60×9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006347" y="3536143"/>
            <a:ext cx="15835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 animBg="1"/>
      <p:bldP spid="17" grpId="0" animBg="1"/>
      <p:bldP spid="10" grpId="0"/>
      <p:bldP spid="2" grpId="0"/>
      <p:bldP spid="12" grpId="0"/>
      <p:bldP spid="13" grpId="0"/>
      <p:bldP spid="15" grpId="0"/>
      <p:bldP spid="16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6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name="公式" r:id="rId1" imgW="114300" imgH="215900" progId="Equation.3">
                  <p:embed/>
                </p:oleObj>
              </mc:Choice>
              <mc:Fallback>
                <p:oleObj name="公式" r:id="rId1" imgW="114300" imgH="215900" progId="Equation.3">
                  <p:embed/>
                  <p:pic>
                    <p:nvPicPr>
                      <p:cNvPr id="0" name="图片 256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746423" y="1957660"/>
                <a:ext cx="7651153" cy="1526700"/>
              </a:xfrm>
              <a:prstGeom prst="rect">
                <a:avLst/>
              </a:prstGeom>
              <a:solidFill>
                <a:schemeClr val="accent5"/>
              </a:solidFill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原来的价钱是单位“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1”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，现价比原来降低了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也就是现价是原来的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(1-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，又知道现价是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770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元，求原来的售价是多少元，就是求单位“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”，用除法计算。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23" y="1957660"/>
                <a:ext cx="7651153" cy="1526700"/>
              </a:xfrm>
              <a:prstGeom prst="rect">
                <a:avLst/>
              </a:prstGeom>
              <a:blipFill rotWithShape="1">
                <a:blip r:embed="rId3"/>
                <a:stretch>
                  <a:fillRect l="-4" t="-39" r="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41934" y="843558"/>
                <a:ext cx="7497722" cy="11333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一款手机的售价是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770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元，比原来降低了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。原来的售价是多少元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34" y="843558"/>
                <a:ext cx="7497722" cy="1133387"/>
              </a:xfrm>
              <a:prstGeom prst="rect">
                <a:avLst/>
              </a:prstGeom>
              <a:blipFill rotWithShape="1">
                <a:blip r:embed="rId4"/>
                <a:stretch>
                  <a:fillRect l="-8" t="-25" r="3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2339752" y="3456852"/>
                <a:ext cx="2519206" cy="624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770÷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3456852"/>
                <a:ext cx="2519206" cy="624851"/>
              </a:xfrm>
              <a:prstGeom prst="rect">
                <a:avLst/>
              </a:prstGeom>
              <a:blipFill rotWithShape="1">
                <a:blip r:embed="rId5"/>
                <a:stretch>
                  <a:fillRect l="-16" t="-88" r="23" b="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2095613" y="3924517"/>
                <a:ext cx="2107235" cy="625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770÷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5613" y="3924517"/>
                <a:ext cx="2107235" cy="625877"/>
              </a:xfrm>
              <a:prstGeom prst="rect">
                <a:avLst/>
              </a:prstGeom>
              <a:blipFill rotWithShape="1">
                <a:blip r:embed="rId6"/>
                <a:stretch>
                  <a:fillRect l="-5" t="-35" r="20" b="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2095613" y="4410592"/>
            <a:ext cx="1926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25437" y="4348778"/>
            <a:ext cx="39485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答：原来的售价是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4793" y="5175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3" grpId="0"/>
      <p:bldP spid="14" grpId="0"/>
      <p:bldP spid="15" grpId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</Words>
  <Application>WPS 演示</Application>
  <PresentationFormat>全屏显示(16:9)</PresentationFormat>
  <Paragraphs>210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Calibri</vt:lpstr>
      <vt:lpstr>微软雅黑</vt:lpstr>
      <vt:lpstr>华文新魏</vt:lpstr>
      <vt:lpstr>楷体</vt:lpstr>
      <vt:lpstr>幼圆</vt:lpstr>
      <vt:lpstr>Cambria Math</vt:lpstr>
      <vt:lpstr>Times New Roman</vt:lpstr>
      <vt:lpstr>楷体_GB2312</vt:lpstr>
      <vt:lpstr>等线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3_自定义设计方案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162</cp:revision>
  <dcterms:created xsi:type="dcterms:W3CDTF">2018-09-11T05:46:00Z</dcterms:created>
  <dcterms:modified xsi:type="dcterms:W3CDTF">2023-08-29T01:03:32Z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5CB69A60B2A640C9A668E6E503FE8135_12</vt:lpwstr>
  </property>
</Properties>
</file>