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87" r:id="rId4"/>
    <p:sldMasterId id="2147483698" r:id="rId5"/>
  </p:sldMasterIdLst>
  <p:notesMasterIdLst>
    <p:notesMasterId r:id="rId15"/>
  </p:notesMasterIdLst>
  <p:sldIdLst>
    <p:sldId id="393" r:id="rId6"/>
    <p:sldId id="394" r:id="rId7"/>
    <p:sldId id="384" r:id="rId8"/>
    <p:sldId id="385" r:id="rId9"/>
    <p:sldId id="386" r:id="rId10"/>
    <p:sldId id="390" r:id="rId11"/>
    <p:sldId id="391" r:id="rId12"/>
    <p:sldId id="381" r:id="rId13"/>
    <p:sldId id="271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80DA3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0" d="100"/>
          <a:sy n="110" d="100"/>
        </p:scale>
        <p:origin x="-96" y="-174"/>
      </p:cViewPr>
      <p:guideLst>
        <p:guide orient="horz" pos="1655"/>
        <p:guide pos="28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3456-E696-4D65-8667-EB399270A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D34C6-842D-4448-B557-4B1FFC5073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-108520" y="93980"/>
            <a:ext cx="27363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200" b="0" dirty="0">
                <a:latin typeface="黑体" panose="02010609060101010101" pitchFamily="49" charset="-122"/>
                <a:ea typeface="黑体" panose="02010609060101010101" pitchFamily="49" charset="-122"/>
              </a:rPr>
              <a:t>用多种方法解决按比例分配问题</a:t>
            </a:r>
            <a:endParaRPr lang="zh-CN" altLang="en-US" sz="1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6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image" Target="../media/image6.png"/><Relationship Id="rId6" Type="http://schemas.openxmlformats.org/officeDocument/2006/relationships/slide" Target="slide6.xml"/><Relationship Id="rId5" Type="http://schemas.openxmlformats.org/officeDocument/2006/relationships/slide" Target="slide1.xml"/><Relationship Id="rId4" Type="http://schemas.openxmlformats.org/officeDocument/2006/relationships/slide" Target="slide9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-6606"/>
            <a:ext cx="3492752" cy="430469"/>
            <a:chOff x="0" y="-6611"/>
            <a:chExt cx="3491880" cy="430779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-6611"/>
              <a:ext cx="3275856" cy="277198"/>
              <a:chOff x="0" y="-6611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-6611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25621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918" y="1491630"/>
            <a:ext cx="8756243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4800" b="1" dirty="0"/>
              <a:t>用多种方法解决按比例分配问题</a:t>
            </a:r>
            <a:endParaRPr lang="zh-CN" altLang="en-US" sz="4800" b="1" dirty="0">
              <a:latin typeface="宋体" panose="02010600030101010101" pitchFamily="2" charset="-122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3740448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</a:rPr>
              <a:t>比和按比例分配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WordArt 10"/>
          <p:cNvSpPr>
            <a:spLocks noChangeArrowheads="1" noChangeShapeType="1" noTextEdit="1"/>
          </p:cNvSpPr>
          <p:nvPr/>
        </p:nvSpPr>
        <p:spPr bwMode="auto">
          <a:xfrm>
            <a:off x="7439149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611279" y="428252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charset="-122"/>
                <a:cs typeface="Times New Roman" panose="02020603050405020304" pitchFamily="18" charset="0"/>
              </a:rPr>
              <a:t>课前导入</a:t>
            </a:r>
            <a:endParaRPr lang="zh-CN" altLang="en-US" sz="3200" b="1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512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532868" y="911554"/>
                <a:ext cx="7805722" cy="18042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一批货物按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2:3:4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分配给甲、乙、丙三个队去运。甲队运这批货物的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zh-CN" altLang="en-US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</m:t>
                        </m:r>
                        <m:r>
                          <a:rPr lang="zh-CN" altLang="en-US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）</m:t>
                        </m:r>
                      </m:num>
                      <m:den>
                        <m:r>
                          <a:rPr lang="zh-CN" altLang="en-US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</m:t>
                        </m:r>
                        <m:r>
                          <a:rPr lang="zh-CN" altLang="en-US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，乙队运这批货物的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zh-CN" altLang="en-US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</m:t>
                        </m:r>
                        <m:r>
                          <a:rPr lang="zh-CN" altLang="en-US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）</m:t>
                        </m:r>
                      </m:num>
                      <m:den>
                        <m:r>
                          <a:rPr lang="zh-CN" altLang="en-US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</m:t>
                        </m:r>
                        <m:r>
                          <a:rPr lang="zh-CN" altLang="en-US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）</m:t>
                        </m:r>
                      </m:den>
                    </m:f>
                    <m:r>
                      <a:rPr lang="zh-CN" altLang="en-US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，丙队运这批货物的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zh-CN" altLang="en-US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</m:t>
                        </m:r>
                        <m:r>
                          <a:rPr lang="zh-CN" altLang="en-US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）</m:t>
                        </m:r>
                      </m:num>
                      <m:den>
                        <m:r>
                          <a:rPr lang="zh-CN" altLang="en-US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</m:t>
                        </m:r>
                        <m:r>
                          <a:rPr lang="zh-CN" altLang="en-US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）</m:t>
                        </m:r>
                      </m:den>
                    </m:f>
                    <m:r>
                      <a:rPr lang="zh-CN" altLang="en-US" sz="2400" b="1" i="1" smtClean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68" y="911554"/>
                <a:ext cx="7805722" cy="1804212"/>
              </a:xfrm>
              <a:prstGeom prst="rect">
                <a:avLst/>
              </a:prstGeom>
              <a:blipFill rotWithShape="1">
                <a:blip r:embed="rId2"/>
                <a:stretch>
                  <a:fillRect l="-1" t="-18" r="5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454968" y="2567738"/>
                <a:ext cx="8012980" cy="18042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一束花里有百合、满天星、玫瑰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,3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种花枝数的比是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2:5:9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，百合枝数是满天星的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zh-CN" altLang="en-US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</m:t>
                        </m:r>
                        <m:r>
                          <a:rPr lang="zh-CN" altLang="en-US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）</m:t>
                        </m:r>
                      </m:num>
                      <m:den>
                        <m:r>
                          <a:rPr lang="zh-CN" altLang="en-US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</m:t>
                        </m:r>
                        <m:r>
                          <a:rPr lang="zh-CN" altLang="en-US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，玫瑰枝数是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种花总枝数的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zh-CN" altLang="en-US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</m:t>
                        </m:r>
                        <m:r>
                          <a:rPr lang="zh-CN" altLang="en-US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）</m:t>
                        </m:r>
                      </m:num>
                      <m:den>
                        <m:r>
                          <a:rPr lang="zh-CN" altLang="en-US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      </m:t>
                        </m:r>
                        <m:r>
                          <a:rPr lang="zh-CN" altLang="en-US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）</m:t>
                        </m:r>
                      </m:den>
                    </m:f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968" y="2567738"/>
                <a:ext cx="8012980" cy="1804212"/>
              </a:xfrm>
              <a:prstGeom prst="rect">
                <a:avLst/>
              </a:prstGeom>
              <a:blipFill rotWithShape="1">
                <a:blip r:embed="rId3"/>
                <a:stretch>
                  <a:fillRect l="-4" t="-24" r="-703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/>
          <p:nvPr/>
        </p:nvSpPr>
        <p:spPr>
          <a:xfrm>
            <a:off x="454968" y="4261033"/>
            <a:ext cx="80129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一个三角形的三个内角的度数比是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2:3:5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，这个三角形中，最大的角是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度，最小的角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度。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2699792" y="1281517"/>
                <a:ext cx="45397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1281517"/>
                <a:ext cx="453970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90" t="-11" r="78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6372200" y="1275606"/>
                <a:ext cx="45397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1275606"/>
                <a:ext cx="453970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134" t="-67" r="122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2731978" y="1923678"/>
                <a:ext cx="453970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1978" y="1923678"/>
                <a:ext cx="453970" cy="784830"/>
              </a:xfrm>
              <a:prstGeom prst="rect">
                <a:avLst/>
              </a:prstGeom>
              <a:blipFill rotWithShape="1">
                <a:blip r:embed="rId6"/>
                <a:stretch>
                  <a:fillRect l="-46" t="-34" r="34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3563888" y="2931790"/>
                <a:ext cx="45397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2931790"/>
                <a:ext cx="453970" cy="786177"/>
              </a:xfrm>
              <a:prstGeom prst="rect">
                <a:avLst/>
              </a:prstGeom>
              <a:blipFill rotWithShape="1">
                <a:blip r:embed="rId7"/>
                <a:stretch>
                  <a:fillRect l="-59" t="-80" r="47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683568" y="3585773"/>
                <a:ext cx="638315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585773"/>
                <a:ext cx="638315" cy="786177"/>
              </a:xfrm>
              <a:prstGeom prst="rect">
                <a:avLst/>
              </a:prstGeom>
              <a:blipFill rotWithShape="1">
                <a:blip r:embed="rId8"/>
                <a:stretch>
                  <a:fillRect l="-48" t="-72" r="70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2123728" y="465998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60032" y="463036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5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42351" y="3293743"/>
            <a:ext cx="16813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理解题意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059832" y="4368330"/>
            <a:ext cx="2735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丙在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地卸货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6680352" y="3741977"/>
            <a:ext cx="2026498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按比例分配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左大括号 11"/>
          <p:cNvSpPr/>
          <p:nvPr/>
        </p:nvSpPr>
        <p:spPr>
          <a:xfrm rot="10800000">
            <a:off x="6196022" y="3338713"/>
            <a:ext cx="433387" cy="1452563"/>
          </a:xfrm>
          <a:prstGeom prst="leftBrac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8928" y="39370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文本框 14"/>
          <p:cNvSpPr txBox="1">
            <a:spLocks noChangeArrowheads="1"/>
          </p:cNvSpPr>
          <p:nvPr/>
        </p:nvSpPr>
        <p:spPr bwMode="auto">
          <a:xfrm>
            <a:off x="648028" y="35401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30"/>
          <p:cNvGrpSpPr/>
          <p:nvPr/>
        </p:nvGrpSpPr>
        <p:grpSpPr bwMode="auto">
          <a:xfrm>
            <a:off x="317648" y="915987"/>
            <a:ext cx="1085999" cy="980697"/>
            <a:chOff x="670145" y="1457273"/>
            <a:chExt cx="1555361" cy="1437732"/>
          </a:xfrm>
        </p:grpSpPr>
        <p:pic>
          <p:nvPicPr>
            <p:cNvPr id="16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矩形 32"/>
            <p:cNvSpPr>
              <a:spLocks noChangeArrowheads="1"/>
            </p:cNvSpPr>
            <p:nvPr/>
          </p:nvSpPr>
          <p:spPr bwMode="auto">
            <a:xfrm>
              <a:off x="805682" y="2285872"/>
              <a:ext cx="941742" cy="609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例 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259632" y="943164"/>
                <a:ext cx="7416824" cy="21988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甲、乙、丙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人合租一辆车运同样多的货物从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地到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地需付运费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元。甲在全程的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处卸货，乙在全程的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处卸货，只有丙到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地。他们可以怎样分摊运费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943164"/>
                <a:ext cx="7416824" cy="2198807"/>
              </a:xfrm>
              <a:prstGeom prst="rect">
                <a:avLst/>
              </a:prstGeom>
              <a:blipFill rotWithShape="1">
                <a:blip r:embed="rId3"/>
                <a:stretch>
                  <a:fillRect l="-6" t="-9" r="6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3069951" y="3079674"/>
                <a:ext cx="3227165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甲在全程的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处卸货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9951" y="3079674"/>
                <a:ext cx="3227165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11" t="-78" r="14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3059832" y="3782559"/>
                <a:ext cx="3219652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乙在全程的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处卸货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3782559"/>
                <a:ext cx="3219652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12" t="-70" r="19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 animBg="1"/>
      <p:bldP spid="12" grpId="0" animBg="1"/>
      <p:bldP spid="2" grpId="0"/>
      <p:bldP spid="3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39750" y="570909"/>
            <a:ext cx="2736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解决问题。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>
            <a:spLocks noChangeArrowheads="1"/>
          </p:cNvSpPr>
          <p:nvPr/>
        </p:nvSpPr>
        <p:spPr bwMode="auto">
          <a:xfrm>
            <a:off x="1662907" y="1094129"/>
            <a:ext cx="1657350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方法一：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04085" y="3795886"/>
            <a:ext cx="79105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甲应付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元运费，乙应付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元运费，丙应付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元运费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5333880" y="795640"/>
            <a:ext cx="2236316" cy="881835"/>
          </a:xfrm>
          <a:prstGeom prst="cloudCallout">
            <a:avLst>
              <a:gd name="adj1" fmla="val -58332"/>
              <a:gd name="adj2" fmla="val 17091"/>
            </a:avLst>
          </a:prstGeom>
          <a:gradFill>
            <a:gsLst>
              <a:gs pos="0">
                <a:srgbClr val="5E9EFF"/>
              </a:gs>
              <a:gs pos="24000">
                <a:srgbClr val="85C2FF"/>
              </a:gs>
              <a:gs pos="7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527671" y="795640"/>
            <a:ext cx="20425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按他们所行路程的比分摊。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" name="Picture 2" descr="C:\Documents and Settings\Administrator\桌面\6年级\p002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752" y="697859"/>
            <a:ext cx="1152128" cy="127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67883"/>
            <a:ext cx="267652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173" y="2416913"/>
            <a:ext cx="266700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79" y="3166598"/>
            <a:ext cx="26955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46101" y="1606273"/>
            <a:ext cx="8575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39763" y="2129493"/>
            <a:ext cx="7638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50766" y="2904988"/>
            <a:ext cx="7528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22"/>
              <p:cNvSpPr/>
              <p:nvPr/>
            </p:nvSpPr>
            <p:spPr>
              <a:xfrm>
                <a:off x="4318447" y="1703430"/>
                <a:ext cx="2736304" cy="6259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甲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4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𝟗𝟎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8447" y="1703430"/>
                <a:ext cx="2736304" cy="625941"/>
              </a:xfrm>
              <a:prstGeom prst="rect">
                <a:avLst/>
              </a:prstGeom>
              <a:blipFill rotWithShape="1">
                <a:blip r:embed="rId5"/>
                <a:stretch>
                  <a:fillRect l="-16" t="-58" r="20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4318447" y="2326814"/>
                <a:ext cx="2666247" cy="6259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乙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4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𝟗</m:t>
                    </m:r>
                    <m:r>
                      <a:rPr lang="en-US" altLang="zh-CN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𝟎</m:t>
                    </m:r>
                    <m:r>
                      <a:rPr lang="en-US" altLang="zh-CN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×</m:t>
                    </m:r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8447" y="2326814"/>
                <a:ext cx="2666247" cy="625941"/>
              </a:xfrm>
              <a:prstGeom prst="rect">
                <a:avLst/>
              </a:prstGeom>
              <a:blipFill rotWithShape="1">
                <a:blip r:embed="rId6"/>
                <a:stretch>
                  <a:fillRect l="-17" t="-28" r="12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4310310" y="2941469"/>
                <a:ext cx="2477179" cy="6259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丙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4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𝟗</m:t>
                    </m:r>
                    <m:r>
                      <a:rPr lang="en-US" altLang="zh-CN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𝟎</m:t>
                    </m:r>
                    <m:r>
                      <a:rPr lang="en-US" altLang="zh-CN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×</m:t>
                    </m:r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0310" y="2941469"/>
                <a:ext cx="2477179" cy="625941"/>
              </a:xfrm>
              <a:prstGeom prst="rect">
                <a:avLst/>
              </a:prstGeom>
              <a:blipFill rotWithShape="1">
                <a:blip r:embed="rId7"/>
                <a:stretch>
                  <a:fillRect l="-23" t="-24" r="25" b="-49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矩形 25"/>
          <p:cNvSpPr/>
          <p:nvPr/>
        </p:nvSpPr>
        <p:spPr>
          <a:xfrm>
            <a:off x="6624654" y="1779924"/>
            <a:ext cx="1074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624654" y="2403308"/>
            <a:ext cx="1074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624654" y="3017963"/>
            <a:ext cx="1252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 animBg="1"/>
      <p:bldP spid="12" grpId="0"/>
      <p:bldP spid="10" grpId="0" animBg="1"/>
      <p:bldP spid="13" grpId="0"/>
      <p:bldP spid="17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>
            <a:spLocks noChangeArrowheads="1"/>
          </p:cNvSpPr>
          <p:nvPr/>
        </p:nvSpPr>
        <p:spPr bwMode="auto">
          <a:xfrm>
            <a:off x="2120222" y="1084634"/>
            <a:ext cx="1657350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方法二：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652120" y="1818501"/>
            <a:ext cx="28082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00101" y="2366962"/>
            <a:ext cx="44919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段：甲、乙、丙每人付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元；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508104" y="2037855"/>
            <a:ext cx="1712407" cy="46166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 (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00100" y="4115634"/>
            <a:ext cx="7848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甲应付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元运费，乙应付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元运费，丙应付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元运费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420" name="WordArt 13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5765335" y="706805"/>
            <a:ext cx="2551081" cy="1022643"/>
          </a:xfrm>
          <a:prstGeom prst="cloudCallout">
            <a:avLst>
              <a:gd name="adj1" fmla="val -58332"/>
              <a:gd name="adj2" fmla="val 17091"/>
            </a:avLst>
          </a:prstGeom>
          <a:gradFill>
            <a:gsLst>
              <a:gs pos="0">
                <a:srgbClr val="5E9EFF"/>
              </a:gs>
              <a:gs pos="24000">
                <a:srgbClr val="85C2FF"/>
              </a:gs>
              <a:gs pos="7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910882" y="832519"/>
            <a:ext cx="22907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把总路程分为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按段数分摊。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" name="Picture 2" descr="C:\Documents and Settings\Administrator\桌面\6年级\p032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602784"/>
            <a:ext cx="1152128" cy="1250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39750" y="570909"/>
            <a:ext cx="20160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解决问题。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>
                <a:spLocks noChangeArrowheads="1"/>
              </p:cNvSpPr>
              <p:nvPr/>
            </p:nvSpPr>
            <p:spPr bwMode="auto">
              <a:xfrm>
                <a:off x="965432" y="1729758"/>
                <a:ext cx="3966931" cy="62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每段运费：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90×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15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（元）</a:t>
                </a:r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5432" y="1729758"/>
                <a:ext cx="3966931" cy="625812"/>
              </a:xfrm>
              <a:prstGeom prst="rect">
                <a:avLst/>
              </a:prstGeom>
              <a:blipFill rotWithShape="1">
                <a:blip r:embed="rId2"/>
                <a:stretch>
                  <a:fillRect l="-6" t="-3" r="8" b="5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00100" y="2892867"/>
            <a:ext cx="44919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段：乙、丙每人各付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元；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814632" y="3517279"/>
            <a:ext cx="26849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段：丙付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521316" y="2662035"/>
            <a:ext cx="2580531" cy="46166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:15+15=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30(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492325" y="3286449"/>
            <a:ext cx="3026475" cy="46166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:15+15+15=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45(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16" grpId="0"/>
      <p:bldP spid="13" grpId="0" animBg="1"/>
      <p:bldP spid="14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WordArt 10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188" y="1131590"/>
            <a:ext cx="813405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小强家房子出租给小李、小张、小王三个年青人，每月房租是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630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月份，小李只住到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日就搬走了，小张只住到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日也搬家了，小李和小张离开时都留给小王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元交房租。到月底小强的妈妈要去收房租了，如果你是小强，你会建议妈妈怎样收这三个年青人的房租比较合理？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（至少设计两种分配租金的方案）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1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WordArt 10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47704" y="843558"/>
            <a:ext cx="5688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方案一：可以按他们所住天数的比分担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3569" y="584086"/>
            <a:ext cx="9215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63688" y="1491630"/>
            <a:ext cx="5688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30=1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763688" y="1981885"/>
                <a:ext cx="5688037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小李应付的房租：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630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105(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 </a:t>
                </a:r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1981885"/>
                <a:ext cx="5688037" cy="625812"/>
              </a:xfrm>
              <a:prstGeom prst="rect">
                <a:avLst/>
              </a:prstGeom>
              <a:blipFill rotWithShape="1">
                <a:blip r:embed="rId1"/>
                <a:stretch>
                  <a:fillRect l="-5" t="-8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763687" y="2623308"/>
                <a:ext cx="5688037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小张应付的房租：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630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210(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 </a:t>
                </a:r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7" y="2623308"/>
                <a:ext cx="5688037" cy="625812"/>
              </a:xfrm>
              <a:prstGeom prst="rect">
                <a:avLst/>
              </a:prstGeom>
              <a:blipFill rotWithShape="1">
                <a:blip r:embed="rId2"/>
                <a:stretch>
                  <a:fillRect l="-5" t="-20" r="11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1716476" y="3240272"/>
                <a:ext cx="5688037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小王应付的房租：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630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315(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6476" y="3240272"/>
                <a:ext cx="5688037" cy="625812"/>
              </a:xfrm>
              <a:prstGeom prst="rect">
                <a:avLst/>
              </a:prstGeom>
              <a:blipFill rotWithShape="1">
                <a:blip r:embed="rId3"/>
                <a:stretch>
                  <a:fillRect l="-1" t="-80" r="7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WordArt 10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3569" y="584086"/>
            <a:ext cx="9215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16475" y="814918"/>
            <a:ext cx="62399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方案二：先把总租金按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段天数分担，每段租金再按人数分担。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28849" y="1733984"/>
            <a:ext cx="2063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630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210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16475" y="2283718"/>
            <a:ext cx="3359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小李：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210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70(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16473" y="2881342"/>
            <a:ext cx="4295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小张：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210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175(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16473" y="3455384"/>
            <a:ext cx="5688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小王：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210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210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385(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530" y="1646162"/>
            <a:ext cx="7632065" cy="3162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174870" y="3093948"/>
            <a:ext cx="6577466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能考虑现实情况应用不同的策略解决问题，掌握一些策略性的知识。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87624" y="2067694"/>
            <a:ext cx="6551958" cy="83099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学会借助线段图等方法分析较为复杂的现实问题。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1224</Words>
  <Application>WPS 演示</Application>
  <PresentationFormat>全屏显示(16:9)</PresentationFormat>
  <Paragraphs>140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9" baseType="lpstr">
      <vt:lpstr>Arial</vt:lpstr>
      <vt:lpstr>宋体</vt:lpstr>
      <vt:lpstr>Wingdings</vt:lpstr>
      <vt:lpstr>黑体</vt:lpstr>
      <vt:lpstr>Calibri</vt:lpstr>
      <vt:lpstr>Times New Roman</vt:lpstr>
      <vt:lpstr>幼圆</vt:lpstr>
      <vt:lpstr>楷体</vt:lpstr>
      <vt:lpstr>Cambria Math</vt:lpstr>
      <vt:lpstr>Cambria Math</vt:lpstr>
      <vt:lpstr>华文新魏</vt:lpstr>
      <vt:lpstr>楷体_GB2312</vt:lpstr>
      <vt:lpstr>等线</vt:lpstr>
      <vt:lpstr>微软雅黑</vt:lpstr>
      <vt:lpstr>Arial Unicode MS</vt:lpstr>
      <vt:lpstr>Calibri Light</vt:lpstr>
      <vt:lpstr>Office 主题</vt:lpstr>
      <vt:lpstr>2_自定义设计方案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201</cp:revision>
  <dcterms:created xsi:type="dcterms:W3CDTF">2018-09-11T05:46:00Z</dcterms:created>
  <dcterms:modified xsi:type="dcterms:W3CDTF">2023-08-29T00:59:02Z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C4D00FD5A6DF4DA3A8A43F858A57429A_12</vt:lpwstr>
  </property>
</Properties>
</file>