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26"/>
  </p:notesMasterIdLst>
  <p:sldIdLst>
    <p:sldId id="256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402" r:id="rId19"/>
    <p:sldId id="412" r:id="rId20"/>
    <p:sldId id="406" r:id="rId21"/>
    <p:sldId id="403" r:id="rId22"/>
    <p:sldId id="405" r:id="rId23"/>
    <p:sldId id="413" r:id="rId24"/>
    <p:sldId id="381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40A3"/>
    <a:srgbClr val="180DA3"/>
    <a:srgbClr val="0000FF"/>
    <a:srgbClr val="FF0000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46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22" y="-10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2402" y="93980"/>
            <a:ext cx="14128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确定物体的位置</a:t>
            </a:r>
            <a:endParaRPr lang="en-US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1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wmf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2548"/>
              <a:ext cx="3275856" cy="277198"/>
              <a:chOff x="0" y="62548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2548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66762" y="1435155"/>
            <a:ext cx="554703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indent="0">
              <a:buNone/>
            </a:pPr>
            <a:r>
              <a:rPr lang="zh-CN" altLang="zh-CN" sz="6000" b="1" dirty="0">
                <a:solidFill>
                  <a:srgbClr val="000000"/>
                </a:solidFill>
                <a:latin typeface="+mn-ea"/>
                <a:ea typeface="+mn-ea"/>
              </a:rPr>
              <a:t>确定物体的位置</a:t>
            </a:r>
            <a:endParaRPr lang="en-US" altLang="en-US" sz="60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773008" y="519113"/>
            <a:ext cx="5011629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0" algn="ctr"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+mn-ea"/>
                <a:ea typeface="+mn-ea"/>
              </a:rPr>
              <a:t> </a:t>
            </a:r>
            <a:r>
              <a:rPr lang="zh-CN" altLang="zh-CN" sz="4000" b="1" dirty="0">
                <a:solidFill>
                  <a:schemeClr val="tx2"/>
                </a:solidFill>
                <a:latin typeface="+mn-ea"/>
                <a:ea typeface="+mn-ea"/>
              </a:rPr>
              <a:t>图形变化和确定位置</a:t>
            </a:r>
            <a:endParaRPr lang="en-US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1274763" y="797044"/>
            <a:ext cx="75965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小明家在学校的北方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小辉家在学校南偏东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米处。按给定的比例尺画图。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4342" name="XS64.EPS" descr="id:214750493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76685"/>
            <a:ext cx="45100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30"/>
          <p:cNvGrpSpPr/>
          <p:nvPr/>
        </p:nvGrpSpPr>
        <p:grpSpPr bwMode="auto">
          <a:xfrm>
            <a:off x="107950" y="699542"/>
            <a:ext cx="1166813" cy="1062037"/>
            <a:chOff x="670145" y="1457273"/>
            <a:chExt cx="1555361" cy="1415170"/>
          </a:xfrm>
        </p:grpSpPr>
        <p:pic>
          <p:nvPicPr>
            <p:cNvPr id="11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2843" cy="5499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XS64.EPS" descr="id:214750493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660797"/>
            <a:ext cx="45085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6"/>
          <p:cNvSpPr>
            <a:spLocks noChangeArrowheads="1"/>
          </p:cNvSpPr>
          <p:nvPr/>
        </p:nvSpPr>
        <p:spPr bwMode="auto">
          <a:xfrm>
            <a:off x="499267" y="987574"/>
            <a:ext cx="19124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思路分析。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40426" y="2247901"/>
            <a:ext cx="2232025" cy="7846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" name="下箭头 3"/>
          <p:cNvSpPr/>
          <p:nvPr/>
        </p:nvSpPr>
        <p:spPr>
          <a:xfrm>
            <a:off x="7146926" y="2917894"/>
            <a:ext cx="269875" cy="5238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94413" y="3441771"/>
            <a:ext cx="26638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厘米表示实际距离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箭头 5"/>
          <p:cNvSpPr/>
          <p:nvPr/>
        </p:nvSpPr>
        <p:spPr>
          <a:xfrm>
            <a:off x="5292725" y="3754041"/>
            <a:ext cx="801688" cy="3298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9624" y="2934907"/>
            <a:ext cx="53912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小明家到学校的图上距离是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7225" y="3441771"/>
            <a:ext cx="4572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小辉家到学校的图上距离是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450÷300=1.5(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  <p:bldP spid="5" grpId="0"/>
      <p:bldP spid="6" grpId="0" animBg="1"/>
      <p:bldP spid="16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468315" y="951994"/>
            <a:ext cx="1295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XS64.EPS" descr="id:2147504936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1213604"/>
            <a:ext cx="45100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4282298" y="2401848"/>
            <a:ext cx="720080" cy="817974"/>
          </a:xfrm>
          <a:prstGeom prst="line">
            <a:avLst/>
          </a:prstGeom>
          <a:ln w="22225">
            <a:solidFill>
              <a:srgbClr val="C64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703604" y="2656853"/>
            <a:ext cx="5001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C640A3"/>
                </a:solidFill>
              </a:rPr>
              <a:t>·</a:t>
            </a:r>
            <a:endParaRPr lang="zh-CN" altLang="en-US" sz="4400" b="1" dirty="0">
              <a:solidFill>
                <a:srgbClr val="C640A3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282298" y="2656854"/>
            <a:ext cx="145686" cy="56290"/>
          </a:xfrm>
          <a:prstGeom prst="line">
            <a:avLst/>
          </a:prstGeom>
          <a:ln w="22225">
            <a:solidFill>
              <a:srgbClr val="C64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98753" y="2810835"/>
            <a:ext cx="540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</a:rPr>
              <a:t>30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</a:rPr>
              <a:t>0</a:t>
            </a:r>
            <a:endParaRPr lang="zh-CN" altLang="en-US" sz="2000" b="1" baseline="30000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62372" y="2643479"/>
            <a:ext cx="850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小辉家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5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84189" y="3777437"/>
            <a:ext cx="8497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学校在小林家的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)(   )°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7" name="Group 4"/>
          <p:cNvGrpSpPr/>
          <p:nvPr/>
        </p:nvGrpSpPr>
        <p:grpSpPr bwMode="auto">
          <a:xfrm>
            <a:off x="2819400" y="846535"/>
            <a:ext cx="3168650" cy="1714500"/>
            <a:chOff x="0" y="0"/>
            <a:chExt cx="1200" cy="1104"/>
          </a:xfrm>
        </p:grpSpPr>
        <p:sp>
          <p:nvSpPr>
            <p:cNvPr id="23574" name="Line 5"/>
            <p:cNvSpPr>
              <a:spLocks noChangeShapeType="1"/>
            </p:cNvSpPr>
            <p:nvPr/>
          </p:nvSpPr>
          <p:spPr bwMode="auto">
            <a:xfrm>
              <a:off x="0" y="1104"/>
              <a:ext cx="1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3575" name="Line 6"/>
            <p:cNvSpPr>
              <a:spLocks noChangeShapeType="1"/>
            </p:cNvSpPr>
            <p:nvPr/>
          </p:nvSpPr>
          <p:spPr bwMode="auto">
            <a:xfrm>
              <a:off x="1200" y="0"/>
              <a:ext cx="0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3576" name="Line 7"/>
            <p:cNvSpPr>
              <a:spLocks noChangeShapeType="1"/>
            </p:cNvSpPr>
            <p:nvPr/>
          </p:nvSpPr>
          <p:spPr bwMode="auto">
            <a:xfrm flipH="1" flipV="1">
              <a:off x="384" y="633"/>
              <a:ext cx="816" cy="4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5900739" y="2325292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5940426" y="753667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Text Box 10"/>
          <p:cNvSpPr txBox="1">
            <a:spLocks noChangeArrowheads="1"/>
          </p:cNvSpPr>
          <p:nvPr/>
        </p:nvSpPr>
        <p:spPr bwMode="auto">
          <a:xfrm>
            <a:off x="2700338" y="1639492"/>
            <a:ext cx="11079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小林家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Text Box 11"/>
          <p:cNvSpPr txBox="1">
            <a:spLocks noChangeArrowheads="1"/>
          </p:cNvSpPr>
          <p:nvPr/>
        </p:nvSpPr>
        <p:spPr bwMode="auto">
          <a:xfrm>
            <a:off x="2378076" y="2356248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4621213" y="2247900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3" name="Text Box 14"/>
          <p:cNvSpPr txBox="1">
            <a:spLocks noChangeArrowheads="1"/>
          </p:cNvSpPr>
          <p:nvPr/>
        </p:nvSpPr>
        <p:spPr bwMode="auto">
          <a:xfrm>
            <a:off x="4441675" y="1734890"/>
            <a:ext cx="9541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4" name="Text Box 10"/>
          <p:cNvSpPr txBox="1">
            <a:spLocks noChangeArrowheads="1"/>
          </p:cNvSpPr>
          <p:nvPr/>
        </p:nvSpPr>
        <p:spPr bwMode="auto">
          <a:xfrm>
            <a:off x="395289" y="2842023"/>
            <a:ext cx="8497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小林家在学校的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)(   )°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2700338" y="2842022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3767656" y="2863452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6003197" y="2817911"/>
            <a:ext cx="7087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4442936" y="2817912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2759636" y="3734573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3701859" y="3788103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4488381" y="3746108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6083351" y="3770971"/>
            <a:ext cx="6990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73" name="WordArt 25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401A.eps" descr="id:214750957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1362" y="2643758"/>
            <a:ext cx="3780235" cy="17275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41"/>
          <p:cNvSpPr/>
          <p:nvPr/>
        </p:nvSpPr>
        <p:spPr>
          <a:xfrm>
            <a:off x="769144" y="559515"/>
            <a:ext cx="7907312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一辆汽车正在向正南方向行驶。从图上看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城市甲在汽车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与汽车的实际距离是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城市乙在汽车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与汽车的实际距离是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68078" y="1452711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7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197" y="2996804"/>
            <a:ext cx="85725" cy="16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1413677" y="2332743"/>
            <a:ext cx="589359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59100" y="987574"/>
            <a:ext cx="18049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45°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35896" y="1942306"/>
            <a:ext cx="86558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43" grpId="0"/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W9.EPS" descr="id:2147502010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00982"/>
            <a:ext cx="41703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sp>
        <p:nvSpPr>
          <p:cNvPr id="20485" name="矩形 10"/>
          <p:cNvSpPr>
            <a:spLocks noChangeArrowheads="1"/>
          </p:cNvSpPr>
          <p:nvPr/>
        </p:nvSpPr>
        <p:spPr bwMode="auto">
          <a:xfrm>
            <a:off x="827089" y="619304"/>
            <a:ext cx="13686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Rectangle 2"/>
          <p:cNvSpPr>
            <a:spLocks noChangeArrowheads="1"/>
          </p:cNvSpPr>
          <p:nvPr/>
        </p:nvSpPr>
        <p:spPr bwMode="auto">
          <a:xfrm>
            <a:off x="6084168" y="1036112"/>
            <a:ext cx="649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zh-CN" sz="3600" b="1" dirty="0">
                <a:solidFill>
                  <a:srgbClr val="7030A0"/>
                </a:solidFill>
              </a:rPr>
              <a:t>　　</a:t>
            </a:r>
            <a:endParaRPr lang="zh-CN" altLang="en-US" sz="3600" b="1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90" name="Rectangle 2"/>
          <p:cNvSpPr>
            <a:spLocks noChangeArrowheads="1"/>
          </p:cNvSpPr>
          <p:nvPr/>
        </p:nvSpPr>
        <p:spPr bwMode="auto">
          <a:xfrm>
            <a:off x="5004048" y="980153"/>
            <a:ext cx="776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r>
              <a:rPr lang="zh-CN" altLang="zh-CN" sz="3600" b="1" dirty="0">
                <a:solidFill>
                  <a:srgbClr val="7030A0"/>
                </a:solidFill>
              </a:rPr>
              <a:t>　　</a:t>
            </a:r>
            <a:endParaRPr lang="zh-CN" altLang="en-US" sz="3600" b="1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91" name="Rectangle 2"/>
          <p:cNvSpPr>
            <a:spLocks noChangeArrowheads="1"/>
          </p:cNvSpPr>
          <p:nvPr/>
        </p:nvSpPr>
        <p:spPr bwMode="auto">
          <a:xfrm>
            <a:off x="6869112" y="1080968"/>
            <a:ext cx="12684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zh-CN" sz="3600" b="1" dirty="0">
                <a:solidFill>
                  <a:srgbClr val="7030A0"/>
                </a:solidFill>
              </a:rPr>
              <a:t>　</a:t>
            </a:r>
            <a:endParaRPr lang="zh-CN" altLang="en-US" sz="3600" b="1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92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780778" y="1142524"/>
            <a:ext cx="8096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音乐广场在火车站的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0" grpId="0"/>
      <p:bldP spid="204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238413" y="3018314"/>
            <a:ext cx="807800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学校在小明家北偏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  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方向上，距离是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   </a:t>
            </a:r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华文新魏" panose="02010800040101010101" pitchFamily="2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书店在小明家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偏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  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方向上，距离是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   </a:t>
            </a:r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华文新魏" panose="02010800040101010101" pitchFamily="2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邮局在小明家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偏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  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方向上，距离是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  </a:t>
            </a:r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华文新魏" panose="02010800040101010101" pitchFamily="2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(4)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游泳馆在小明家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偏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  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方向上，距离是</a:t>
            </a:r>
            <a:r>
              <a:rPr lang="zh-CN" altLang="en-US" sz="2400" b="1" u="sng" dirty="0">
                <a:latin typeface="华文新魏" panose="02010800040101010101" pitchFamily="2" charset="-122"/>
                <a:ea typeface="楷体" panose="02010609060101010101" pitchFamily="49" charset="-122"/>
              </a:rPr>
              <a:t>        </a:t>
            </a:r>
            <a:r>
              <a:rPr lang="en-US" altLang="zh-CN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华文新魏" panose="02010800040101010101" pitchFamily="2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华文新魏" panose="02010800040101010101" pitchFamily="2" charset="-122"/>
              <a:ea typeface="楷体" panose="02010609060101010101" pitchFamily="49" charset="-122"/>
            </a:endParaRPr>
          </a:p>
        </p:txBody>
      </p:sp>
      <p:pic>
        <p:nvPicPr>
          <p:cNvPr id="24581" name="Picture 8" descr="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4" y="452263"/>
            <a:ext cx="4248151" cy="25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066723" y="2906149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543577" y="2904917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6066625" y="2909198"/>
            <a:ext cx="952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432119" y="3310950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096371" y="3254059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3538224" y="3289906"/>
            <a:ext cx="9747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6058155" y="3310950"/>
            <a:ext cx="836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2432119" y="3653165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3079819" y="3672958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3554776" y="3660632"/>
            <a:ext cx="971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6005446" y="3672958"/>
            <a:ext cx="831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2760690" y="4043684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3408390" y="4043684"/>
            <a:ext cx="431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3824467" y="4027714"/>
            <a:ext cx="9013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6"/>
          <p:cNvSpPr txBox="1">
            <a:spLocks noChangeArrowheads="1"/>
          </p:cNvSpPr>
          <p:nvPr/>
        </p:nvSpPr>
        <p:spPr bwMode="auto">
          <a:xfrm>
            <a:off x="6372304" y="4043684"/>
            <a:ext cx="9461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15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6" descr="2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9" y="2247901"/>
            <a:ext cx="4552950" cy="26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503040" y="432019"/>
            <a:ext cx="8029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在平面图上标出校园内各建筑物的位置。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）教学楼在校门的正北方向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）图书馆在校门的北偏东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）体育馆在校门的北偏西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68" name="Text Box 16"/>
          <p:cNvSpPr txBox="1">
            <a:spLocks noChangeArrowheads="1"/>
          </p:cNvSpPr>
          <p:nvPr/>
        </p:nvSpPr>
        <p:spPr bwMode="auto">
          <a:xfrm>
            <a:off x="4498184" y="2663918"/>
            <a:ext cx="1081088" cy="36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教学楼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6669" name="Rectangle 17"/>
          <p:cNvSpPr>
            <a:spLocks noChangeArrowheads="1"/>
          </p:cNvSpPr>
          <p:nvPr/>
        </p:nvSpPr>
        <p:spPr bwMode="auto">
          <a:xfrm>
            <a:off x="4149726" y="3264695"/>
            <a:ext cx="7617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150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5" name="Group 79"/>
          <p:cNvGrpSpPr/>
          <p:nvPr/>
        </p:nvGrpSpPr>
        <p:grpSpPr bwMode="auto">
          <a:xfrm>
            <a:off x="4446588" y="3512342"/>
            <a:ext cx="927100" cy="369094"/>
            <a:chOff x="1684" y="3676"/>
            <a:chExt cx="584" cy="310"/>
          </a:xfrm>
        </p:grpSpPr>
        <p:sp>
          <p:nvSpPr>
            <p:cNvPr id="26635" name="Text Box 78"/>
            <p:cNvSpPr txBox="1">
              <a:spLocks noChangeArrowheads="1"/>
            </p:cNvSpPr>
            <p:nvPr/>
          </p:nvSpPr>
          <p:spPr bwMode="auto">
            <a:xfrm>
              <a:off x="1684" y="3676"/>
              <a:ext cx="58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40</a:t>
              </a:r>
              <a:r>
                <a:rPr lang="en-US" altLang="zh-CN" b="1" dirty="0">
                  <a:solidFill>
                    <a:srgbClr val="FF0000"/>
                  </a:solidFill>
                </a:rPr>
                <a:t>°</a:t>
              </a:r>
              <a:endParaRPr lang="en-US" altLang="zh-CN" b="1" dirty="0">
                <a:solidFill>
                  <a:srgbClr val="FF0000"/>
                </a:solidFill>
              </a:endParaRPr>
            </a:p>
          </p:txBody>
        </p:sp>
        <p:sp>
          <p:nvSpPr>
            <p:cNvPr id="26636" name="Arc 73"/>
            <p:cNvSpPr/>
            <p:nvPr/>
          </p:nvSpPr>
          <p:spPr bwMode="auto">
            <a:xfrm rot="19800000">
              <a:off x="1811" y="3878"/>
              <a:ext cx="136" cy="68"/>
            </a:xfrm>
            <a:custGeom>
              <a:avLst/>
              <a:gdLst>
                <a:gd name="T0" fmla="*/ 0 w 19389"/>
                <a:gd name="T1" fmla="*/ 0 h 21600"/>
                <a:gd name="T2" fmla="*/ 1 w 19389"/>
                <a:gd name="T3" fmla="*/ 0 h 21600"/>
                <a:gd name="T4" fmla="*/ 0 w 19389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389" h="21600" fill="none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</a:path>
                <a:path w="19389" h="21600" stroke="0" extrusionOk="0">
                  <a:moveTo>
                    <a:pt x="-1" y="0"/>
                  </a:moveTo>
                  <a:cubicBezTo>
                    <a:pt x="8237" y="0"/>
                    <a:pt x="15757" y="4685"/>
                    <a:pt x="19388" y="1207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853119" y="3094769"/>
            <a:ext cx="91813" cy="839975"/>
            <a:chOff x="8154144" y="2531542"/>
            <a:chExt cx="91813" cy="839975"/>
          </a:xfrm>
        </p:grpSpPr>
        <p:grpSp>
          <p:nvGrpSpPr>
            <p:cNvPr id="67" name="组合 66"/>
            <p:cNvGrpSpPr/>
            <p:nvPr/>
          </p:nvGrpSpPr>
          <p:grpSpPr>
            <a:xfrm>
              <a:off x="8154144" y="2531542"/>
              <a:ext cx="91813" cy="839975"/>
              <a:chOff x="8154144" y="2531542"/>
              <a:chExt cx="91813" cy="839975"/>
            </a:xfrm>
          </p:grpSpPr>
          <p:sp>
            <p:nvSpPr>
              <p:cNvPr id="69" name="Line 11"/>
              <p:cNvSpPr>
                <a:spLocks noChangeShapeType="1"/>
              </p:cNvSpPr>
              <p:nvPr/>
            </p:nvSpPr>
            <p:spPr bwMode="auto">
              <a:xfrm>
                <a:off x="8174519" y="2823826"/>
                <a:ext cx="71438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0" name="Line 10"/>
              <p:cNvSpPr>
                <a:spLocks noChangeShapeType="1"/>
              </p:cNvSpPr>
              <p:nvPr/>
            </p:nvSpPr>
            <p:spPr bwMode="auto">
              <a:xfrm rot="5400000">
                <a:off x="8038589" y="2966701"/>
                <a:ext cx="270272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1" name="Line 8"/>
              <p:cNvSpPr>
                <a:spLocks noChangeShapeType="1"/>
              </p:cNvSpPr>
              <p:nvPr/>
            </p:nvSpPr>
            <p:spPr bwMode="auto">
              <a:xfrm rot="5400000">
                <a:off x="8037266" y="3236383"/>
                <a:ext cx="270268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2" name="Line 12"/>
              <p:cNvSpPr>
                <a:spLocks noChangeShapeType="1"/>
              </p:cNvSpPr>
              <p:nvPr/>
            </p:nvSpPr>
            <p:spPr bwMode="auto">
              <a:xfrm rot="5400000">
                <a:off x="8037266" y="2695846"/>
                <a:ext cx="270268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3" name="Oval 13"/>
              <p:cNvSpPr>
                <a:spLocks noChangeArrowheads="1"/>
              </p:cNvSpPr>
              <p:nvPr/>
            </p:nvSpPr>
            <p:spPr bwMode="auto">
              <a:xfrm>
                <a:off x="8154144" y="2531542"/>
                <a:ext cx="36513" cy="27384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/>
              </a:p>
            </p:txBody>
          </p:sp>
        </p:grpSp>
        <p:sp>
          <p:nvSpPr>
            <p:cNvPr id="68" name="Line 9"/>
            <p:cNvSpPr>
              <a:spLocks noChangeShapeType="1"/>
            </p:cNvSpPr>
            <p:nvPr/>
          </p:nvSpPr>
          <p:spPr bwMode="auto">
            <a:xfrm>
              <a:off x="8174519" y="3121097"/>
              <a:ext cx="7143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6" descr="2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9" y="2247901"/>
            <a:ext cx="4552950" cy="26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Arc 73"/>
          <p:cNvSpPr/>
          <p:nvPr/>
        </p:nvSpPr>
        <p:spPr bwMode="auto">
          <a:xfrm rot="19800000">
            <a:off x="4648201" y="3752874"/>
            <a:ext cx="215900" cy="80963"/>
          </a:xfrm>
          <a:custGeom>
            <a:avLst/>
            <a:gdLst>
              <a:gd name="T0" fmla="*/ 0 w 19389"/>
              <a:gd name="T1" fmla="*/ 0 h 21600"/>
              <a:gd name="T2" fmla="*/ 1 w 19389"/>
              <a:gd name="T3" fmla="*/ 0 h 21600"/>
              <a:gd name="T4" fmla="*/ 0 w 19389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389" h="21600" fill="none" extrusionOk="0">
                <a:moveTo>
                  <a:pt x="-1" y="0"/>
                </a:moveTo>
                <a:cubicBezTo>
                  <a:pt x="8237" y="0"/>
                  <a:pt x="15757" y="4685"/>
                  <a:pt x="19388" y="12079"/>
                </a:cubicBezTo>
              </a:path>
              <a:path w="19389" h="21600" stroke="0" extrusionOk="0">
                <a:moveTo>
                  <a:pt x="-1" y="0"/>
                </a:moveTo>
                <a:cubicBezTo>
                  <a:pt x="8237" y="0"/>
                  <a:pt x="15757" y="4685"/>
                  <a:pt x="19388" y="1207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8" name="矩形 17"/>
          <p:cNvSpPr/>
          <p:nvPr/>
        </p:nvSpPr>
        <p:spPr>
          <a:xfrm>
            <a:off x="503040" y="432019"/>
            <a:ext cx="8029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在平面图上标出校园内各建筑物的位置。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）教学楼在校门的正北方向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）图书馆在校门的北偏东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）体育馆在校门的北偏西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67" name="Group 15"/>
          <p:cNvGrpSpPr/>
          <p:nvPr/>
        </p:nvGrpSpPr>
        <p:grpSpPr bwMode="auto">
          <a:xfrm>
            <a:off x="4860950" y="3144442"/>
            <a:ext cx="90488" cy="839391"/>
            <a:chOff x="2841" y="2686"/>
            <a:chExt cx="57" cy="705"/>
          </a:xfrm>
        </p:grpSpPr>
        <p:sp>
          <p:nvSpPr>
            <p:cNvPr id="26670" name="Line 9"/>
            <p:cNvSpPr>
              <a:spLocks noChangeShapeType="1"/>
            </p:cNvSpPr>
            <p:nvPr/>
          </p:nvSpPr>
          <p:spPr bwMode="auto">
            <a:xfrm>
              <a:off x="2847" y="3158"/>
              <a:ext cx="4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6671" name="Line 10"/>
            <p:cNvSpPr>
              <a:spLocks noChangeShapeType="1"/>
            </p:cNvSpPr>
            <p:nvPr/>
          </p:nvSpPr>
          <p:spPr bwMode="auto">
            <a:xfrm rot="5400000">
              <a:off x="2739" y="3051"/>
              <a:ext cx="227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6672" name="Line 11"/>
            <p:cNvSpPr>
              <a:spLocks noChangeShapeType="1"/>
            </p:cNvSpPr>
            <p:nvPr/>
          </p:nvSpPr>
          <p:spPr bwMode="auto">
            <a:xfrm>
              <a:off x="2853" y="2931"/>
              <a:ext cx="4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26673" name="Group 14"/>
            <p:cNvGrpSpPr/>
            <p:nvPr/>
          </p:nvGrpSpPr>
          <p:grpSpPr bwMode="auto">
            <a:xfrm>
              <a:off x="2841" y="2686"/>
              <a:ext cx="23" cy="705"/>
              <a:chOff x="2841" y="2686"/>
              <a:chExt cx="23" cy="705"/>
            </a:xfrm>
          </p:grpSpPr>
          <p:sp>
            <p:nvSpPr>
              <p:cNvPr id="26674" name="Line 8"/>
              <p:cNvSpPr>
                <a:spLocks noChangeShapeType="1"/>
              </p:cNvSpPr>
              <p:nvPr/>
            </p:nvSpPr>
            <p:spPr bwMode="auto">
              <a:xfrm rot="5400000">
                <a:off x="2739" y="3278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6675" name="Line 12"/>
              <p:cNvSpPr>
                <a:spLocks noChangeShapeType="1"/>
              </p:cNvSpPr>
              <p:nvPr/>
            </p:nvSpPr>
            <p:spPr bwMode="auto">
              <a:xfrm rot="5400000">
                <a:off x="2739" y="2824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6676" name="Oval 13"/>
              <p:cNvSpPr>
                <a:spLocks noChangeArrowheads="1"/>
              </p:cNvSpPr>
              <p:nvPr/>
            </p:nvSpPr>
            <p:spPr bwMode="auto">
              <a:xfrm>
                <a:off x="2841" y="2686"/>
                <a:ext cx="23" cy="23"/>
              </a:xfrm>
              <a:prstGeom prst="ellipse">
                <a:avLst/>
              </a:prstGeom>
              <a:solidFill>
                <a:srgbClr val="FF0000"/>
              </a:solidFill>
              <a:ln w="9525" algn="ctr">
                <a:solidFill>
                  <a:srgbClr val="FF00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/>
              </a:p>
            </p:txBody>
          </p:sp>
        </p:grpSp>
      </p:grpSp>
      <p:grpSp>
        <p:nvGrpSpPr>
          <p:cNvPr id="23" name="Group 41"/>
          <p:cNvGrpSpPr/>
          <p:nvPr/>
        </p:nvGrpSpPr>
        <p:grpSpPr bwMode="auto">
          <a:xfrm>
            <a:off x="4886680" y="3276938"/>
            <a:ext cx="641350" cy="709613"/>
            <a:chOff x="2862" y="2789"/>
            <a:chExt cx="404" cy="596"/>
          </a:xfrm>
        </p:grpSpPr>
        <p:grpSp>
          <p:nvGrpSpPr>
            <p:cNvPr id="26654" name="Group 40"/>
            <p:cNvGrpSpPr/>
            <p:nvPr/>
          </p:nvGrpSpPr>
          <p:grpSpPr bwMode="auto">
            <a:xfrm>
              <a:off x="2862" y="2792"/>
              <a:ext cx="320" cy="593"/>
              <a:chOff x="2862" y="2792"/>
              <a:chExt cx="320" cy="593"/>
            </a:xfrm>
          </p:grpSpPr>
          <p:sp>
            <p:nvSpPr>
              <p:cNvPr id="26656" name="Line 31"/>
              <p:cNvSpPr>
                <a:spLocks noChangeShapeType="1"/>
              </p:cNvSpPr>
              <p:nvPr/>
            </p:nvSpPr>
            <p:spPr bwMode="auto">
              <a:xfrm rot="7500000">
                <a:off x="3068" y="290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grpSp>
            <p:nvGrpSpPr>
              <p:cNvPr id="26657" name="Group 39"/>
              <p:cNvGrpSpPr/>
              <p:nvPr/>
            </p:nvGrpSpPr>
            <p:grpSpPr bwMode="auto">
              <a:xfrm>
                <a:off x="2862" y="2976"/>
                <a:ext cx="293" cy="409"/>
                <a:chOff x="2862" y="2976"/>
                <a:chExt cx="293" cy="409"/>
              </a:xfrm>
            </p:grpSpPr>
            <p:grpSp>
              <p:nvGrpSpPr>
                <p:cNvPr id="26659" name="Group 28"/>
                <p:cNvGrpSpPr/>
                <p:nvPr/>
              </p:nvGrpSpPr>
              <p:grpSpPr bwMode="auto">
                <a:xfrm>
                  <a:off x="2925" y="2976"/>
                  <a:ext cx="230" cy="409"/>
                  <a:chOff x="2925" y="2976"/>
                  <a:chExt cx="230" cy="409"/>
                </a:xfrm>
              </p:grpSpPr>
              <p:sp>
                <p:nvSpPr>
                  <p:cNvPr id="2666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986" y="3177"/>
                    <a:ext cx="39" cy="2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6662" name="Line 20"/>
                  <p:cNvSpPr>
                    <a:spLocks noChangeShapeType="1"/>
                  </p:cNvSpPr>
                  <p:nvPr/>
                </p:nvSpPr>
                <p:spPr bwMode="auto">
                  <a:xfrm rot="7500000">
                    <a:off x="2811" y="3272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6663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3116" y="2995"/>
                    <a:ext cx="39" cy="2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6664" name="Line 27"/>
                  <p:cNvSpPr>
                    <a:spLocks noChangeShapeType="1"/>
                  </p:cNvSpPr>
                  <p:nvPr/>
                </p:nvSpPr>
                <p:spPr bwMode="auto">
                  <a:xfrm rot="7500000">
                    <a:off x="2941" y="3090"/>
                    <a:ext cx="227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26660" name="Arc 36"/>
                <p:cNvSpPr/>
                <p:nvPr/>
              </p:nvSpPr>
              <p:spPr bwMode="auto">
                <a:xfrm>
                  <a:off x="2862" y="3204"/>
                  <a:ext cx="91" cy="4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0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</p:grpSp>
        </p:grpSp>
        <p:sp>
          <p:nvSpPr>
            <p:cNvPr id="26655" name="Oval 25"/>
            <p:cNvSpPr>
              <a:spLocks noChangeArrowheads="1"/>
            </p:cNvSpPr>
            <p:nvPr/>
          </p:nvSpPr>
          <p:spPr bwMode="auto">
            <a:xfrm>
              <a:off x="3243" y="2789"/>
              <a:ext cx="23" cy="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/>
            </a:p>
          </p:txBody>
        </p:sp>
      </p:grpSp>
      <p:sp>
        <p:nvSpPr>
          <p:cNvPr id="26640" name="Text Box 67"/>
          <p:cNvSpPr txBox="1">
            <a:spLocks noChangeArrowheads="1"/>
          </p:cNvSpPr>
          <p:nvPr/>
        </p:nvSpPr>
        <p:spPr bwMode="auto">
          <a:xfrm>
            <a:off x="3073089" y="2698522"/>
            <a:ext cx="1295400" cy="36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体育馆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8" name="Text Box 69"/>
          <p:cNvSpPr txBox="1">
            <a:spLocks noChangeArrowheads="1"/>
          </p:cNvSpPr>
          <p:nvPr/>
        </p:nvSpPr>
        <p:spPr bwMode="auto">
          <a:xfrm>
            <a:off x="3666980" y="3446071"/>
            <a:ext cx="1081088" cy="36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200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" name="Rectangle 80"/>
          <p:cNvSpPr>
            <a:spLocks noChangeArrowheads="1"/>
          </p:cNvSpPr>
          <p:nvPr/>
        </p:nvSpPr>
        <p:spPr bwMode="auto">
          <a:xfrm>
            <a:off x="5135312" y="3465683"/>
            <a:ext cx="7617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150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98469" y="3092272"/>
            <a:ext cx="1117368" cy="783964"/>
            <a:chOff x="1459419" y="2895210"/>
            <a:chExt cx="1117368" cy="783964"/>
          </a:xfrm>
        </p:grpSpPr>
        <p:grpSp>
          <p:nvGrpSpPr>
            <p:cNvPr id="26645" name="Group 53"/>
            <p:cNvGrpSpPr/>
            <p:nvPr/>
          </p:nvGrpSpPr>
          <p:grpSpPr bwMode="auto">
            <a:xfrm>
              <a:off x="2216424" y="3544633"/>
              <a:ext cx="360363" cy="134541"/>
              <a:chOff x="2651" y="3193"/>
              <a:chExt cx="227" cy="113"/>
            </a:xfrm>
          </p:grpSpPr>
          <p:sp>
            <p:nvSpPr>
              <p:cNvPr id="26652" name="Line 44"/>
              <p:cNvSpPr>
                <a:spLocks noChangeShapeType="1"/>
              </p:cNvSpPr>
              <p:nvPr/>
            </p:nvSpPr>
            <p:spPr bwMode="auto">
              <a:xfrm rot="-2824954">
                <a:off x="2664" y="3215"/>
                <a:ext cx="45" cy="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6653" name="Line 45"/>
              <p:cNvSpPr>
                <a:spLocks noChangeShapeType="1"/>
              </p:cNvSpPr>
              <p:nvPr/>
            </p:nvSpPr>
            <p:spPr bwMode="auto">
              <a:xfrm rot="2400000">
                <a:off x="2651" y="330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grpSp>
          <p:nvGrpSpPr>
            <p:cNvPr id="26646" name="Group 54"/>
            <p:cNvGrpSpPr/>
            <p:nvPr/>
          </p:nvGrpSpPr>
          <p:grpSpPr bwMode="auto">
            <a:xfrm>
              <a:off x="1966564" y="3324368"/>
              <a:ext cx="360363" cy="134541"/>
              <a:chOff x="2651" y="3193"/>
              <a:chExt cx="227" cy="113"/>
            </a:xfrm>
          </p:grpSpPr>
          <p:sp>
            <p:nvSpPr>
              <p:cNvPr id="26650" name="Line 55"/>
              <p:cNvSpPr>
                <a:spLocks noChangeShapeType="1"/>
              </p:cNvSpPr>
              <p:nvPr/>
            </p:nvSpPr>
            <p:spPr bwMode="auto">
              <a:xfrm rot="-2824954">
                <a:off x="2664" y="3215"/>
                <a:ext cx="45" cy="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6651" name="Line 56"/>
              <p:cNvSpPr>
                <a:spLocks noChangeShapeType="1"/>
              </p:cNvSpPr>
              <p:nvPr/>
            </p:nvSpPr>
            <p:spPr bwMode="auto">
              <a:xfrm rot="2400000">
                <a:off x="2651" y="330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grpSp>
          <p:nvGrpSpPr>
            <p:cNvPr id="26647" name="Group 57"/>
            <p:cNvGrpSpPr/>
            <p:nvPr/>
          </p:nvGrpSpPr>
          <p:grpSpPr bwMode="auto">
            <a:xfrm>
              <a:off x="1728041" y="3114468"/>
              <a:ext cx="360363" cy="134541"/>
              <a:chOff x="2651" y="3193"/>
              <a:chExt cx="227" cy="113"/>
            </a:xfrm>
          </p:grpSpPr>
          <p:sp>
            <p:nvSpPr>
              <p:cNvPr id="26648" name="Line 58"/>
              <p:cNvSpPr>
                <a:spLocks noChangeShapeType="1"/>
              </p:cNvSpPr>
              <p:nvPr/>
            </p:nvSpPr>
            <p:spPr bwMode="auto">
              <a:xfrm rot="-2824954">
                <a:off x="2664" y="3215"/>
                <a:ext cx="45" cy="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6649" name="Line 59"/>
              <p:cNvSpPr>
                <a:spLocks noChangeShapeType="1"/>
              </p:cNvSpPr>
              <p:nvPr/>
            </p:nvSpPr>
            <p:spPr bwMode="auto">
              <a:xfrm rot="2400000">
                <a:off x="2651" y="330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grpSp>
          <p:nvGrpSpPr>
            <p:cNvPr id="53" name="Group 57"/>
            <p:cNvGrpSpPr/>
            <p:nvPr/>
          </p:nvGrpSpPr>
          <p:grpSpPr bwMode="auto">
            <a:xfrm>
              <a:off x="1459419" y="2895210"/>
              <a:ext cx="360363" cy="134541"/>
              <a:chOff x="2651" y="3193"/>
              <a:chExt cx="227" cy="113"/>
            </a:xfrm>
          </p:grpSpPr>
          <p:sp>
            <p:nvSpPr>
              <p:cNvPr id="54" name="Line 58"/>
              <p:cNvSpPr>
                <a:spLocks noChangeShapeType="1"/>
              </p:cNvSpPr>
              <p:nvPr/>
            </p:nvSpPr>
            <p:spPr bwMode="auto">
              <a:xfrm rot="-2824954">
                <a:off x="2664" y="3215"/>
                <a:ext cx="45" cy="1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56" name="Line 59"/>
              <p:cNvSpPr>
                <a:spLocks noChangeShapeType="1"/>
              </p:cNvSpPr>
              <p:nvPr/>
            </p:nvSpPr>
            <p:spPr bwMode="auto">
              <a:xfrm rot="2400000">
                <a:off x="2651" y="330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sp>
        <p:nvSpPr>
          <p:cNvPr id="49" name="Text Box 16"/>
          <p:cNvSpPr txBox="1">
            <a:spLocks noChangeArrowheads="1"/>
          </p:cNvSpPr>
          <p:nvPr/>
        </p:nvSpPr>
        <p:spPr bwMode="auto">
          <a:xfrm>
            <a:off x="4454856" y="2728906"/>
            <a:ext cx="1081088" cy="36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教学楼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4314110" y="3137200"/>
            <a:ext cx="7617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150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" name="Text Box 34"/>
          <p:cNvSpPr txBox="1">
            <a:spLocks noChangeArrowheads="1"/>
          </p:cNvSpPr>
          <p:nvPr/>
        </p:nvSpPr>
        <p:spPr bwMode="auto">
          <a:xfrm>
            <a:off x="5320862" y="2923133"/>
            <a:ext cx="1081088" cy="36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图书馆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7"/>
          <p:cNvSpPr txBox="1">
            <a:spLocks noChangeArrowheads="1"/>
          </p:cNvSpPr>
          <p:nvPr/>
        </p:nvSpPr>
        <p:spPr bwMode="auto">
          <a:xfrm>
            <a:off x="4796192" y="3450769"/>
            <a:ext cx="792163" cy="36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35°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7" name="Text Box 78"/>
          <p:cNvSpPr txBox="1">
            <a:spLocks noChangeArrowheads="1"/>
          </p:cNvSpPr>
          <p:nvPr/>
        </p:nvSpPr>
        <p:spPr bwMode="auto">
          <a:xfrm>
            <a:off x="4498339" y="3435054"/>
            <a:ext cx="7915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40</a:t>
            </a:r>
            <a:r>
              <a:rPr lang="en-US" altLang="zh-CN" b="1" dirty="0">
                <a:solidFill>
                  <a:srgbClr val="FF0000"/>
                </a:solidFill>
              </a:rPr>
              <a:t>°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nimBg="1"/>
      <p:bldP spid="18" grpId="0"/>
      <p:bldP spid="26640" grpId="0"/>
      <p:bldP spid="26638" grpId="0"/>
      <p:bldP spid="58" grpId="0"/>
      <p:bldP spid="49" grpId="0"/>
      <p:bldP spid="50" grpId="0"/>
      <p:bldP spid="51" grpId="0"/>
      <p:bldP spid="52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9438" y="1485900"/>
            <a:ext cx="7737157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8757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920542" y="2715766"/>
            <a:ext cx="7035834" cy="18651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在平面图上表示具体的位置时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先要画出表示方向的射线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画的时候要使用量角器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找准顶点和角的一条边。要求出这两点间的图上距离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可以根据比例尺的相关知识去求。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0542" y="1730535"/>
            <a:ext cx="7035834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选好参照点后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只有同时知道物体的方向和距离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才能确定物体的位置。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5.ssl.qhimgs1.com/sdr/400__/t010c359b3d6543f62f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78070"/>
            <a:ext cx="3256712" cy="329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1292596" y="987574"/>
            <a:ext cx="6415936" cy="686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你会在地图上辨别东南西北四个方向吗？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79839" y="1544101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292080" y="2965428"/>
            <a:ext cx="719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851275" y="4443958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447066" y="2965428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3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1022267" y="926434"/>
            <a:ext cx="4176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怎样确定物体的位置</a:t>
            </a:r>
            <a:r>
              <a:rPr lang="en-US" altLang="zh-CN" sz="2800" b="1" dirty="0">
                <a:latin typeface="楷体" panose="02010609060101010101" pitchFamily="49" charset="-122"/>
                <a:ea typeface="华文新魏" panose="02010800040101010101" pitchFamily="2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华文新魏" panose="02010800040101010101" pitchFamily="2" charset="-122"/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854" y="1566575"/>
            <a:ext cx="4621310" cy="159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4" name="矩形 1"/>
          <p:cNvSpPr>
            <a:spLocks noChangeArrowheads="1"/>
          </p:cNvSpPr>
          <p:nvPr/>
        </p:nvSpPr>
        <p:spPr bwMode="auto">
          <a:xfrm>
            <a:off x="539751" y="3166673"/>
            <a:ext cx="82089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以学校为参照点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邮局和小食店到学校的距离相等。它们在同一个地方吗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5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601883" y="35401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0" name="组合 30"/>
          <p:cNvGrpSpPr/>
          <p:nvPr/>
        </p:nvGrpSpPr>
        <p:grpSpPr bwMode="auto">
          <a:xfrm>
            <a:off x="107950" y="915988"/>
            <a:ext cx="1166813" cy="1062037"/>
            <a:chOff x="670145" y="1457273"/>
            <a:chExt cx="1555361" cy="1415170"/>
          </a:xfrm>
        </p:grpSpPr>
        <p:pic>
          <p:nvPicPr>
            <p:cNvPr id="11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2843" cy="5499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539750" y="4032111"/>
            <a:ext cx="82089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以学校为参照点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商场和小食店都在学校的东方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它们在同一个地方吗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" descr="C:\Documents and Settings\Administrator\桌面\6年级\p073-02-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0017" y="1355615"/>
            <a:ext cx="1045685" cy="130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云形标注 15"/>
          <p:cNvSpPr/>
          <p:nvPr/>
        </p:nvSpPr>
        <p:spPr>
          <a:xfrm>
            <a:off x="4374328" y="353906"/>
            <a:ext cx="2745736" cy="985436"/>
          </a:xfrm>
          <a:prstGeom prst="cloudCallout">
            <a:avLst>
              <a:gd name="adj1" fmla="val -5495"/>
              <a:gd name="adj2" fmla="val 5929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33556" y="339952"/>
            <a:ext cx="2448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和小食店到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距离都是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米，但方向不同。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6557957" y="951928"/>
            <a:ext cx="2533869" cy="807374"/>
          </a:xfrm>
          <a:prstGeom prst="cloudCallout">
            <a:avLst>
              <a:gd name="adj1" fmla="val -43409"/>
              <a:gd name="adj2" fmla="val 5358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98356" y="1001672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只知道距离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不能确定物体的位置。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 descr="C:\Documents and Settings\Administrator\桌面\6年级\p073-02-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27966" y="1565275"/>
            <a:ext cx="1258575" cy="125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96" y="1293748"/>
            <a:ext cx="5195888" cy="17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矩形 19"/>
          <p:cNvSpPr>
            <a:spLocks noChangeArrowheads="1"/>
          </p:cNvSpPr>
          <p:nvPr/>
        </p:nvSpPr>
        <p:spPr bwMode="auto">
          <a:xfrm>
            <a:off x="287338" y="362724"/>
            <a:ext cx="22822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解决问题⑴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69582" y="1119734"/>
            <a:ext cx="28033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比例尺和图上距离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12160" y="1068566"/>
            <a:ext cx="29523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邮局和小食店到学校的距离都是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396761" y="1250439"/>
            <a:ext cx="61539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6715" y="3348960"/>
            <a:ext cx="393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邮局在学校的西北方向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小食店在学校的东方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它们不在同一个方向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8064" y="3533625"/>
            <a:ext cx="2880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不能确定物体的位置。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/>
      <p:bldP spid="3" grpId="0"/>
      <p:bldP spid="4" grpId="0" animBg="1"/>
      <p:bldP spid="1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27088" y="2946429"/>
            <a:ext cx="7632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商场和小食店都在学校的东方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小食店和商场到学校的距离不相等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它们不在同一个地方。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07809" y="4064754"/>
            <a:ext cx="58726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只知道方向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不能确定物体的位置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19"/>
          <p:cNvSpPr>
            <a:spLocks noChangeArrowheads="1"/>
          </p:cNvSpPr>
          <p:nvPr/>
        </p:nvSpPr>
        <p:spPr bwMode="auto">
          <a:xfrm>
            <a:off x="287338" y="509994"/>
            <a:ext cx="22822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解决问题⑵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33214"/>
            <a:ext cx="5195888" cy="17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545688" y="648961"/>
            <a:ext cx="259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归纳总结。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00113" y="3363838"/>
            <a:ext cx="58689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只有同时知道物体的方向和距离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才能确定物体的位置。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090749" y="1346062"/>
            <a:ext cx="56172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只知道距离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不能确定物体的位置</a:t>
            </a:r>
            <a:r>
              <a:rPr lang="zh-CN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116750" y="1886605"/>
            <a:ext cx="5652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只知道方向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不能确定物体的位置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3347864" y="2409825"/>
            <a:ext cx="479798" cy="7739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2" grpId="0"/>
      <p:bldP spid="20" grpId="0"/>
      <p:bldP spid="24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146" y="1463152"/>
            <a:ext cx="4911725" cy="1631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1545273" y="650956"/>
            <a:ext cx="74261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以学校为参照点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根据图上距离和所标注的角度填表。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0" y="74131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b="1">
              <a:latin typeface="Arial" panose="020B060402020202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74763" y="3075384"/>
          <a:ext cx="5832475" cy="15299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40117"/>
                <a:gridCol w="1008082"/>
                <a:gridCol w="1656135"/>
                <a:gridCol w="1728141"/>
              </a:tblGrid>
              <a:tr h="35927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方向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图上距离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实际距离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</a:tr>
              <a:tr h="414459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移民新村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东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</a:t>
                      </a: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750</a:t>
                      </a: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7811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旧码头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7811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大柱村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pSp>
        <p:nvGrpSpPr>
          <p:cNvPr id="11" name="组合 30"/>
          <p:cNvGrpSpPr/>
          <p:nvPr/>
        </p:nvGrpSpPr>
        <p:grpSpPr bwMode="auto">
          <a:xfrm>
            <a:off x="107950" y="627534"/>
            <a:ext cx="1166813" cy="1062037"/>
            <a:chOff x="670145" y="1457273"/>
            <a:chExt cx="1555361" cy="1415170"/>
          </a:xfrm>
        </p:grpSpPr>
        <p:pic>
          <p:nvPicPr>
            <p:cNvPr id="12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2843" cy="5499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6"/>
          <p:cNvSpPr>
            <a:spLocks noChangeArrowheads="1"/>
          </p:cNvSpPr>
          <p:nvPr/>
        </p:nvSpPr>
        <p:spPr bwMode="auto">
          <a:xfrm>
            <a:off x="380728" y="669887"/>
            <a:ext cx="2160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思路分析。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 rot="5400000">
            <a:off x="6512627" y="3091458"/>
            <a:ext cx="1701404" cy="3381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4284663" y="3975498"/>
            <a:ext cx="4481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180DA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移民新村与学校的实际距离：</a:t>
            </a:r>
            <a:endParaRPr lang="zh-CN" altLang="en-US" sz="2800" b="1" dirty="0">
              <a:solidFill>
                <a:srgbClr val="180DA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9" y="616744"/>
            <a:ext cx="4911725" cy="1631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流程图: 过程 1"/>
          <p:cNvSpPr/>
          <p:nvPr/>
        </p:nvSpPr>
        <p:spPr>
          <a:xfrm>
            <a:off x="4716464" y="1006079"/>
            <a:ext cx="34925" cy="539353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2" name="流程图: 过程 11"/>
          <p:cNvSpPr/>
          <p:nvPr/>
        </p:nvSpPr>
        <p:spPr>
          <a:xfrm>
            <a:off x="5688013" y="1006079"/>
            <a:ext cx="36512" cy="539353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cxnSp>
        <p:nvCxnSpPr>
          <p:cNvPr id="8" name="直接箭头连接符 7"/>
          <p:cNvCxnSpPr/>
          <p:nvPr/>
        </p:nvCxnSpPr>
        <p:spPr>
          <a:xfrm>
            <a:off x="4751389" y="1271588"/>
            <a:ext cx="936625" cy="3572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9" name="TextBox 10"/>
          <p:cNvSpPr txBox="1">
            <a:spLocks noChangeArrowheads="1"/>
          </p:cNvSpPr>
          <p:nvPr/>
        </p:nvSpPr>
        <p:spPr bwMode="auto">
          <a:xfrm>
            <a:off x="4716464" y="908848"/>
            <a:ext cx="9032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1.5cm</a:t>
            </a:r>
            <a:endParaRPr lang="zh-CN" altLang="en-US" sz="20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56338" y="1289447"/>
            <a:ext cx="374650" cy="5179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2302" name="TextBox 12"/>
          <p:cNvSpPr txBox="1">
            <a:spLocks noChangeArrowheads="1"/>
          </p:cNvSpPr>
          <p:nvPr/>
        </p:nvSpPr>
        <p:spPr bwMode="auto">
          <a:xfrm>
            <a:off x="2771775" y="721519"/>
            <a:ext cx="947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流程图: 过程 23"/>
          <p:cNvSpPr/>
          <p:nvPr/>
        </p:nvSpPr>
        <p:spPr>
          <a:xfrm rot="2746357">
            <a:off x="3784204" y="843360"/>
            <a:ext cx="26194" cy="720725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5" name="流程图: 过程 24"/>
          <p:cNvSpPr/>
          <p:nvPr/>
        </p:nvSpPr>
        <p:spPr>
          <a:xfrm rot="2746357">
            <a:off x="4467821" y="1383308"/>
            <a:ext cx="27384" cy="720725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cxnSp>
        <p:nvCxnSpPr>
          <p:cNvPr id="26" name="直接箭头连接符 25"/>
          <p:cNvCxnSpPr/>
          <p:nvPr/>
        </p:nvCxnSpPr>
        <p:spPr>
          <a:xfrm rot="2746357">
            <a:off x="3849688" y="1412082"/>
            <a:ext cx="728663" cy="4762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6" name="TextBox 26"/>
          <p:cNvSpPr txBox="1">
            <a:spLocks noChangeArrowheads="1"/>
          </p:cNvSpPr>
          <p:nvPr/>
        </p:nvSpPr>
        <p:spPr bwMode="auto">
          <a:xfrm rot="2746357">
            <a:off x="3747107" y="1448267"/>
            <a:ext cx="8514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2cm</a:t>
            </a:r>
            <a:endParaRPr lang="zh-CN" altLang="en-US" sz="20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307" name="矩形 27"/>
          <p:cNvSpPr>
            <a:spLocks noChangeArrowheads="1"/>
          </p:cNvSpPr>
          <p:nvPr/>
        </p:nvSpPr>
        <p:spPr bwMode="auto">
          <a:xfrm>
            <a:off x="1268414" y="3294460"/>
            <a:ext cx="4319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旧码头与学校的</a:t>
            </a:r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右箭头 29"/>
          <p:cNvSpPr/>
          <p:nvPr/>
        </p:nvSpPr>
        <p:spPr>
          <a:xfrm rot="8701827">
            <a:off x="5261525" y="2774893"/>
            <a:ext cx="2019446" cy="3335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1" name="流程图: 过程 30"/>
          <p:cNvSpPr/>
          <p:nvPr/>
        </p:nvSpPr>
        <p:spPr>
          <a:xfrm rot="16200000">
            <a:off x="5082779" y="1670845"/>
            <a:ext cx="26194" cy="720725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2" name="流程图: 过程 31"/>
          <p:cNvSpPr/>
          <p:nvPr/>
        </p:nvSpPr>
        <p:spPr>
          <a:xfrm rot="16200000">
            <a:off x="5080596" y="1202333"/>
            <a:ext cx="27384" cy="720725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cxnSp>
        <p:nvCxnSpPr>
          <p:cNvPr id="33" name="直接箭头连接符 32"/>
          <p:cNvCxnSpPr/>
          <p:nvPr/>
        </p:nvCxnSpPr>
        <p:spPr>
          <a:xfrm rot="16200000">
            <a:off x="4790480" y="1798837"/>
            <a:ext cx="458390" cy="635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2" name="TextBox 33"/>
          <p:cNvSpPr txBox="1">
            <a:spLocks noChangeArrowheads="1"/>
          </p:cNvSpPr>
          <p:nvPr/>
        </p:nvSpPr>
        <p:spPr bwMode="auto">
          <a:xfrm rot="5400000">
            <a:off x="4637416" y="1609839"/>
            <a:ext cx="628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1cm</a:t>
            </a:r>
            <a:endParaRPr lang="zh-CN" altLang="en-US" sz="20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右箭头 34"/>
          <p:cNvSpPr/>
          <p:nvPr/>
        </p:nvSpPr>
        <p:spPr>
          <a:xfrm rot="10020662">
            <a:off x="4673866" y="2289681"/>
            <a:ext cx="2234777" cy="2941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2314" name="矩形 28"/>
          <p:cNvSpPr>
            <a:spLocks noChangeArrowheads="1"/>
          </p:cNvSpPr>
          <p:nvPr/>
        </p:nvSpPr>
        <p:spPr bwMode="auto">
          <a:xfrm>
            <a:off x="601663" y="2314575"/>
            <a:ext cx="4227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大柱村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学校的实际距离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8"/>
          <p:cNvSpPr>
            <a:spLocks noChangeArrowheads="1"/>
          </p:cNvSpPr>
          <p:nvPr/>
        </p:nvSpPr>
        <p:spPr bwMode="auto">
          <a:xfrm>
            <a:off x="701981" y="2831201"/>
            <a:ext cx="30175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1×500=500(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219826" y="3820300"/>
            <a:ext cx="29941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2×500=1000(</a:t>
            </a:r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5"/>
          <p:cNvSpPr>
            <a:spLocks noChangeArrowheads="1"/>
          </p:cNvSpPr>
          <p:nvPr/>
        </p:nvSpPr>
        <p:spPr bwMode="auto">
          <a:xfrm>
            <a:off x="4829175" y="4504795"/>
            <a:ext cx="3429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180DA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1.5×500=750(</a:t>
            </a:r>
            <a:r>
              <a:rPr lang="zh-CN" altLang="en-US" sz="2800" b="1" dirty="0">
                <a:solidFill>
                  <a:srgbClr val="180DA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180DA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180DA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5" grpId="0" animBg="1"/>
      <p:bldP spid="12294" grpId="0"/>
      <p:bldP spid="2" grpId="0" animBg="1"/>
      <p:bldP spid="12" grpId="0" animBg="1"/>
      <p:bldP spid="12299" grpId="0"/>
      <p:bldP spid="16" grpId="0" animBg="1"/>
      <p:bldP spid="24" grpId="0" animBg="1"/>
      <p:bldP spid="25" grpId="0" animBg="1"/>
      <p:bldP spid="12306" grpId="0"/>
      <p:bldP spid="12307" grpId="0"/>
      <p:bldP spid="30" grpId="0" animBg="1"/>
      <p:bldP spid="31" grpId="0" animBg="1"/>
      <p:bldP spid="32" grpId="0" animBg="1"/>
      <p:bldP spid="35" grpId="0" animBg="1"/>
      <p:bldP spid="12314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6"/>
          <p:cNvSpPr>
            <a:spLocks noChangeArrowheads="1"/>
          </p:cNvSpPr>
          <p:nvPr/>
        </p:nvSpPr>
        <p:spPr bwMode="auto">
          <a:xfrm>
            <a:off x="683568" y="483518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40594"/>
            <a:ext cx="4911725" cy="1631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03351" y="2824162"/>
          <a:ext cx="5832475" cy="15299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40117"/>
                <a:gridCol w="1008082"/>
                <a:gridCol w="1656135"/>
                <a:gridCol w="1728141"/>
              </a:tblGrid>
              <a:tr h="35927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方向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图上距离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实际距离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</a:tr>
              <a:tr h="414459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移民新村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东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</a:t>
                      </a: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750</a:t>
                      </a:r>
                      <a:r>
                        <a:rPr lang="zh-CN" sz="18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sz="1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7811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旧码头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37811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大柱村</a:t>
                      </a:r>
                      <a:endParaRPr lang="zh-CN" sz="1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zh-CN" sz="18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987824" y="3651870"/>
            <a:ext cx="697627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西北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1960" y="3627431"/>
            <a:ext cx="825868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厘米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65321" y="3627430"/>
            <a:ext cx="954108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1000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16063" y="3963320"/>
            <a:ext cx="441147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南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9957" y="3985320"/>
            <a:ext cx="825868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厘米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65321" y="4003084"/>
            <a:ext cx="825867" cy="297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500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1533</Words>
  <Application>WPS 演示</Application>
  <PresentationFormat>全屏显示(16:9)</PresentationFormat>
  <Paragraphs>311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Calibri</vt:lpstr>
      <vt:lpstr>楷体</vt:lpstr>
      <vt:lpstr>幼圆</vt:lpstr>
      <vt:lpstr>华文新魏</vt:lpstr>
      <vt:lpstr>楷体_GB2312</vt:lpstr>
      <vt:lpstr>Times New Roman</vt:lpstr>
      <vt:lpstr>微软雅黑</vt:lpstr>
      <vt:lpstr>Arial Unicode MS</vt:lpstr>
      <vt:lpstr>Times New Roman</vt:lpstr>
      <vt:lpstr>等线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163</cp:revision>
  <dcterms:created xsi:type="dcterms:W3CDTF">2018-09-11T05:46:00Z</dcterms:created>
  <dcterms:modified xsi:type="dcterms:W3CDTF">2023-08-29T00:57:24Z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58CFDFE905F34619ABC50C4A7F228984_12</vt:lpwstr>
  </property>
</Properties>
</file>