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</p:sldMasterIdLst>
  <p:notesMasterIdLst>
    <p:notesMasterId r:id="rId23"/>
  </p:notesMasterIdLst>
  <p:sldIdLst>
    <p:sldId id="256" r:id="rId6"/>
    <p:sldId id="323" r:id="rId7"/>
    <p:sldId id="332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59" r:id="rId16"/>
    <p:sldId id="360" r:id="rId17"/>
    <p:sldId id="350" r:id="rId18"/>
    <p:sldId id="351" r:id="rId19"/>
    <p:sldId id="352" r:id="rId20"/>
    <p:sldId id="362" r:id="rId21"/>
    <p:sldId id="27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300" y="-102"/>
      </p:cViewPr>
      <p:guideLst>
        <p:guide orient="horz" pos="1655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F4B9D-14AC-4945-AFF2-96E0B3B36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3634C-E3A3-4F7F-AC9E-141B9685B0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4" y="93980"/>
            <a:ext cx="1511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负数的初步认识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7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26.png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5449"/>
              <a:ext cx="3275856" cy="277198"/>
              <a:chOff x="0" y="65449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5449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2827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49972" y="1435155"/>
            <a:ext cx="606319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6600" b="1" dirty="0">
                <a:solidFill>
                  <a:srgbClr val="000000"/>
                </a:solidFill>
              </a:rPr>
              <a:t>负数的初步认识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chemeClr val="tx2"/>
                </a:solidFill>
              </a:rPr>
              <a:t>负数的初步认识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9" y="1126355"/>
            <a:ext cx="1057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9174" y="1047051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用正负数表示下面各地的海拔高度。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3658503"/>
            <a:ext cx="3312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华山比海平面高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2000m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记作（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45727" y="3730511"/>
            <a:ext cx="308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死海比海平面低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392m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记作（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513" y="1570271"/>
            <a:ext cx="2209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016" y="1526405"/>
            <a:ext cx="2419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580112" y="4126309"/>
            <a:ext cx="834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-392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67744" y="4074001"/>
            <a:ext cx="834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57449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37688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81" y="1257141"/>
            <a:ext cx="180022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1257141"/>
            <a:ext cx="17827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514052" y="555526"/>
            <a:ext cx="3671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读出下面的温度。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内容占位符 3"/>
          <p:cNvSpPr txBox="1"/>
          <p:nvPr/>
        </p:nvSpPr>
        <p:spPr bwMode="auto">
          <a:xfrm>
            <a:off x="1115616" y="3651885"/>
            <a:ext cx="1162129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3"/>
          <p:cNvSpPr txBox="1"/>
          <p:nvPr/>
        </p:nvSpPr>
        <p:spPr bwMode="auto">
          <a:xfrm>
            <a:off x="2421781" y="3631329"/>
            <a:ext cx="2475291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21890" y="4062730"/>
            <a:ext cx="1172210" cy="12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3"/>
          <p:cNvSpPr txBox="1"/>
          <p:nvPr/>
        </p:nvSpPr>
        <p:spPr bwMode="auto">
          <a:xfrm>
            <a:off x="4584700" y="3651885"/>
            <a:ext cx="1139428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 txBox="1"/>
          <p:nvPr/>
        </p:nvSpPr>
        <p:spPr bwMode="auto">
          <a:xfrm>
            <a:off x="5624086" y="3631329"/>
            <a:ext cx="2475291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24195" y="4062730"/>
            <a:ext cx="1172210" cy="12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2" grpId="0"/>
      <p:bldP spid="8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1187624" y="1434704"/>
          <a:ext cx="2150616" cy="2491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位图图像" r:id="rId1" imgW="2571750" imgH="4257675" progId="Paint.Picture">
                  <p:embed/>
                </p:oleObj>
              </mc:Choice>
              <mc:Fallback>
                <p:oleObj name="位图图像" r:id="rId1" imgW="2571750" imgH="4257675" progId="Paint.Picture">
                  <p:embed/>
                  <p:pic>
                    <p:nvPicPr>
                      <p:cNvPr id="0" name="图片 184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434704"/>
                        <a:ext cx="2150616" cy="24919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8"/>
          <p:cNvGraphicFramePr>
            <a:graphicFrameLocks noChangeAspect="1"/>
          </p:cNvGraphicFramePr>
          <p:nvPr/>
        </p:nvGraphicFramePr>
        <p:xfrm>
          <a:off x="3712346" y="1419668"/>
          <a:ext cx="2084261" cy="2459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位图图像" r:id="rId3" imgW="2571750" imgH="4257675" progId="Paint.Picture">
                  <p:embed/>
                </p:oleObj>
              </mc:Choice>
              <mc:Fallback>
                <p:oleObj name="位图图像" r:id="rId3" imgW="2571750" imgH="4257675" progId="Paint.Picture">
                  <p:embed/>
                  <p:pic>
                    <p:nvPicPr>
                      <p:cNvPr id="0" name="图片 184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2346" y="1419668"/>
                        <a:ext cx="2084261" cy="24598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9"/>
          <p:cNvGraphicFramePr>
            <a:graphicFrameLocks noChangeAspect="1"/>
          </p:cNvGraphicFramePr>
          <p:nvPr/>
        </p:nvGraphicFramePr>
        <p:xfrm>
          <a:off x="6162784" y="1453524"/>
          <a:ext cx="2051933" cy="243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3" name="位图图像" r:id="rId5" imgW="2571750" imgH="4257675" progId="Paint.Picture">
                  <p:embed/>
                </p:oleObj>
              </mc:Choice>
              <mc:Fallback>
                <p:oleObj name="位图图像" r:id="rId5" imgW="2571750" imgH="4257675" progId="Paint.Picture">
                  <p:embed/>
                  <p:pic>
                    <p:nvPicPr>
                      <p:cNvPr id="0" name="图片 184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784" y="1453524"/>
                        <a:ext cx="2051933" cy="24300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79512" y="555526"/>
            <a:ext cx="421803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写出下面的温度。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内容占位符 3"/>
          <p:cNvSpPr txBox="1"/>
          <p:nvPr/>
        </p:nvSpPr>
        <p:spPr bwMode="auto">
          <a:xfrm>
            <a:off x="827584" y="4124960"/>
            <a:ext cx="1028521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3"/>
          <p:cNvSpPr txBox="1"/>
          <p:nvPr/>
        </p:nvSpPr>
        <p:spPr bwMode="auto">
          <a:xfrm>
            <a:off x="1818722" y="4104640"/>
            <a:ext cx="1401998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14℃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825900" y="4537075"/>
            <a:ext cx="1346560" cy="5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3"/>
          <p:cNvSpPr txBox="1"/>
          <p:nvPr/>
        </p:nvSpPr>
        <p:spPr bwMode="auto">
          <a:xfrm>
            <a:off x="3280589" y="4145280"/>
            <a:ext cx="1028521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内容占位符 3"/>
          <p:cNvSpPr txBox="1"/>
          <p:nvPr/>
        </p:nvSpPr>
        <p:spPr bwMode="auto">
          <a:xfrm>
            <a:off x="4253404" y="4124960"/>
            <a:ext cx="1543511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-4℃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278905" y="4557395"/>
            <a:ext cx="1346560" cy="5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内容占位符 3"/>
          <p:cNvSpPr txBox="1"/>
          <p:nvPr/>
        </p:nvSpPr>
        <p:spPr bwMode="auto">
          <a:xfrm>
            <a:off x="5896789" y="4165600"/>
            <a:ext cx="1028521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3"/>
          <p:cNvSpPr txBox="1"/>
          <p:nvPr/>
        </p:nvSpPr>
        <p:spPr bwMode="auto">
          <a:xfrm>
            <a:off x="6869604" y="4145280"/>
            <a:ext cx="1543511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0℃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895105" y="4577715"/>
            <a:ext cx="1346560" cy="5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2" grpId="0"/>
      <p:bldP spid="8" grpId="0"/>
      <p:bldP spid="2" grpId="0"/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135105" y="739825"/>
            <a:ext cx="3671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读出下面的温度。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内容占位符 3"/>
          <p:cNvSpPr txBox="1"/>
          <p:nvPr/>
        </p:nvSpPr>
        <p:spPr bwMode="auto">
          <a:xfrm>
            <a:off x="1448638" y="1531913"/>
            <a:ext cx="2304256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℃  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内容占位符 3"/>
          <p:cNvSpPr txBox="1"/>
          <p:nvPr/>
        </p:nvSpPr>
        <p:spPr bwMode="auto">
          <a:xfrm>
            <a:off x="1412931" y="2079051"/>
            <a:ext cx="2411970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℃  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内容占位符 3"/>
          <p:cNvSpPr txBox="1"/>
          <p:nvPr/>
        </p:nvSpPr>
        <p:spPr bwMode="auto">
          <a:xfrm>
            <a:off x="1412932" y="2684041"/>
            <a:ext cx="2267954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℃  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内容占位符 3"/>
          <p:cNvSpPr txBox="1"/>
          <p:nvPr/>
        </p:nvSpPr>
        <p:spPr bwMode="auto">
          <a:xfrm>
            <a:off x="1448638" y="3332113"/>
            <a:ext cx="2448271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℃  读作：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3"/>
          <p:cNvSpPr txBox="1"/>
          <p:nvPr/>
        </p:nvSpPr>
        <p:spPr bwMode="auto">
          <a:xfrm>
            <a:off x="3896909" y="1511213"/>
            <a:ext cx="2475291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内容占位符 3"/>
          <p:cNvSpPr txBox="1"/>
          <p:nvPr/>
        </p:nvSpPr>
        <p:spPr bwMode="auto">
          <a:xfrm>
            <a:off x="3895223" y="2061242"/>
            <a:ext cx="2376263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内容占位符 3"/>
          <p:cNvSpPr txBox="1"/>
          <p:nvPr/>
        </p:nvSpPr>
        <p:spPr bwMode="auto">
          <a:xfrm>
            <a:off x="3896909" y="2663342"/>
            <a:ext cx="2374577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内容占位符 3"/>
          <p:cNvSpPr txBox="1"/>
          <p:nvPr/>
        </p:nvSpPr>
        <p:spPr bwMode="auto">
          <a:xfrm>
            <a:off x="3895041" y="3311414"/>
            <a:ext cx="2477159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24901" y="2067693"/>
            <a:ext cx="2232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901" y="2601109"/>
            <a:ext cx="2232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824901" y="3116089"/>
            <a:ext cx="2232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96909" y="3854171"/>
            <a:ext cx="2232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2" grpId="0"/>
      <p:bldP spid="14" grpId="0"/>
      <p:bldP spid="15" grpId="0"/>
      <p:bldP spid="18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28546" y="771729"/>
            <a:ext cx="33845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写出下面温度。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内容占位符 2"/>
          <p:cNvSpPr txBox="1"/>
          <p:nvPr/>
        </p:nvSpPr>
        <p:spPr bwMode="auto">
          <a:xfrm>
            <a:off x="1460966" y="1571551"/>
            <a:ext cx="3456756" cy="55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摄氏度写作：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内容占位符 3"/>
          <p:cNvSpPr txBox="1"/>
          <p:nvPr/>
        </p:nvSpPr>
        <p:spPr bwMode="auto">
          <a:xfrm>
            <a:off x="4862195" y="1465689"/>
            <a:ext cx="1007417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内容占位符 3"/>
          <p:cNvSpPr txBox="1"/>
          <p:nvPr/>
        </p:nvSpPr>
        <p:spPr bwMode="auto">
          <a:xfrm>
            <a:off x="4765615" y="2118346"/>
            <a:ext cx="1151433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内容占位符 3"/>
          <p:cNvSpPr txBox="1"/>
          <p:nvPr/>
        </p:nvSpPr>
        <p:spPr bwMode="auto">
          <a:xfrm>
            <a:off x="4765615" y="2855552"/>
            <a:ext cx="1223962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/>
          <p:cNvSpPr txBox="1"/>
          <p:nvPr/>
        </p:nvSpPr>
        <p:spPr bwMode="auto">
          <a:xfrm>
            <a:off x="1460966" y="2129334"/>
            <a:ext cx="3384922" cy="52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摄氏度写作：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2"/>
          <p:cNvSpPr txBox="1"/>
          <p:nvPr/>
        </p:nvSpPr>
        <p:spPr bwMode="auto">
          <a:xfrm>
            <a:off x="1474540" y="2921421"/>
            <a:ext cx="3169270" cy="59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摄氏度写作：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93314" y="2023181"/>
            <a:ext cx="16201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93314" y="2654127"/>
            <a:ext cx="16201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43810" y="3391333"/>
            <a:ext cx="16201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629" grpId="0"/>
      <p:bldP spid="13" grpId="0"/>
      <p:bldP spid="14" grpId="0"/>
      <p:bldP spid="1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83568" y="555526"/>
            <a:ext cx="747236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包装袋上“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±5g”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表示什么意思。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1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627" y="483518"/>
            <a:ext cx="160972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9552" y="1924050"/>
            <a:ext cx="7200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净重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指这袋盐去掉包装袋，盐的质量是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5536" y="2878157"/>
            <a:ext cx="813690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袋盐中盐的质量最多是（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500+5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505g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；盐的质量最少是（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500-5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505g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的范围内，这种袋装盐都是合格的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5402" y="1635646"/>
            <a:ext cx="763206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55576" y="106248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13"/>
              <p:cNvSpPr>
                <a:spLocks noChangeArrowheads="1"/>
              </p:cNvSpPr>
              <p:nvPr/>
            </p:nvSpPr>
            <p:spPr bwMode="auto">
              <a:xfrm>
                <a:off x="949139" y="3075806"/>
                <a:ext cx="7007237" cy="134408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像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-2,-0.2,-1.2,-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,…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这样的数都是负数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;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像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+16,12,0.23,+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,…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这样的数都是正数。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9139" y="3075806"/>
                <a:ext cx="7007237" cy="1344086"/>
              </a:xfrm>
              <a:prstGeom prst="rect">
                <a:avLst/>
              </a:prstGeom>
              <a:blipFill rotWithShape="1">
                <a:blip r:embed="rId3"/>
                <a:stretch>
                  <a:fillRect l="-6" t="-37" r="7" b="22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894487" y="1939915"/>
            <a:ext cx="6917874" cy="9787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生活中经常用正数和负数表示温度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零上的温度通常用正数表示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零下的温度通常用负数表示。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1131590"/>
            <a:ext cx="7992888" cy="34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77199" y="55552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0889" y="2898022"/>
            <a:ext cx="7361511" cy="13630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读数时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正数的读法与我们以前学过的数的读法相同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或者在以前的读法前加一个“正”字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负数的读法就是在以前学过的数的读法前加一个“负”字。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74897" y="1457862"/>
            <a:ext cx="7380808" cy="13630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判断一个数是负数还是正数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就是看它前面有“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-”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+”(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切记“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+”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可以省略不写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-”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不可以省略不写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。特别注意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,0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也不是负数。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1"/>
          <p:cNvSpPr txBox="1">
            <a:spLocks noChangeArrowheads="1"/>
          </p:cNvSpPr>
          <p:nvPr/>
        </p:nvSpPr>
        <p:spPr bwMode="auto">
          <a:xfrm>
            <a:off x="1042989" y="2409825"/>
            <a:ext cx="1366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2" name="Group 60"/>
          <p:cNvGrpSpPr/>
          <p:nvPr/>
        </p:nvGrpSpPr>
        <p:grpSpPr bwMode="auto">
          <a:xfrm>
            <a:off x="2411414" y="1437085"/>
            <a:ext cx="4752975" cy="2214563"/>
            <a:chOff x="1338" y="1162"/>
            <a:chExt cx="2994" cy="1860"/>
          </a:xfrm>
        </p:grpSpPr>
        <p:pic>
          <p:nvPicPr>
            <p:cNvPr id="16412" name="Picture 57" descr="冰雕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1162"/>
              <a:ext cx="2903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3" name="Text Box 58"/>
            <p:cNvSpPr txBox="1">
              <a:spLocks noChangeArrowheads="1"/>
            </p:cNvSpPr>
            <p:nvPr/>
          </p:nvSpPr>
          <p:spPr bwMode="auto">
            <a:xfrm>
              <a:off x="2155" y="1298"/>
              <a:ext cx="2177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哈尔滨：－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3℃</a:t>
              </a:r>
              <a:endPara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61"/>
          <p:cNvGrpSpPr/>
          <p:nvPr/>
        </p:nvGrpSpPr>
        <p:grpSpPr bwMode="auto">
          <a:xfrm>
            <a:off x="2420939" y="1437085"/>
            <a:ext cx="4598987" cy="2214563"/>
            <a:chOff x="1344" y="1162"/>
            <a:chExt cx="2897" cy="1860"/>
          </a:xfrm>
        </p:grpSpPr>
        <p:pic>
          <p:nvPicPr>
            <p:cNvPr id="16410" name="Picture 62" descr="天坛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162"/>
              <a:ext cx="2897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1" name="Text Box 63"/>
            <p:cNvSpPr txBox="1">
              <a:spLocks noChangeArrowheads="1"/>
            </p:cNvSpPr>
            <p:nvPr/>
          </p:nvSpPr>
          <p:spPr bwMode="auto">
            <a:xfrm>
              <a:off x="2290" y="1344"/>
              <a:ext cx="186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北京：－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5℃</a:t>
              </a:r>
              <a:endPara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65"/>
          <p:cNvGrpSpPr/>
          <p:nvPr/>
        </p:nvGrpSpPr>
        <p:grpSpPr bwMode="auto">
          <a:xfrm>
            <a:off x="2411413" y="1437085"/>
            <a:ext cx="4608512" cy="2207419"/>
            <a:chOff x="1338" y="1162"/>
            <a:chExt cx="2903" cy="1854"/>
          </a:xfrm>
        </p:grpSpPr>
        <p:pic>
          <p:nvPicPr>
            <p:cNvPr id="16408" name="Picture 66" descr="台湾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1162"/>
              <a:ext cx="2903" cy="1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9" name="Text Box 67"/>
            <p:cNvSpPr txBox="1">
              <a:spLocks noChangeArrowheads="1"/>
            </p:cNvSpPr>
            <p:nvPr/>
          </p:nvSpPr>
          <p:spPr bwMode="auto">
            <a:xfrm>
              <a:off x="2426" y="2468"/>
              <a:ext cx="1679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台北：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</a:t>
              </a: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6℃</a:t>
              </a:r>
              <a:endPara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69"/>
          <p:cNvGrpSpPr/>
          <p:nvPr/>
        </p:nvGrpSpPr>
        <p:grpSpPr bwMode="auto">
          <a:xfrm>
            <a:off x="2411413" y="1437085"/>
            <a:ext cx="4608512" cy="2214563"/>
            <a:chOff x="1338" y="1162"/>
            <a:chExt cx="2903" cy="1860"/>
          </a:xfrm>
        </p:grpSpPr>
        <p:pic>
          <p:nvPicPr>
            <p:cNvPr id="16406" name="Picture 70" descr="海口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1162"/>
              <a:ext cx="2903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7" name="Text Box 71"/>
            <p:cNvSpPr txBox="1">
              <a:spLocks noChangeArrowheads="1"/>
            </p:cNvSpPr>
            <p:nvPr/>
          </p:nvSpPr>
          <p:spPr bwMode="auto">
            <a:xfrm>
              <a:off x="2381" y="1334"/>
              <a:ext cx="181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海口：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23℃</a:t>
              </a:r>
              <a:endPara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Group 77"/>
          <p:cNvGrpSpPr/>
          <p:nvPr/>
        </p:nvGrpSpPr>
        <p:grpSpPr bwMode="auto">
          <a:xfrm>
            <a:off x="2411413" y="1437085"/>
            <a:ext cx="4608512" cy="2305051"/>
            <a:chOff x="1610" y="1706"/>
            <a:chExt cx="2903" cy="1936"/>
          </a:xfrm>
        </p:grpSpPr>
        <p:pic>
          <p:nvPicPr>
            <p:cNvPr id="16404" name="Picture 78" descr="昆明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1706"/>
              <a:ext cx="2903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5" name="Text Box 79"/>
            <p:cNvSpPr txBox="1">
              <a:spLocks noChangeArrowheads="1"/>
            </p:cNvSpPr>
            <p:nvPr/>
          </p:nvSpPr>
          <p:spPr bwMode="auto">
            <a:xfrm>
              <a:off x="2744" y="3203"/>
              <a:ext cx="1678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昆明：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sz="2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15℃</a:t>
              </a:r>
              <a:endPara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Group 81"/>
          <p:cNvGrpSpPr/>
          <p:nvPr/>
        </p:nvGrpSpPr>
        <p:grpSpPr bwMode="auto">
          <a:xfrm>
            <a:off x="2411414" y="1437085"/>
            <a:ext cx="4598987" cy="2202656"/>
            <a:chOff x="385" y="754"/>
            <a:chExt cx="2897" cy="1850"/>
          </a:xfrm>
        </p:grpSpPr>
        <p:pic>
          <p:nvPicPr>
            <p:cNvPr id="16402" name="Picture 82" descr="拉萨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754"/>
              <a:ext cx="2897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Text Box 83"/>
            <p:cNvSpPr txBox="1">
              <a:spLocks noChangeArrowheads="1"/>
            </p:cNvSpPr>
            <p:nvPr/>
          </p:nvSpPr>
          <p:spPr bwMode="auto">
            <a:xfrm>
              <a:off x="794" y="845"/>
              <a:ext cx="2404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拉萨：－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～ － 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3℃</a:t>
              </a:r>
              <a:endPara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14"/>
          <p:cNvSpPr txBox="1">
            <a:spLocks noChangeArrowheads="1"/>
          </p:cNvSpPr>
          <p:nvPr/>
        </p:nvSpPr>
        <p:spPr bwMode="auto">
          <a:xfrm>
            <a:off x="611188" y="3857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31" name="图片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088" y="43815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59" y="2018035"/>
            <a:ext cx="7694057" cy="220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1392099" y="1260519"/>
            <a:ext cx="338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议一议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9" name="组合 30"/>
          <p:cNvGrpSpPr/>
          <p:nvPr/>
        </p:nvGrpSpPr>
        <p:grpSpPr bwMode="auto">
          <a:xfrm>
            <a:off x="304662" y="1142540"/>
            <a:ext cx="890669" cy="923643"/>
            <a:chOff x="670145" y="1457273"/>
            <a:chExt cx="1555361" cy="1526390"/>
          </a:xfrm>
        </p:grpSpPr>
        <p:pic>
          <p:nvPicPr>
            <p:cNvPr id="10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612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03402" y="2753653"/>
            <a:ext cx="2755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北京零下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度到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52887" y="2661320"/>
            <a:ext cx="18728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阿姨说的是零下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度屏幕上怎么显示的是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℃呢？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19"/>
          <p:cNvSpPr>
            <a:spLocks noChangeArrowheads="1"/>
          </p:cNvSpPr>
          <p:nvPr/>
        </p:nvSpPr>
        <p:spPr bwMode="auto">
          <a:xfrm>
            <a:off x="395536" y="411510"/>
            <a:ext cx="2376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1213" y="2756952"/>
            <a:ext cx="27543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北京零下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度到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矩形 2"/>
          <p:cNvSpPr>
            <a:spLocks noChangeArrowheads="1"/>
          </p:cNvSpPr>
          <p:nvPr/>
        </p:nvSpPr>
        <p:spPr bwMode="auto">
          <a:xfrm>
            <a:off x="4483101" y="2918877"/>
            <a:ext cx="3781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屏幕上显示的是“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-4℃”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548064" y="2953405"/>
            <a:ext cx="935037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822700" y="3904715"/>
            <a:ext cx="3422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初步认识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正、负数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45351" y="2786718"/>
            <a:ext cx="1008063" cy="6572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下箭头 4"/>
          <p:cNvSpPr/>
          <p:nvPr/>
        </p:nvSpPr>
        <p:spPr>
          <a:xfrm rot="2458065">
            <a:off x="6786564" y="3327262"/>
            <a:ext cx="433387" cy="7310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03586"/>
            <a:ext cx="5965865" cy="171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755256" y="1436190"/>
            <a:ext cx="2755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北京零下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度到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2280" y="1359245"/>
            <a:ext cx="1872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阿姨说的是零下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度屏幕上怎么显示的是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℃呢？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2" grpId="0"/>
      <p:bldP spid="9223" grpId="0"/>
      <p:bldP spid="4" grpId="0" animBg="1"/>
      <p:bldP spid="13" grpId="0"/>
      <p:bldP spid="12" grpId="0" animBg="1"/>
      <p:bldP spid="5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27287" y="2971504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度到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87249" y="682885"/>
            <a:ext cx="4084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探究温度的表示方法。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85843" y="383827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00173" y="3452518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00561" y="3397748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2879" y="3419476"/>
            <a:ext cx="1116013" cy="2738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7" name="矩形 26"/>
          <p:cNvSpPr/>
          <p:nvPr/>
        </p:nvSpPr>
        <p:spPr>
          <a:xfrm>
            <a:off x="5122711" y="3429071"/>
            <a:ext cx="1116012" cy="2738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" name="上弧形箭头 11"/>
          <p:cNvSpPr/>
          <p:nvPr/>
        </p:nvSpPr>
        <p:spPr>
          <a:xfrm rot="2121380">
            <a:off x="6246662" y="3177482"/>
            <a:ext cx="642937" cy="17264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8" name="上弧形箭头 27"/>
          <p:cNvSpPr/>
          <p:nvPr/>
        </p:nvSpPr>
        <p:spPr>
          <a:xfrm rot="2799490">
            <a:off x="7558929" y="3540425"/>
            <a:ext cx="482203" cy="23018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3" name="下弧形箭头 12"/>
          <p:cNvSpPr/>
          <p:nvPr/>
        </p:nvSpPr>
        <p:spPr>
          <a:xfrm rot="8302851">
            <a:off x="3055786" y="3200105"/>
            <a:ext cx="720725" cy="1726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0259" name="WordArt 2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58723" y="1206105"/>
            <a:ext cx="4287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水结冰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时的温度是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8255" y="2254101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的温度，我们用带“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”号的数来表示。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48220" y="1680674"/>
            <a:ext cx="3423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水沸腾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7" grpId="0"/>
      <p:bldP spid="8" grpId="0"/>
      <p:bldP spid="10" grpId="0"/>
      <p:bldP spid="11" grpId="0" animBg="1"/>
      <p:bldP spid="27" grpId="0" animBg="1"/>
      <p:bldP spid="12" grpId="0" animBg="1"/>
      <p:bldP spid="28" grpId="0" animBg="1"/>
      <p:bldP spid="13" grpId="0" animBg="1"/>
      <p:bldP spid="22" grpId="0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3568" y="555526"/>
            <a:ext cx="3280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用正、负数表示温度。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32" y="1491630"/>
            <a:ext cx="7734782" cy="207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5651" y="3795886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10437" y="3822150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065004" y="3822150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52100" y="3147814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902825" y="315152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88224" y="315152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6"/>
          <p:cNvSpPr>
            <a:spLocks noChangeArrowheads="1"/>
          </p:cNvSpPr>
          <p:nvPr/>
        </p:nvSpPr>
        <p:spPr bwMode="auto">
          <a:xfrm>
            <a:off x="1115616" y="806554"/>
            <a:ext cx="75099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世界最高峰珠穆朗玛峰比海平面高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8844.43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新疆吐鲁番盆地比海平面低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3"/>
          <p:cNvSpPr>
            <a:spLocks noChangeArrowheads="1"/>
          </p:cNvSpPr>
          <p:nvPr/>
        </p:nvSpPr>
        <p:spPr bwMode="auto">
          <a:xfrm>
            <a:off x="512763" y="3977879"/>
            <a:ext cx="80200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如何用正负数表示珠穆朗玛峰和吐鲁番盆地的高度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0"/>
          <p:cNvGrpSpPr/>
          <p:nvPr/>
        </p:nvGrpSpPr>
        <p:grpSpPr bwMode="auto">
          <a:xfrm>
            <a:off x="158037" y="715933"/>
            <a:ext cx="890669" cy="967785"/>
            <a:chOff x="670145" y="1457273"/>
            <a:chExt cx="1555361" cy="1474975"/>
          </a:xfrm>
        </p:grpSpPr>
        <p:pic>
          <p:nvPicPr>
            <p:cNvPr id="12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097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70" y="1983879"/>
            <a:ext cx="5646280" cy="156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5897306" y="1887471"/>
            <a:ext cx="2341970" cy="926257"/>
          </a:xfrm>
          <a:prstGeom prst="cloudCallout">
            <a:avLst>
              <a:gd name="adj1" fmla="val -5484"/>
              <a:gd name="adj2" fmla="val 59675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84168" y="1935102"/>
            <a:ext cx="2168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把海平面的高度记作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Picture 4" descr="C:\Documents and Settings\Administrator\桌面\6年级\p082-02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42150" y="2918441"/>
            <a:ext cx="1109030" cy="105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6" grpId="0"/>
      <p:bldP spid="15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8" y="1352343"/>
            <a:ext cx="6480096" cy="179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6412435" y="1352344"/>
            <a:ext cx="1892480" cy="755517"/>
          </a:xfrm>
          <a:prstGeom prst="cloudCallout">
            <a:avLst>
              <a:gd name="adj1" fmla="val 11325"/>
              <a:gd name="adj2" fmla="val 61830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40896" y="1399975"/>
            <a:ext cx="18216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把海平面的高度记作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4" descr="C:\Documents and Settings\Administrator\桌面\6年级\p082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1725" y="1985548"/>
            <a:ext cx="1184912" cy="113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395289" y="628829"/>
            <a:ext cx="3096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分析表示方法。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19100" y="2643758"/>
            <a:ext cx="4895850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923928" y="2715569"/>
            <a:ext cx="1249735" cy="1152325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669631" y="3782369"/>
            <a:ext cx="154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海平面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1150" y="1552329"/>
            <a:ext cx="1744662" cy="152757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2" name="椭圆 21"/>
          <p:cNvSpPr/>
          <p:nvPr/>
        </p:nvSpPr>
        <p:spPr>
          <a:xfrm>
            <a:off x="5442744" y="2146450"/>
            <a:ext cx="1008062" cy="86201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6012160" y="1152049"/>
            <a:ext cx="0" cy="1011117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700280" y="735917"/>
            <a:ext cx="249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比海平面低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182687" y="3008463"/>
            <a:ext cx="0" cy="77390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11150" y="3783383"/>
            <a:ext cx="31085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比海平面高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8844.43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7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/>
      <p:bldP spid="13316" grpId="0"/>
      <p:bldP spid="17" grpId="0"/>
      <p:bldP spid="21" grpId="0" animBg="1"/>
      <p:bldP spid="22" grpId="0" animBg="1"/>
      <p:bldP spid="25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336179" y="555526"/>
            <a:ext cx="2579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认识正、负数。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3990" y="1203598"/>
            <a:ext cx="7007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+3,+15,+8844.43,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…这样的数都是正数。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23990" y="1746359"/>
            <a:ext cx="7661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”读作“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通常“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”省略不写。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0114" y="2790876"/>
            <a:ext cx="66479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-6,-10,-155,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这样的数都是负数。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0113" y="3277840"/>
            <a:ext cx="784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”读作“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号不能省略不写。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700339" y="4101753"/>
            <a:ext cx="449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也不是负数。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4" grpId="0"/>
      <p:bldP spid="5" grpId="0"/>
      <p:bldP spid="6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1254</Words>
  <Application>WPS 演示</Application>
  <PresentationFormat>全屏显示(16:9)</PresentationFormat>
  <Paragraphs>204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Times New Roman</vt:lpstr>
      <vt:lpstr>幼圆</vt:lpstr>
      <vt:lpstr>楷体</vt:lpstr>
      <vt:lpstr>微软雅黑</vt:lpstr>
      <vt:lpstr>华文新魏</vt:lpstr>
      <vt:lpstr>楷体_GB2312</vt:lpstr>
      <vt:lpstr>Cambria Math</vt:lpstr>
      <vt:lpstr>等线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155</cp:revision>
  <dcterms:created xsi:type="dcterms:W3CDTF">2018-09-11T05:46:00Z</dcterms:created>
  <dcterms:modified xsi:type="dcterms:W3CDTF">2023-08-29T01:02:33Z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D929FF71E8FC4A7E964CA5F060E26509_12</vt:lpwstr>
  </property>
</Properties>
</file>