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19"/>
  </p:notesMasterIdLst>
  <p:sldIdLst>
    <p:sldId id="256" r:id="rId4"/>
    <p:sldId id="419" r:id="rId5"/>
    <p:sldId id="435" r:id="rId6"/>
    <p:sldId id="436" r:id="rId7"/>
    <p:sldId id="437" r:id="rId8"/>
    <p:sldId id="438" r:id="rId9"/>
    <p:sldId id="409" r:id="rId10"/>
    <p:sldId id="441" r:id="rId11"/>
    <p:sldId id="442" r:id="rId12"/>
    <p:sldId id="443" r:id="rId13"/>
    <p:sldId id="440" r:id="rId14"/>
    <p:sldId id="445" r:id="rId15"/>
    <p:sldId id="444" r:id="rId16"/>
    <p:sldId id="446" r:id="rId17"/>
    <p:sldId id="448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1" d="100"/>
          <a:sy n="111" d="100"/>
        </p:scale>
        <p:origin x="-90" y="-20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练习十五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2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87384" y="1419622"/>
            <a:ext cx="354646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en-US" sz="6000" b="1" dirty="0"/>
              <a:t>练习十五</a:t>
            </a:r>
            <a:endParaRPr lang="en-US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741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11272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19"/>
          <p:cNvSpPr>
            <a:spLocks noChangeArrowheads="1"/>
          </p:cNvSpPr>
          <p:nvPr/>
        </p:nvSpPr>
        <p:spPr bwMode="auto">
          <a:xfrm>
            <a:off x="912813" y="519113"/>
            <a:ext cx="3729226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</a:rPr>
              <a:t>比和按比例分配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grpSp>
        <p:nvGrpSpPr>
          <p:cNvPr id="27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28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170" y="483518"/>
            <a:ext cx="76212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配制一种药液，药粉和水的质量比是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3:147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3170" y="1006162"/>
            <a:ext cx="7621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用药粉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，需要加水多少克才能配制成这种药液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4490" y="1472608"/>
            <a:ext cx="7621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如果要配制这种药液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3000g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，需要准备药粉多少克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26671" y="2024122"/>
            <a:ext cx="34307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61609" y="2463461"/>
            <a:ext cx="25749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147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81465" y="2929829"/>
            <a:ext cx="33473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147×90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61690" y="3881083"/>
            <a:ext cx="190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4410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02531" y="4350472"/>
            <a:ext cx="36038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需要加水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076056" y="3458180"/>
            <a:ext cx="39693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需要准备药粉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4788024" y="2212664"/>
                <a:ext cx="3098295" cy="7923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𝟑𝟎𝟎𝟎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𝟑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+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𝟏𝟒𝟕</m:t>
                          </m:r>
                        </m:den>
                      </m:f>
                      <m:r>
                        <a:rPr lang="zh-CN" altLang="en-US" sz="2400" b="1" i="1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＝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2212664"/>
                <a:ext cx="3098295" cy="792396"/>
              </a:xfrm>
              <a:prstGeom prst="rect">
                <a:avLst/>
              </a:prstGeom>
              <a:blipFill rotWithShape="1">
                <a:blip r:embed="rId1"/>
                <a:stretch>
                  <a:fillRect l="-4" t="-41" r="8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7740352" y="2378029"/>
            <a:ext cx="1619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737024" y="3392316"/>
            <a:ext cx="26967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147×90÷3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170" y="414352"/>
            <a:ext cx="65411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右图表示制作一种蛋糕所用材料的份数。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1499573"/>
            <a:ext cx="1440000" cy="148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23170" y="936833"/>
            <a:ext cx="50289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⑴这种蛋糕中糖、鸡蛋、面粉是按怎样的比配制的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3170" y="1890940"/>
            <a:ext cx="50289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⑵要制作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960g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这样的蛋糕，糖、鸡蛋、面粉各需要准备多少克？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170" y="2845047"/>
            <a:ext cx="1944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611560" y="3397255"/>
                <a:ext cx="2736304" cy="625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⑵</m:t>
                    </m:r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𝟗𝟔𝟎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397255"/>
                <a:ext cx="2736304" cy="625941"/>
              </a:xfrm>
              <a:prstGeom prst="rect">
                <a:avLst/>
              </a:prstGeom>
              <a:blipFill rotWithShape="1">
                <a:blip r:embed="rId2"/>
                <a:stretch>
                  <a:fillRect l="-2" t="-1" r="5" b="-49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3123226" y="3465992"/>
            <a:ext cx="1293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4516210" y="3389496"/>
                <a:ext cx="2736304" cy="625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𝟗𝟔𝟎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6210" y="3389496"/>
                <a:ext cx="2736304" cy="625941"/>
              </a:xfrm>
              <a:prstGeom prst="rect">
                <a:avLst/>
              </a:prstGeom>
              <a:blipFill rotWithShape="1">
                <a:blip r:embed="rId3"/>
                <a:stretch>
                  <a:fillRect l="-3" t="-80" r="7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6732161" y="3456168"/>
            <a:ext cx="1293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827584" y="4140521"/>
                <a:ext cx="2736304" cy="625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𝟗𝟔𝟎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140521"/>
                <a:ext cx="2736304" cy="625941"/>
              </a:xfrm>
              <a:prstGeom prst="rect">
                <a:avLst/>
              </a:prstGeom>
              <a:blipFill rotWithShape="1">
                <a:blip r:embed="rId4"/>
                <a:stretch>
                  <a:fillRect l="-7" t="-51" r="10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3059832" y="4171190"/>
            <a:ext cx="1293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555526"/>
            <a:ext cx="77048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李庄的某块田经土壤部门检测，需施用由氮肥、磷肥、钾肥按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10:6:5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配制的混合肥。如果每公顷施用这种混合肥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105kg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公顷田需要的混合肥中，有氮肥、磷肥、钾肥各多少千克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079119" y="2412925"/>
                <a:ext cx="3168352" cy="625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氮肥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𝟏𝟎𝟓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119" y="2412925"/>
                <a:ext cx="3168352" cy="625941"/>
              </a:xfrm>
              <a:prstGeom prst="rect">
                <a:avLst/>
              </a:prstGeom>
              <a:blipFill rotWithShape="1">
                <a:blip r:embed="rId1"/>
                <a:stretch>
                  <a:fillRect l="-8" t="-89" r="19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3956881" y="2489419"/>
            <a:ext cx="1074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50(kg)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196008" y="3030275"/>
                <a:ext cx="3168352" cy="625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磷肥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𝟏𝟎𝟓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08" y="3030275"/>
                <a:ext cx="3168352" cy="625941"/>
              </a:xfrm>
              <a:prstGeom prst="rect">
                <a:avLst/>
              </a:prstGeom>
              <a:blipFill rotWithShape="1">
                <a:blip r:embed="rId2"/>
                <a:stretch>
                  <a:fillRect l="-10" t="-9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4073770" y="3106769"/>
            <a:ext cx="1074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30(kg)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196008" y="3710225"/>
                <a:ext cx="3168352" cy="6313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钾肥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𝟏𝟎𝟓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008" y="3710225"/>
                <a:ext cx="3168352" cy="631391"/>
              </a:xfrm>
              <a:prstGeom prst="rect">
                <a:avLst/>
              </a:prstGeom>
              <a:blipFill rotWithShape="1">
                <a:blip r:embed="rId3"/>
                <a:stretch>
                  <a:fillRect l="-10" t="-88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073770" y="3786719"/>
            <a:ext cx="1074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25(kg)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98260" y="2496557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50×30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1500(kg)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70531" y="3107163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30×30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900(kg)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00380" y="3787113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25×30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750(kg)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9520" y="4332447"/>
            <a:ext cx="695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答：有氮肥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千克、磷肥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千克、钾肥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4073" y="478446"/>
            <a:ext cx="6372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阅读除草剂药瓶上的标签，解决问题。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192" y="1446089"/>
            <a:ext cx="891099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411760" y="1227574"/>
          <a:ext cx="5437734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2578"/>
                <a:gridCol w="1355775"/>
                <a:gridCol w="2269381"/>
              </a:tblGrid>
              <a:tr h="375090">
                <a:tc rowSpan="4"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施药方法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: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用清水将本剂稀释后，均匀喷洒于杂草叶面上。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作物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药量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(mL:hm</a:t>
                      </a:r>
                      <a:r>
                        <a:rPr lang="en-US" altLang="zh-CN" sz="2400" b="1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棉花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∶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玉米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55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∶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65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∶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左箭头 4"/>
          <p:cNvSpPr/>
          <p:nvPr/>
        </p:nvSpPr>
        <p:spPr>
          <a:xfrm>
            <a:off x="2093198" y="2001014"/>
            <a:ext cx="360040" cy="186680"/>
          </a:xfrm>
          <a:prstGeom prst="leftArrow">
            <a:avLst/>
          </a:prstGeom>
          <a:solidFill>
            <a:srgbClr val="0070C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179" y="3363838"/>
            <a:ext cx="70556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10hm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的玉米地全部喷洒，需要多少毫升除草剂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752425" y="987574"/>
            <a:ext cx="41520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除草剂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434506" y="1435355"/>
            <a:ext cx="25749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10=55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660501" y="1893281"/>
            <a:ext cx="2215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10×55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636061" y="2407215"/>
            <a:ext cx="190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1887363" y="3017312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毫升除草剂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2988" y="2144713"/>
            <a:ext cx="7058025" cy="22236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按</a:t>
            </a:r>
            <a:r>
              <a:rPr lang="zh-CN" altLang="en-US" sz="2800" b="1" dirty="0">
                <a:ea typeface="楷体" panose="02010609060101010101" pitchFamily="49" charset="-122"/>
              </a:rPr>
              <a:t>比例分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配问题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实际问题算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，应按以下步骤进行：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ea typeface="楷体" panose="02010609060101010101" pitchFamily="49" charset="-122"/>
              </a:rPr>
              <a:t>）求出总份数；（</a:t>
            </a:r>
            <a:r>
              <a:rPr lang="en-US" altLang="zh-CN" sz="2800" b="1" dirty="0"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ea typeface="楷体" panose="02010609060101010101" pitchFamily="49" charset="-122"/>
              </a:rPr>
              <a:t>）求各占总数的几分之几；（</a:t>
            </a:r>
            <a:r>
              <a:rPr lang="en-US" altLang="zh-CN" sz="2800" b="1" dirty="0"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ea typeface="楷体" panose="02010609060101010101" pitchFamily="49" charset="-122"/>
              </a:rPr>
              <a:t>）根据分数的意义求出各是多少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。</a:t>
            </a:r>
            <a:endParaRPr lang="en-US" altLang="zh-CN" sz="2800" b="1" dirty="0"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 dirty="0">
              <a:ea typeface="楷体_GB2312" panose="02010609030101010101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46310" y="1879172"/>
          <a:ext cx="8189474" cy="2275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8754"/>
                <a:gridCol w="648072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按比例分配意义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把一个数量按照一定的比例来进行分配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这种分配方法通常叫做按比例分配。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41680">
                <a:tc>
                  <a:txBody>
                    <a:bodyPr/>
                    <a:lstStyle/>
                    <a:p>
                      <a:pPr algn="ctr"/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方法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120000"/>
                        </a:lnSpc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把一个数量按照已知的比分成三部分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应先求出三个部分量各占总量的几分之几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然后用乘法分别求出每个部分的数量</a:t>
                      </a:r>
                      <a:r>
                        <a:rPr lang="zh-CN" altLang="en-US" sz="2800" b="1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。</a:t>
                      </a:r>
                      <a:endParaRPr lang="zh-CN" altLang="en-US" sz="2800" b="1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498527" y="1186379"/>
            <a:ext cx="4134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按比例分配的意义和方法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58990" y="1851670"/>
          <a:ext cx="7776864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6864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借助线段图等方法分析较为复杂的现实问题。</a:t>
                      </a:r>
                      <a:r>
                        <a:rPr lang="en-US" altLang="zh-CN" sz="28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lang="zh-CN" altLang="zh-CN" sz="2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能考虑现实情况应用不同的策略解决问题，掌握一些策略性的知识。</a:t>
                      </a:r>
                      <a:endParaRPr lang="zh-CN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195736" y="1031174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用多种方法解决按比例分配问题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1234" y="824394"/>
            <a:ext cx="45185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两个年级各借多少本书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1365071"/>
            <a:ext cx="5714749" cy="161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784" y="392206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644686" y="339502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4469" y="2419023"/>
            <a:ext cx="1446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这个书架上共有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本图书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60032" y="1880313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借给五、六两个年级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47559" y="2897019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总份数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4+5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576573" y="4377429"/>
            <a:ext cx="4801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两个年级各借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>
                <a:spLocks noChangeArrowheads="1"/>
              </p:cNvSpPr>
              <p:nvPr/>
            </p:nvSpPr>
            <p:spPr bwMode="auto">
              <a:xfrm>
                <a:off x="447559" y="3262063"/>
                <a:ext cx="3939634" cy="6247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五年级：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4÷9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7559" y="3262063"/>
                <a:ext cx="3939634" cy="624786"/>
              </a:xfrm>
              <a:prstGeom prst="rect">
                <a:avLst/>
              </a:prstGeom>
              <a:blipFill rotWithShape="1">
                <a:blip r:embed="rId3"/>
                <a:stretch>
                  <a:fillRect l="-13" t="-11" r="16" b="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>
                <a:spLocks noChangeArrowheads="1"/>
              </p:cNvSpPr>
              <p:nvPr/>
            </p:nvSpPr>
            <p:spPr bwMode="auto">
              <a:xfrm>
                <a:off x="3870239" y="3262063"/>
                <a:ext cx="3591885" cy="631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六年级：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5÷9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70239" y="3262063"/>
                <a:ext cx="3591885" cy="631263"/>
              </a:xfrm>
              <a:prstGeom prst="rect">
                <a:avLst/>
              </a:prstGeom>
              <a:blipFill rotWithShape="1">
                <a:blip r:embed="rId4"/>
                <a:stretch>
                  <a:fillRect l="-15" t="-11" r="7" b="2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>
                <a:spLocks noChangeArrowheads="1"/>
              </p:cNvSpPr>
              <p:nvPr/>
            </p:nvSpPr>
            <p:spPr bwMode="auto">
              <a:xfrm>
                <a:off x="466817" y="3755592"/>
                <a:ext cx="4792487" cy="6247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五年级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的本数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:180×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=80(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本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6817" y="3755592"/>
                <a:ext cx="4792487" cy="624786"/>
              </a:xfrm>
              <a:prstGeom prst="rect">
                <a:avLst/>
              </a:prstGeom>
              <a:blipFill rotWithShape="1">
                <a:blip r:embed="rId5"/>
                <a:stretch>
                  <a:fillRect l="-2" t="-32" r="5" b="2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>
                <a:spLocks noChangeArrowheads="1"/>
              </p:cNvSpPr>
              <p:nvPr/>
            </p:nvSpPr>
            <p:spPr bwMode="auto">
              <a:xfrm>
                <a:off x="466817" y="4316751"/>
                <a:ext cx="4792487" cy="631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六年级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的本数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:180×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=100(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本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6817" y="4316751"/>
                <a:ext cx="4792487" cy="631263"/>
              </a:xfrm>
              <a:prstGeom prst="rect">
                <a:avLst/>
              </a:prstGeom>
              <a:blipFill rotWithShape="1">
                <a:blip r:embed="rId6"/>
                <a:stretch>
                  <a:fillRect l="-2" t="-3" r="5" b="1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2146" y="555526"/>
            <a:ext cx="79812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一个足球表面有白色六边形和黑色五边形共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块。其中白色六边形和黑色五边形块数的比是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5:3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，这个足球表面有多少块白色六边形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59632" y="1936832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总份数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5+3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67767" y="3635188"/>
            <a:ext cx="52629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这个足球表面有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块白色六边形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>
                <a:spLocks noChangeArrowheads="1"/>
              </p:cNvSpPr>
              <p:nvPr/>
            </p:nvSpPr>
            <p:spPr bwMode="auto">
              <a:xfrm>
                <a:off x="1259632" y="2398497"/>
                <a:ext cx="4728432" cy="631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白色六边形：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5÷8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59632" y="2398497"/>
                <a:ext cx="4728432" cy="631391"/>
              </a:xfrm>
              <a:prstGeom prst="rect">
                <a:avLst/>
              </a:prstGeom>
              <a:blipFill rotWithShape="1">
                <a:blip r:embed="rId1"/>
                <a:stretch>
                  <a:fillRect l="-9" t="-16" b="4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>
                <a:spLocks noChangeArrowheads="1"/>
              </p:cNvSpPr>
              <p:nvPr/>
            </p:nvSpPr>
            <p:spPr bwMode="auto">
              <a:xfrm>
                <a:off x="1267767" y="3003797"/>
                <a:ext cx="4723255" cy="631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白色六边形块数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:32×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=20(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种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67767" y="3003797"/>
                <a:ext cx="4723255" cy="631391"/>
              </a:xfrm>
              <a:prstGeom prst="rect">
                <a:avLst/>
              </a:prstGeom>
              <a:blipFill rotWithShape="1">
                <a:blip r:embed="rId2"/>
                <a:stretch>
                  <a:fillRect l="-6" t="-39" r="9" b="7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1636" y="322659"/>
            <a:ext cx="75558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班分为甲、乙两个组采集昆虫标本，共采集了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种。已知甲、乙组采集昆虫标本数的比是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3:4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，两个组各采集昆虫标本多少种？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848897" y="1580481"/>
            <a:ext cx="3021522" cy="1186791"/>
          </a:xfrm>
          <a:prstGeom prst="cloudCallout">
            <a:avLst>
              <a:gd name="adj1" fmla="val -58332"/>
              <a:gd name="adj2" fmla="val 17091"/>
            </a:avLst>
          </a:prstGeom>
          <a:gradFill>
            <a:gsLst>
              <a:gs pos="0">
                <a:srgbClr val="5E9EFF"/>
              </a:gs>
              <a:gs pos="24000">
                <a:srgbClr val="85C2FF"/>
              </a:gs>
              <a:gs pos="7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989852" y="1664868"/>
            <a:ext cx="28805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求出一共分了几份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再看各部分占总数的几分之几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最后用算术法解。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56349" y="1949054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总份数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3+4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15616" y="4375513"/>
            <a:ext cx="5570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两个组各采集昆虫标本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819" y="1664868"/>
            <a:ext cx="1152128" cy="127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779672" y="2643758"/>
                <a:ext cx="3939634" cy="624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甲组：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3÷7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9672" y="2643758"/>
                <a:ext cx="3939634" cy="624466"/>
              </a:xfrm>
              <a:prstGeom prst="rect">
                <a:avLst/>
              </a:prstGeom>
              <a:blipFill rotWithShape="1">
                <a:blip r:embed="rId2"/>
                <a:stretch>
                  <a:fillRect l="-13" t="-41" r="16" b="8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4385249" y="2714787"/>
                <a:ext cx="3565803" cy="623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乙组：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4÷7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85249" y="2714787"/>
                <a:ext cx="3565803" cy="623440"/>
              </a:xfrm>
              <a:prstGeom prst="rect">
                <a:avLst/>
              </a:prstGeom>
              <a:blipFill rotWithShape="1">
                <a:blip r:embed="rId3"/>
                <a:stretch>
                  <a:fillRect l="-16" t="-26" r="6" b="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>
                <a:spLocks noChangeArrowheads="1"/>
              </p:cNvSpPr>
              <p:nvPr/>
            </p:nvSpPr>
            <p:spPr bwMode="auto">
              <a:xfrm>
                <a:off x="1576937" y="3166665"/>
                <a:ext cx="6374115" cy="624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甲组采集昆虫标本数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:35×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=15(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种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76937" y="3166665"/>
                <a:ext cx="6374115" cy="624466"/>
              </a:xfrm>
              <a:prstGeom prst="rect">
                <a:avLst/>
              </a:prstGeom>
              <a:blipFill rotWithShape="1">
                <a:blip r:embed="rId4"/>
                <a:stretch>
                  <a:fillRect l="-4" t="-89" r="3" b="2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>
                <a:spLocks noChangeArrowheads="1"/>
              </p:cNvSpPr>
              <p:nvPr/>
            </p:nvSpPr>
            <p:spPr bwMode="auto">
              <a:xfrm>
                <a:off x="1576936" y="3723878"/>
                <a:ext cx="6560589" cy="623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乙组采集昆虫标本数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:35×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=20(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种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76936" y="3723878"/>
                <a:ext cx="6560589" cy="623440"/>
              </a:xfrm>
              <a:prstGeom prst="rect">
                <a:avLst/>
              </a:prstGeom>
              <a:blipFill rotWithShape="1">
                <a:blip r:embed="rId5"/>
                <a:stretch>
                  <a:fillRect l="-4" t="-38" b="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170" y="681539"/>
            <a:ext cx="78372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用来消毒的碘酒是把碘和酒精按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1:50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混合配制而成。现在有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碘，能配制这种碘酒多少克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574071" y="1881974"/>
            <a:ext cx="45143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能配制这种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碘酒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1709009" y="2321313"/>
            <a:ext cx="25749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428865" y="2787681"/>
            <a:ext cx="2215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35×51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411760" y="3272666"/>
            <a:ext cx="190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1785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1649931" y="3867894"/>
            <a:ext cx="4673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能配制这种碘酒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1785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  <p:bldP spid="45" grpId="0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8358" y="699542"/>
            <a:ext cx="79092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张明的电子邮箱中原有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封邮件，今天又收到了新邮件。这时，新邮件数与原邮件数的比正好是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1:20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。收到新邮件多少封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12368" y="2102235"/>
            <a:ext cx="37914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收到新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邮件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47306" y="2541574"/>
            <a:ext cx="25749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80=1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67162" y="3007942"/>
            <a:ext cx="2215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80÷20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02150" y="3498011"/>
            <a:ext cx="190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267744" y="4124443"/>
            <a:ext cx="3425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收到新邮件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6467" y="521019"/>
            <a:ext cx="75143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一个三角形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个内角度数的比是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7:3:2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。这个三角形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个内角分别是多少度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055016" y="1475126"/>
            <a:ext cx="305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总份数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7+3+2=12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>
                <a:spLocks noChangeArrowheads="1"/>
              </p:cNvSpPr>
              <p:nvPr/>
            </p:nvSpPr>
            <p:spPr bwMode="auto">
              <a:xfrm>
                <a:off x="1472493" y="1886649"/>
                <a:ext cx="6011582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个内角度数分别占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总份数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8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72493" y="1886649"/>
                <a:ext cx="6011582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9" t="-9" r="-106" b="3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1450914" y="2519020"/>
            <a:ext cx="32047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个内角度数分别是：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444005" y="2984195"/>
                <a:ext cx="2666247" cy="7838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𝟏𝟖𝟎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𝟏𝟐</m:t>
                          </m:r>
                        </m:den>
                      </m:f>
                      <m:r>
                        <a:rPr lang="zh-CN" altLang="en-US" sz="2400" b="1" i="1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＝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4005" y="2984195"/>
                <a:ext cx="2666247" cy="783804"/>
              </a:xfrm>
              <a:prstGeom prst="rect">
                <a:avLst/>
              </a:prstGeom>
              <a:blipFill rotWithShape="1">
                <a:blip r:embed="rId2"/>
                <a:stretch>
                  <a:fillRect l="-1" t="-42" r="20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3493058" y="3145264"/>
            <a:ext cx="1619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4795347" y="2950390"/>
                <a:ext cx="2666247" cy="7838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𝟏𝟖𝟎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𝟏𝟐</m:t>
                          </m:r>
                        </m:den>
                      </m:f>
                      <m:r>
                        <a:rPr lang="zh-CN" altLang="en-US" sz="2400" b="1" i="1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＝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5347" y="2950390"/>
                <a:ext cx="2666247" cy="783804"/>
              </a:xfrm>
              <a:prstGeom prst="rect">
                <a:avLst/>
              </a:prstGeom>
              <a:blipFill rotWithShape="1">
                <a:blip r:embed="rId3"/>
                <a:stretch>
                  <a:fillRect l="-17" t="-23" r="13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6853479" y="3145263"/>
            <a:ext cx="1619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1444005" y="3758080"/>
                <a:ext cx="2666247" cy="7838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𝟏𝟖𝟎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𝟏𝟐</m:t>
                          </m:r>
                        </m:den>
                      </m:f>
                      <m:r>
                        <a:rPr lang="zh-CN" altLang="en-US" sz="2400" b="1" i="1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＝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4005" y="3758080"/>
                <a:ext cx="2666247" cy="783804"/>
              </a:xfrm>
              <a:prstGeom prst="rect">
                <a:avLst/>
              </a:prstGeom>
              <a:blipFill rotWithShape="1">
                <a:blip r:embed="rId4"/>
                <a:stretch>
                  <a:fillRect l="-1" t="-19" r="20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3493059" y="3931167"/>
            <a:ext cx="1619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44005" y="4533008"/>
            <a:ext cx="66880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答：这个三角形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个内角分别是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度。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2025</Words>
  <Application>WPS 演示</Application>
  <PresentationFormat>全屏显示(16:9)</PresentationFormat>
  <Paragraphs>241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华文新魏</vt:lpstr>
      <vt:lpstr>Cambria Math</vt:lpstr>
      <vt:lpstr>Times New Roman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307</cp:revision>
  <dcterms:created xsi:type="dcterms:W3CDTF">2018-09-11T05:46:00Z</dcterms:created>
  <dcterms:modified xsi:type="dcterms:W3CDTF">2023-08-29T00:59:12Z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E53800A6D22A496EB02D448CBBA0E825_12</vt:lpwstr>
  </property>
</Properties>
</file>