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3"/>
  </p:sldMasterIdLst>
  <p:notesMasterIdLst>
    <p:notesMasterId r:id="rId21"/>
  </p:notesMasterIdLst>
  <p:sldIdLst>
    <p:sldId id="256" r:id="rId4"/>
    <p:sldId id="309" r:id="rId5"/>
    <p:sldId id="339" r:id="rId6"/>
    <p:sldId id="340" r:id="rId7"/>
    <p:sldId id="312" r:id="rId8"/>
    <p:sldId id="341" r:id="rId9"/>
    <p:sldId id="314" r:id="rId10"/>
    <p:sldId id="315" r:id="rId11"/>
    <p:sldId id="342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6" r:id="rId22"/>
    <p:sldId id="327" r:id="rId23"/>
    <p:sldId id="328" r:id="rId24"/>
    <p:sldId id="329" r:id="rId25"/>
    <p:sldId id="271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9" userDrawn="1">
          <p15:clr>
            <a:srgbClr val="A4A3A4"/>
          </p15:clr>
        </p15:guide>
        <p15:guide id="2" pos="2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589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39" Type="http://schemas.openxmlformats.org/officeDocument/2006/relationships/slide" Target="../slides/slide1.xml"/><Relationship Id="rId38" Type="http://schemas.openxmlformats.org/officeDocument/2006/relationships/image" Target="../media/image3.png"/><Relationship Id="rId37" Type="http://schemas.openxmlformats.org/officeDocument/2006/relationships/image" Target="../media/image2.png"/><Relationship Id="rId36" Type="http://schemas.openxmlformats.org/officeDocument/2006/relationships/image" Target="../media/image1.pn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0" Type="http://schemas.openxmlformats.org/officeDocument/2006/relationships/theme" Target="../theme/theme2.xml"/><Relationship Id="rId3" Type="http://schemas.openxmlformats.org/officeDocument/2006/relationships/slideLayout" Target="../slideLayouts/slideLayout38.xml"/><Relationship Id="rId29" Type="http://schemas.openxmlformats.org/officeDocument/2006/relationships/image" Target="../media/image2.png"/><Relationship Id="rId28" Type="http://schemas.openxmlformats.org/officeDocument/2006/relationships/image" Target="../media/image3.png"/><Relationship Id="rId27" Type="http://schemas.openxmlformats.org/officeDocument/2006/relationships/image" Target="../media/image1.png"/><Relationship Id="rId26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705" y="92710"/>
            <a:ext cx="21278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运用多种方法解决实际问题</a:t>
            </a:r>
            <a:endParaRPr lang="zh-CN" altLang="en-US" sz="1200" baseline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9" action="ppaction://hlinksldjump"/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  <p:sldLayoutId id="2147483710" r:id="rId26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6.png"/><Relationship Id="rId6" Type="http://schemas.openxmlformats.org/officeDocument/2006/relationships/slide" Target="slide16.xml"/><Relationship Id="rId5" Type="http://schemas.openxmlformats.org/officeDocument/2006/relationships/slide" Target="slide1.xml"/><Relationship Id="rId4" Type="http://schemas.openxmlformats.org/officeDocument/2006/relationships/slide" Target="slide22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w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大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59193" y="1707654"/>
            <a:ext cx="7776864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latin typeface="+mn-ea"/>
              </a:rPr>
              <a:t>运用多种方法解决实际问题</a:t>
            </a:r>
            <a:endParaRPr lang="zh-CN" altLang="en-US" sz="4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/>
          <p:nvPr/>
        </p:nvSpPr>
        <p:spPr>
          <a:xfrm>
            <a:off x="755576" y="479822"/>
            <a:ext cx="2845109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方法二：列表法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1676400" y="1329929"/>
            <a:ext cx="1760935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1605" y="4126730"/>
            <a:ext cx="671202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所以买这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种农具要花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元够了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88581" y="3598069"/>
            <a:ext cx="171807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43608" y="2139702"/>
          <a:ext cx="7236162" cy="49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845"/>
                <a:gridCol w="1775448"/>
                <a:gridCol w="1690372"/>
                <a:gridCol w="1555206"/>
                <a:gridCol w="1217291"/>
              </a:tblGrid>
              <a:tr h="388620"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个喷雾器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个背篓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个水泵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2800" dirty="0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0" name="流程图: 可选过程 9"/>
          <p:cNvSpPr/>
          <p:nvPr/>
        </p:nvSpPr>
        <p:spPr>
          <a:xfrm>
            <a:off x="3707904" y="1309805"/>
            <a:ext cx="2293864" cy="450992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元够不够？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43608" y="2643758"/>
          <a:ext cx="7245395" cy="49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118"/>
                <a:gridCol w="1777713"/>
                <a:gridCol w="1692529"/>
                <a:gridCol w="1557191"/>
                <a:gridCol w="1218844"/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原价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320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385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3608" y="3118496"/>
          <a:ext cx="7272808" cy="49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2898"/>
                <a:gridCol w="1784439"/>
                <a:gridCol w="1698933"/>
                <a:gridCol w="1563082"/>
                <a:gridCol w="1223456"/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售价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192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231</a:t>
                      </a:r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6" grpId="0"/>
      <p:bldP spid="26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27"/>
          <p:cNvSpPr/>
          <p:nvPr/>
        </p:nvSpPr>
        <p:spPr>
          <a:xfrm>
            <a:off x="1115616" y="725145"/>
            <a:ext cx="1350169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方法三：</a:t>
            </a:r>
            <a:endParaRPr lang="zh-CN" altLang="en-US" sz="27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1075978" y="1553874"/>
            <a:ext cx="2482155" cy="1066798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种农具的原价总和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2278654" y="3188141"/>
            <a:ext cx="3539357" cy="1276568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把得到的原价总和与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元作比较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4651381" y="1462307"/>
            <a:ext cx="3286505" cy="1249931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种农具原价之和的  是多少，用乘法计算。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直角上箭头 14"/>
          <p:cNvSpPr/>
          <p:nvPr/>
        </p:nvSpPr>
        <p:spPr>
          <a:xfrm rot="5400000" flipV="1">
            <a:off x="6082510" y="2983873"/>
            <a:ext cx="1035968" cy="111849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右箭头 15"/>
          <p:cNvSpPr/>
          <p:nvPr/>
        </p:nvSpPr>
        <p:spPr>
          <a:xfrm>
            <a:off x="4048332" y="1752019"/>
            <a:ext cx="509664" cy="335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5508104" y="1752019"/>
                <a:ext cx="470291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1752019"/>
                <a:ext cx="470291" cy="670505"/>
              </a:xfrm>
              <a:prstGeom prst="rect">
                <a:avLst/>
              </a:prstGeom>
              <a:blipFill rotWithShape="1">
                <a:blip r:embed="rId1"/>
                <a:stretch>
                  <a:fillRect l="-24" t="-8" r="107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1" grpId="0" bldLvl="0" animBg="1"/>
      <p:bldP spid="12" grpId="0" bldLvl="0" animBg="1"/>
      <p:bldP spid="14" grpId="0" bldLvl="0" animBg="1"/>
      <p:bldP spid="15" grpId="0" animBg="1"/>
      <p:bldP spid="16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7"/>
          <p:cNvSpPr/>
          <p:nvPr/>
        </p:nvSpPr>
        <p:spPr>
          <a:xfrm>
            <a:off x="1331640" y="815579"/>
            <a:ext cx="1760935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</a:t>
            </a:r>
            <a:r>
              <a:rPr lang="zh-CN" altLang="en-US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7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76400" y="4239816"/>
            <a:ext cx="664001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：买这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种农具要花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元够了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07356" y="1725454"/>
            <a:ext cx="82251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81288" y="2506266"/>
            <a:ext cx="19175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50+15+320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12206" y="3027760"/>
            <a:ext cx="507563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种农具各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个，售价之和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51897" y="3664744"/>
            <a:ext cx="171807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250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40"/>
              <p:cNvSpPr txBox="1"/>
              <p:nvPr/>
            </p:nvSpPr>
            <p:spPr>
              <a:xfrm>
                <a:off x="2524122" y="3548405"/>
                <a:ext cx="144467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𝟑𝟖𝟓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4122" y="3548405"/>
                <a:ext cx="1444678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44" t="-3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流程图: 可选过程 18"/>
          <p:cNvSpPr/>
          <p:nvPr/>
        </p:nvSpPr>
        <p:spPr>
          <a:xfrm>
            <a:off x="3451857" y="885907"/>
            <a:ext cx="2293864" cy="450992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元够不够？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58424" y="1741793"/>
            <a:ext cx="522594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种农具各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个，原价之和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55976" y="2506266"/>
            <a:ext cx="19175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385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16069" y="3664744"/>
            <a:ext cx="19175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/>
      <p:bldP spid="17" grpId="0"/>
      <p:bldP spid="22" grpId="0"/>
      <p:bldP spid="23" grpId="0"/>
      <p:bldP spid="26" grpId="0"/>
      <p:bldP spid="15" grpId="0"/>
      <p:bldP spid="19" grpId="0" animBg="1"/>
      <p:bldP spid="20" grpId="0"/>
      <p:bldP spid="21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24404" y="2200206"/>
            <a:ext cx="178236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043608" y="598677"/>
                <a:ext cx="7740352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一台空调的价格是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3200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元，一台洗衣机的价格是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元，现在按照原价的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出售，买一台空调和一台洗衣机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,4500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元够吗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98677"/>
                <a:ext cx="7740352" cy="1601529"/>
              </a:xfrm>
              <a:prstGeom prst="rect">
                <a:avLst/>
              </a:prstGeom>
              <a:blipFill rotWithShape="1">
                <a:blip r:embed="rId1"/>
                <a:stretch>
                  <a:fillRect l="-4" t="-3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右箭头 4"/>
          <p:cNvSpPr/>
          <p:nvPr/>
        </p:nvSpPr>
        <p:spPr>
          <a:xfrm>
            <a:off x="2770813" y="3173592"/>
            <a:ext cx="81081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5757638" y="3188467"/>
            <a:ext cx="810815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827584" y="2911339"/>
            <a:ext cx="1781943" cy="86851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按原价要花多少钱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6568453" y="2905353"/>
            <a:ext cx="2113225" cy="846233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售价与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作比较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3581628" y="2911339"/>
            <a:ext cx="1942970" cy="884547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按售价要花多少钱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 animBg="1"/>
      <p:bldP spid="16" grpId="0" animBg="1"/>
      <p:bldP spid="17" grpId="0" bldLvl="0" animBg="1"/>
      <p:bldP spid="18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9632" y="3813273"/>
            <a:ext cx="712879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所以买一台空调和一台洗衣机，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元够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AutoShape 27"/>
          <p:cNvSpPr/>
          <p:nvPr/>
        </p:nvSpPr>
        <p:spPr>
          <a:xfrm>
            <a:off x="1070080" y="714070"/>
            <a:ext cx="1350169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方法一：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90162" y="2711991"/>
            <a:ext cx="1757212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2800+1400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07286" y="3256895"/>
            <a:ext cx="198163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40"/>
              <p:cNvSpPr txBox="1"/>
              <p:nvPr/>
            </p:nvSpPr>
            <p:spPr>
              <a:xfrm>
                <a:off x="2699792" y="987574"/>
                <a:ext cx="1534135" cy="783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𝟑𝟐𝟎𝟎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987574"/>
                <a:ext cx="1534135" cy="783741"/>
              </a:xfrm>
              <a:prstGeom prst="rect">
                <a:avLst/>
              </a:prstGeom>
              <a:blipFill rotWithShape="1">
                <a:blip r:embed="rId1"/>
                <a:stretch>
                  <a:fillRect l="-27" t="-19" r="2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40"/>
              <p:cNvSpPr txBox="1"/>
              <p:nvPr/>
            </p:nvSpPr>
            <p:spPr>
              <a:xfrm>
                <a:off x="2699792" y="1828974"/>
                <a:ext cx="1554572" cy="783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𝟏𝟔𝟎𝟎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1828974"/>
                <a:ext cx="1554572" cy="783741"/>
              </a:xfrm>
              <a:prstGeom prst="rect">
                <a:avLst/>
              </a:prstGeom>
              <a:blipFill rotWithShape="1">
                <a:blip r:embed="rId2"/>
                <a:stretch>
                  <a:fillRect l="-26" t="-22" r="32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4061882" y="1117835"/>
            <a:ext cx="17011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6673" y="1969609"/>
            <a:ext cx="17011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33834" y="2695098"/>
            <a:ext cx="17011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14" grpId="0"/>
      <p:bldP spid="15" grpId="0"/>
      <p:bldP spid="19" grpId="0"/>
      <p:bldP spid="18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3922" y="1282629"/>
            <a:ext cx="182614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3200+1600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3471000"/>
            <a:ext cx="704723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所以买一台空调和一台洗衣机，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元够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AutoShape 27"/>
          <p:cNvSpPr/>
          <p:nvPr/>
        </p:nvSpPr>
        <p:spPr>
          <a:xfrm>
            <a:off x="1187624" y="896541"/>
            <a:ext cx="1350169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方法二：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9970" y="2750999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4500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40"/>
              <p:cNvSpPr txBox="1"/>
              <p:nvPr/>
            </p:nvSpPr>
            <p:spPr>
              <a:xfrm>
                <a:off x="3068387" y="1805849"/>
                <a:ext cx="1554572" cy="783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𝟒𝟖𝟎𝟎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8387" y="1805849"/>
                <a:ext cx="1554572" cy="783741"/>
              </a:xfrm>
              <a:prstGeom prst="rect">
                <a:avLst/>
              </a:prstGeom>
              <a:blipFill rotWithShape="1">
                <a:blip r:embed="rId1"/>
                <a:stretch>
                  <a:fillRect l="-4" t="-69" r="10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4674608" y="1249287"/>
            <a:ext cx="17011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4800(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22959" y="1936109"/>
            <a:ext cx="17011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15" grpId="0"/>
      <p:bldP spid="11" grpId="0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486" name="对象 24"/>
          <p:cNvGraphicFramePr>
            <a:graphicFrameLocks noChangeAspect="1"/>
          </p:cNvGraphicFramePr>
          <p:nvPr/>
        </p:nvGraphicFramePr>
        <p:xfrm>
          <a:off x="2627710" y="300697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7710" y="300697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8" name="TextBox 2"/>
          <p:cNvSpPr txBox="1"/>
          <p:nvPr/>
        </p:nvSpPr>
        <p:spPr>
          <a:xfrm>
            <a:off x="4004182" y="2946480"/>
            <a:ext cx="570309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043608" y="1657194"/>
                <a:ext cx="6860368" cy="18432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两根绳子各长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米，将第一根绳子剪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，第二根绳子剪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米。这两根绳子剪去的部分同样长。           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en-US" sz="32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657194"/>
                <a:ext cx="6860368" cy="1843262"/>
              </a:xfrm>
              <a:prstGeom prst="rect">
                <a:avLst/>
              </a:prstGeom>
              <a:blipFill rotWithShape="1">
                <a:blip r:embed="rId3"/>
                <a:stretch>
                  <a:fillRect l="-4" t="-26" r="2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158171" y="122652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下面的判新正确吗？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2713435" y="3596544"/>
                <a:ext cx="4105611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没有弄清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米的差别。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3435" y="3596544"/>
                <a:ext cx="4105611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" t="-75" r="1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0"/>
          <p:cNvSpPr/>
          <p:nvPr/>
        </p:nvSpPr>
        <p:spPr>
          <a:xfrm>
            <a:off x="1009310" y="3686633"/>
            <a:ext cx="19431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错解原因：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504" y="56448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612604" y="48351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3" grpId="0"/>
      <p:bldP spid="4" grpId="0"/>
      <p:bldP spid="5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506" name="矩形 10"/>
          <p:cNvSpPr/>
          <p:nvPr/>
        </p:nvSpPr>
        <p:spPr>
          <a:xfrm>
            <a:off x="717085" y="555526"/>
            <a:ext cx="19431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错解分析：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948256" y="1062256"/>
                <a:ext cx="7458676" cy="26434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第一根绳子剪去的是一个分率，表示剪去的部分占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，长度为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=1(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。第二根绳子剪去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米，是一个具体的量。因为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米，所以第一根绳子剪去的部分比第二根绳子剪去的部分要长一些。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256" y="1062256"/>
                <a:ext cx="7458676" cy="2643481"/>
              </a:xfrm>
              <a:prstGeom prst="rect">
                <a:avLst/>
              </a:prstGeom>
              <a:blipFill rotWithShape="1">
                <a:blip r:embed="rId1"/>
                <a:stretch>
                  <a:fillRect l="-3" t="-20" r="2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utoShape 27"/>
          <p:cNvSpPr/>
          <p:nvPr/>
        </p:nvSpPr>
        <p:spPr>
          <a:xfrm>
            <a:off x="3834119" y="3277134"/>
            <a:ext cx="3618684" cy="878996"/>
          </a:xfrm>
          <a:prstGeom prst="wedgeRoundRectCallout">
            <a:avLst>
              <a:gd name="adj1" fmla="val 46584"/>
              <a:gd name="adj2" fmla="val 9137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要注意区分数量后面带单位与不带单位的含义。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 descr="p008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305" y="3265436"/>
            <a:ext cx="1224135" cy="1543685"/>
          </a:xfrm>
          <a:prstGeom prst="rect">
            <a:avLst/>
          </a:prstGeom>
        </p:spPr>
      </p:pic>
      <p:sp>
        <p:nvSpPr>
          <p:cNvPr id="13" name="矩形 10"/>
          <p:cNvSpPr/>
          <p:nvPr/>
        </p:nvSpPr>
        <p:spPr>
          <a:xfrm>
            <a:off x="918218" y="3894520"/>
            <a:ext cx="19431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正确答案：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0"/>
          <p:cNvSpPr/>
          <p:nvPr/>
        </p:nvSpPr>
        <p:spPr>
          <a:xfrm>
            <a:off x="2552787" y="3894520"/>
            <a:ext cx="6415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" grpId="0"/>
      <p:bldP spid="11" grpId="0" bldLvl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39594" y="627534"/>
                <a:ext cx="7305110" cy="1170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一件上衣原价是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320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元，现在按原价的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出售，买两件这样的上衣需要多少钱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594" y="627534"/>
                <a:ext cx="7305110" cy="1170641"/>
              </a:xfrm>
              <a:prstGeom prst="rect">
                <a:avLst/>
              </a:prstGeom>
              <a:blipFill rotWithShape="1">
                <a:blip r:embed="rId1"/>
                <a:stretch>
                  <a:fillRect l="-6" t="-13" r="7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981075" y="2036062"/>
            <a:ext cx="70127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5964" y="4299942"/>
            <a:ext cx="575029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答：买两件这样的上衣需要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78630" y="1178326"/>
            <a:ext cx="2052638" cy="3452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45785" y="1347614"/>
            <a:ext cx="1160860" cy="3452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8151" y="2079711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5348" y="3557997"/>
            <a:ext cx="1627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40"/>
              <p:cNvSpPr txBox="1"/>
              <p:nvPr/>
            </p:nvSpPr>
            <p:spPr>
              <a:xfrm>
                <a:off x="3037577" y="1966991"/>
                <a:ext cx="1554572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7577" y="1966991"/>
                <a:ext cx="1554572" cy="793679"/>
              </a:xfrm>
              <a:prstGeom prst="rect">
                <a:avLst/>
              </a:prstGeom>
              <a:blipFill rotWithShape="1">
                <a:blip r:embed="rId2"/>
                <a:stretch>
                  <a:fillRect l="-24" t="-50" r="30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6055824" y="2105586"/>
            <a:ext cx="152157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16595" y="2856007"/>
            <a:ext cx="1407758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200+200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83872" y="2831865"/>
            <a:ext cx="152157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40"/>
              <p:cNvSpPr txBox="1"/>
              <p:nvPr/>
            </p:nvSpPr>
            <p:spPr>
              <a:xfrm>
                <a:off x="2699792" y="3506070"/>
                <a:ext cx="2651036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(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)×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3506070"/>
                <a:ext cx="2651036" cy="793872"/>
              </a:xfrm>
              <a:prstGeom prst="rect">
                <a:avLst/>
              </a:prstGeom>
              <a:blipFill rotWithShape="1">
                <a:blip r:embed="rId3"/>
                <a:stretch>
                  <a:fillRect l="-15" t="-30" r="12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22"/>
          <p:cNvSpPr/>
          <p:nvPr/>
        </p:nvSpPr>
        <p:spPr>
          <a:xfrm>
            <a:off x="6863096" y="3693226"/>
            <a:ext cx="152157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40"/>
              <p:cNvSpPr txBox="1"/>
              <p:nvPr/>
            </p:nvSpPr>
            <p:spPr>
              <a:xfrm>
                <a:off x="4267077" y="1970357"/>
                <a:ext cx="1788747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077" y="1970357"/>
                <a:ext cx="1788747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29" t="-74" r="26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40"/>
              <p:cNvSpPr txBox="1"/>
              <p:nvPr/>
            </p:nvSpPr>
            <p:spPr>
              <a:xfrm>
                <a:off x="5161450" y="3557997"/>
                <a:ext cx="1611001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𝟔𝟒𝟎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1450" y="3557997"/>
                <a:ext cx="1611001" cy="793679"/>
              </a:xfrm>
              <a:prstGeom prst="rect">
                <a:avLst/>
              </a:prstGeom>
              <a:blipFill rotWithShape="1">
                <a:blip r:embed="rId5"/>
                <a:stretch>
                  <a:fillRect l="-11" t="-12" r="11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/>
          <p:cNvCxnSpPr/>
          <p:nvPr/>
        </p:nvCxnSpPr>
        <p:spPr>
          <a:xfrm>
            <a:off x="4912355" y="2302741"/>
            <a:ext cx="294457" cy="12890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652120" y="2538476"/>
            <a:ext cx="249095" cy="12890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82818" y="3890381"/>
            <a:ext cx="473006" cy="12890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941354" y="1851670"/>
            <a:ext cx="530915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31913" y="2499742"/>
            <a:ext cx="357790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431244" y="4106149"/>
            <a:ext cx="249095" cy="12890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5790366" y="3401824"/>
            <a:ext cx="530915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30118" y="4170603"/>
            <a:ext cx="357790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  <p:bldP spid="14" grpId="0" bldLvl="0" animBg="1"/>
      <p:bldP spid="15" grpId="0" bldLvl="0" animBg="1"/>
      <p:bldP spid="6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  <p:bldP spid="30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26282" y="627534"/>
                <a:ext cx="7884368" cy="1601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一种冰箱的定价是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2400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元，洗衣机的定价比冰箱少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1680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元。现在两种电器都按定价的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出售，买这种冰箱、洗衣机各一台，共需要多少钱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282" y="627534"/>
                <a:ext cx="7884368" cy="1601529"/>
              </a:xfrm>
              <a:prstGeom prst="rect">
                <a:avLst/>
              </a:prstGeom>
              <a:blipFill rotWithShape="1">
                <a:blip r:embed="rId1"/>
                <a:stretch>
                  <a:fillRect l="-6" t="-10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1408411" y="2183103"/>
            <a:ext cx="702469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6302" y="2182147"/>
            <a:ext cx="257770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洗衣机的定价：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7578" y="408332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一共需要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2600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44108" y="2799212"/>
            <a:ext cx="364944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各买一台需要的钱数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40"/>
              <p:cNvSpPr txBox="1"/>
              <p:nvPr/>
            </p:nvSpPr>
            <p:spPr>
              <a:xfrm>
                <a:off x="2066302" y="3294615"/>
                <a:ext cx="2942506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(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𝟐𝟒𝟎𝟎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𝟕𝟐𝟎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)×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302" y="3294615"/>
                <a:ext cx="2942506" cy="793679"/>
              </a:xfrm>
              <a:prstGeom prst="rect">
                <a:avLst/>
              </a:prstGeom>
              <a:blipFill rotWithShape="1">
                <a:blip r:embed="rId2"/>
                <a:stretch>
                  <a:fillRect t="-30" r="19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40"/>
              <p:cNvSpPr txBox="1"/>
              <p:nvPr/>
            </p:nvSpPr>
            <p:spPr>
              <a:xfrm>
                <a:off x="4488269" y="3309744"/>
                <a:ext cx="2134954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𝟑𝟏𝟐𝟎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8269" y="3309744"/>
                <a:ext cx="2134954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4" t="-16" r="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6402874" y="3456557"/>
            <a:ext cx="170110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2600(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189458" y="3674357"/>
            <a:ext cx="606678" cy="6445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182149" y="3890125"/>
            <a:ext cx="249095" cy="12890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368347" y="3173108"/>
            <a:ext cx="72327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520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35081" y="3954579"/>
            <a:ext cx="357790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63227" y="2182147"/>
            <a:ext cx="32801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2400-1680=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17" grpId="0"/>
      <p:bldP spid="19" grpId="0"/>
      <p:bldP spid="20" grpId="0"/>
      <p:bldP spid="21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06428" y="3987560"/>
            <a:ext cx="2970330" cy="768528"/>
          </a:xfrm>
          <a:prstGeom prst="rect">
            <a:avLst/>
          </a:prstGeom>
          <a:blipFill rotWithShape="1">
            <a:blip r:embed="rId1"/>
            <a:stretch>
              <a:fillRect b="-4762"/>
            </a:stretch>
          </a:blipFill>
        </p:spPr>
        <p:txBody>
          <a:bodyPr/>
          <a:lstStyle/>
          <a:p>
            <a:pPr fontAlgn="base"/>
            <a:r>
              <a:rPr lang="zh-CN" altLang="en-US" sz="1350" strike="noStrike" noProof="1">
                <a:noFill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 </a:t>
            </a:r>
            <a:endParaRPr lang="zh-CN" altLang="en-US" sz="1350" strike="noStrike" noProof="1">
              <a:noFill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38" name="流程图: 可选过程 37"/>
          <p:cNvSpPr/>
          <p:nvPr/>
        </p:nvSpPr>
        <p:spPr>
          <a:xfrm>
            <a:off x="1697990" y="1050905"/>
            <a:ext cx="553212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你知道分数乘整数的计算方法吗？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p002-06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1770" y="2691745"/>
            <a:ext cx="1185545" cy="1254125"/>
          </a:xfrm>
          <a:prstGeom prst="rect">
            <a:avLst/>
          </a:prstGeom>
        </p:spPr>
      </p:pic>
      <p:sp>
        <p:nvSpPr>
          <p:cNvPr id="9" name="AutoShape 27"/>
          <p:cNvSpPr/>
          <p:nvPr/>
        </p:nvSpPr>
        <p:spPr>
          <a:xfrm>
            <a:off x="981075" y="1827510"/>
            <a:ext cx="4632960" cy="864235"/>
          </a:xfrm>
          <a:prstGeom prst="wedgeRoundRectCallout">
            <a:avLst>
              <a:gd name="adj1" fmla="val -39172"/>
              <a:gd name="adj2" fmla="val 8960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分数乘整数</a:t>
            </a:r>
            <a:r>
              <a:rPr lang="en-US" altLang="zh-CN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用分数的分子与整数相乘的积作分子</a:t>
            </a:r>
            <a:r>
              <a:rPr lang="en-US" altLang="zh-CN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分母不变。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5" name="图片 4" descr="p002-04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110" y="2626975"/>
            <a:ext cx="1251585" cy="1384935"/>
          </a:xfrm>
          <a:prstGeom prst="rect">
            <a:avLst/>
          </a:prstGeom>
        </p:spPr>
      </p:pic>
      <p:sp>
        <p:nvSpPr>
          <p:cNvPr id="7" name="AutoShape 27"/>
          <p:cNvSpPr/>
          <p:nvPr/>
        </p:nvSpPr>
        <p:spPr>
          <a:xfrm>
            <a:off x="3247390" y="2883515"/>
            <a:ext cx="3860800" cy="871220"/>
          </a:xfrm>
          <a:prstGeom prst="wedgeRoundRectCallout">
            <a:avLst>
              <a:gd name="adj1" fmla="val 52960"/>
              <a:gd name="adj2" fmla="val 2739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计算过程中要先约分再乘</a:t>
            </a:r>
            <a:r>
              <a:rPr lang="en-US" altLang="zh-CN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结果要化为最简分数。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40"/>
              <p:cNvSpPr txBox="1"/>
              <p:nvPr/>
            </p:nvSpPr>
            <p:spPr>
              <a:xfrm>
                <a:off x="4806507" y="4034522"/>
                <a:ext cx="131840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12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6507" y="4034522"/>
                <a:ext cx="1318408" cy="784830"/>
              </a:xfrm>
              <a:prstGeom prst="rect">
                <a:avLst/>
              </a:prstGeom>
              <a:blipFill rotWithShape="1">
                <a:blip r:embed="rId5"/>
                <a:stretch>
                  <a:fillRect l="-15" t="-47" r="2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40"/>
              <p:cNvSpPr txBox="1"/>
              <p:nvPr/>
            </p:nvSpPr>
            <p:spPr>
              <a:xfrm>
                <a:off x="5642417" y="4028046"/>
                <a:ext cx="1648010" cy="79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2417" y="4028046"/>
                <a:ext cx="1648010" cy="791307"/>
              </a:xfrm>
              <a:prstGeom prst="rect">
                <a:avLst/>
              </a:prstGeom>
              <a:blipFill rotWithShape="1">
                <a:blip r:embed="rId6"/>
                <a:stretch>
                  <a:fillRect l="-27" t="-30" r="38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40"/>
              <p:cNvSpPr txBox="1"/>
              <p:nvPr/>
            </p:nvSpPr>
            <p:spPr>
              <a:xfrm>
                <a:off x="7021180" y="4034522"/>
                <a:ext cx="65920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1180" y="4034522"/>
                <a:ext cx="659204" cy="784830"/>
              </a:xfrm>
              <a:prstGeom prst="rect">
                <a:avLst/>
              </a:prstGeom>
              <a:blipFill rotWithShape="1">
                <a:blip r:embed="rId7"/>
                <a:stretch>
                  <a:fillRect l="-94" t="-47" r="9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/>
          <p:cNvCxnSpPr/>
          <p:nvPr/>
        </p:nvCxnSpPr>
        <p:spPr>
          <a:xfrm>
            <a:off x="6457744" y="4591974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本框 15"/>
          <p:cNvSpPr txBox="1"/>
          <p:nvPr/>
        </p:nvSpPr>
        <p:spPr>
          <a:xfrm>
            <a:off x="6738614" y="458916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770848" y="4162358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6892292" y="3791280"/>
            <a:ext cx="24733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363901" y="4100267"/>
            <a:ext cx="100624" cy="2216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38695" y="4456244"/>
            <a:ext cx="100624" cy="2216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9" grpId="0" bldLvl="0" animBg="1"/>
      <p:bldP spid="7" grpId="0" bldLvl="0" animBg="1"/>
      <p:bldP spid="10" grpId="0"/>
      <p:bldP spid="11" grpId="0"/>
      <p:bldP spid="12" grpId="0"/>
      <p:bldP spid="14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371827" y="699542"/>
                <a:ext cx="7068766" cy="11455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小明看一本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210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页的故事书，已经看了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，还剩多少页没有看？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827" y="699542"/>
                <a:ext cx="7068766" cy="1145570"/>
              </a:xfrm>
              <a:prstGeom prst="rect">
                <a:avLst/>
              </a:prstGeom>
              <a:blipFill rotWithShape="1">
                <a:blip r:embed="rId1"/>
                <a:stretch>
                  <a:fillRect l="-3" t="-36" r="2" b="3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1191507" y="2939511"/>
            <a:ext cx="70127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9711" y="3885778"/>
            <a:ext cx="377539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答：还剩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页没有看。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32913" y="1232289"/>
            <a:ext cx="847725" cy="333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62164" y="1403761"/>
            <a:ext cx="1628448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64472" y="2014951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全书总页数－已经看的页数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还没看的页数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40"/>
              <p:cNvSpPr txBox="1"/>
              <p:nvPr/>
            </p:nvSpPr>
            <p:spPr>
              <a:xfrm>
                <a:off x="1790964" y="2830524"/>
                <a:ext cx="2289674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𝟐𝟏𝟎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𝟐𝟏𝟎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0964" y="2830524"/>
                <a:ext cx="2289674" cy="793679"/>
              </a:xfrm>
              <a:prstGeom prst="rect">
                <a:avLst/>
              </a:prstGeom>
              <a:blipFill rotWithShape="1">
                <a:blip r:embed="rId2"/>
                <a:stretch>
                  <a:fillRect l="-12" t="-41" r="6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40"/>
              <p:cNvSpPr txBox="1"/>
              <p:nvPr/>
            </p:nvSpPr>
            <p:spPr>
              <a:xfrm>
                <a:off x="3656775" y="3035820"/>
                <a:ext cx="256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𝟐𝟏𝟎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𝟏𝟒𝟎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6775" y="3035820"/>
                <a:ext cx="256373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7" t="-113" r="2" b="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40"/>
              <p:cNvSpPr txBox="1"/>
              <p:nvPr/>
            </p:nvSpPr>
            <p:spPr>
              <a:xfrm>
                <a:off x="5836002" y="3001066"/>
                <a:ext cx="1880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𝟕𝟎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（页）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6002" y="3001066"/>
                <a:ext cx="1880771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9" t="-12" r="1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4" grpId="0"/>
      <p:bldP spid="19" grpId="0" bldLvl="0" animBg="1"/>
      <p:bldP spid="20" grpId="0" bldLvl="0" animBg="1"/>
      <p:bldP spid="7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372078"/>
            <a:ext cx="70127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609" y="4068182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答：六年级同学捐款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83479" y="699542"/>
                <a:ext cx="7416824" cy="1781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希望小学四年级同学为汶川捐款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1280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元，五年级同学比四年级少捐款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，六年级同学比五年级多捐款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，六年级同学捐款多少元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479" y="699542"/>
                <a:ext cx="7416824" cy="1781706"/>
              </a:xfrm>
              <a:prstGeom prst="rect">
                <a:avLst/>
              </a:prstGeom>
              <a:blipFill rotWithShape="1">
                <a:blip r:embed="rId1"/>
                <a:stretch>
                  <a:fillRect l="-7" t="-23" r="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40"/>
          <p:cNvSpPr txBox="1"/>
          <p:nvPr/>
        </p:nvSpPr>
        <p:spPr>
          <a:xfrm>
            <a:off x="1140918" y="2410233"/>
            <a:ext cx="123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五年级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40"/>
              <p:cNvSpPr txBox="1"/>
              <p:nvPr/>
            </p:nvSpPr>
            <p:spPr>
              <a:xfrm>
                <a:off x="1966164" y="2230707"/>
                <a:ext cx="296570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𝟏𝟐𝟖𝟎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𝟏𝟐𝟖𝟎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64" y="2230707"/>
                <a:ext cx="2965709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7" t="-75" r="16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40"/>
          <p:cNvSpPr txBox="1"/>
          <p:nvPr/>
        </p:nvSpPr>
        <p:spPr>
          <a:xfrm>
            <a:off x="5137269" y="2413511"/>
            <a:ext cx="123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六年级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40"/>
              <p:cNvSpPr txBox="1"/>
              <p:nvPr/>
            </p:nvSpPr>
            <p:spPr>
              <a:xfrm>
                <a:off x="5909162" y="2230707"/>
                <a:ext cx="296570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𝟖𝟎𝟎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𝟖𝟎𝟎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9162" y="2230707"/>
                <a:ext cx="2965709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16" t="-75" r="4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40"/>
              <p:cNvSpPr txBox="1"/>
              <p:nvPr/>
            </p:nvSpPr>
            <p:spPr>
              <a:xfrm>
                <a:off x="2005278" y="3634291"/>
                <a:ext cx="1880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𝟖𝟎𝟎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元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278" y="3634291"/>
                <a:ext cx="1880771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31" t="-40" r="26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40"/>
              <p:cNvSpPr txBox="1"/>
              <p:nvPr/>
            </p:nvSpPr>
            <p:spPr>
              <a:xfrm>
                <a:off x="6177322" y="3858584"/>
                <a:ext cx="1880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𝟗𝟔𝟎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元</m:t>
                      </m:r>
                      <m:r>
                        <a:rPr lang="zh-CN" altLang="en-US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322" y="3858584"/>
                <a:ext cx="1880771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2" t="-70" r="31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40"/>
              <p:cNvSpPr txBox="1"/>
              <p:nvPr/>
            </p:nvSpPr>
            <p:spPr>
              <a:xfrm>
                <a:off x="2005277" y="3016883"/>
                <a:ext cx="2486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𝟏𝟐𝟖𝟎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𝟒𝟖𝟎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277" y="3016883"/>
                <a:ext cx="2486613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3" t="-137" r="2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40"/>
              <p:cNvSpPr txBox="1"/>
              <p:nvPr/>
            </p:nvSpPr>
            <p:spPr>
              <a:xfrm>
                <a:off x="6177322" y="3172626"/>
                <a:ext cx="18598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b="1" dirty="0">
                    <a:latin typeface="Times New Roman" panose="02020603050405020304" pitchFamily="18" charset="0"/>
                    <a:ea typeface="Cambria Math" panose="02040503050406030204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𝟖𝟎𝟎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+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𝟏𝟔𝟎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322" y="3172626"/>
                <a:ext cx="1859807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" t="-36" r="3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10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560195"/>
            <a:ext cx="7777172" cy="291465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932814" y="3017520"/>
            <a:ext cx="7167577" cy="11264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解决稍复杂的实际问题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要根据已知条件分析数量间的关系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灵活地选用合适的方法解答。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2315" y="1671738"/>
            <a:ext cx="7311593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按原价的几分之几出售，现价就是原价的几分之几，求一个数的几分之几是多少，用乘法计算。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流程图: 可选过程 37"/>
          <p:cNvSpPr/>
          <p:nvPr/>
        </p:nvSpPr>
        <p:spPr>
          <a:xfrm>
            <a:off x="1783677" y="771550"/>
            <a:ext cx="553212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你知道分数乘分数的计算方法吗？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p002-06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91770" y="2412669"/>
            <a:ext cx="1185545" cy="1254125"/>
          </a:xfrm>
          <a:prstGeom prst="rect">
            <a:avLst/>
          </a:prstGeom>
        </p:spPr>
      </p:pic>
      <p:sp>
        <p:nvSpPr>
          <p:cNvPr id="9" name="AutoShape 27"/>
          <p:cNvSpPr/>
          <p:nvPr/>
        </p:nvSpPr>
        <p:spPr>
          <a:xfrm>
            <a:off x="981074" y="1589905"/>
            <a:ext cx="5319117" cy="993140"/>
          </a:xfrm>
          <a:prstGeom prst="wedgeRoundRectCallout">
            <a:avLst>
              <a:gd name="adj1" fmla="val -39172"/>
              <a:gd name="adj2" fmla="val 8960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分数乘分数，用分子相乘的积作分子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分母相乘的积作分母。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p002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110" y="2347899"/>
            <a:ext cx="1251585" cy="1384935"/>
          </a:xfrm>
          <a:prstGeom prst="rect">
            <a:avLst/>
          </a:prstGeom>
        </p:spPr>
      </p:pic>
      <p:sp>
        <p:nvSpPr>
          <p:cNvPr id="7" name="AutoShape 27"/>
          <p:cNvSpPr/>
          <p:nvPr/>
        </p:nvSpPr>
        <p:spPr>
          <a:xfrm>
            <a:off x="3264332" y="2687969"/>
            <a:ext cx="3860800" cy="1062355"/>
          </a:xfrm>
          <a:prstGeom prst="wedgeRoundRectCallout">
            <a:avLst>
              <a:gd name="adj1" fmla="val 52960"/>
              <a:gd name="adj2" fmla="val 2739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在计算过程中</a:t>
            </a:r>
            <a:r>
              <a:rPr lang="en-US" altLang="zh-CN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能约分的应先约分再计算。</a:t>
            </a:r>
            <a:endParaRPr lang="zh-CN" altLang="en-US" sz="2800" b="1" dirty="0">
              <a:solidFill>
                <a:srgbClr val="1F0C6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40"/>
              <p:cNvSpPr txBox="1"/>
              <p:nvPr/>
            </p:nvSpPr>
            <p:spPr>
              <a:xfrm>
                <a:off x="1880833" y="3907056"/>
                <a:ext cx="11069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0833" y="3907056"/>
                <a:ext cx="1106992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54" t="-68" r="14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40"/>
              <p:cNvSpPr txBox="1"/>
              <p:nvPr/>
            </p:nvSpPr>
            <p:spPr>
              <a:xfrm>
                <a:off x="2843808" y="3907057"/>
                <a:ext cx="131280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3907057"/>
                <a:ext cx="1312809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1" t="-68" r="41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>
            <a:off x="3281703" y="4460301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3406691" y="4515966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79912" y="4068122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5"/>
          <p:cNvSpPr txBox="1"/>
          <p:nvPr/>
        </p:nvSpPr>
        <p:spPr>
          <a:xfrm>
            <a:off x="3908993" y="3705596"/>
            <a:ext cx="37497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40"/>
              <p:cNvSpPr txBox="1"/>
              <p:nvPr/>
            </p:nvSpPr>
            <p:spPr>
              <a:xfrm>
                <a:off x="4220135" y="3935783"/>
                <a:ext cx="65920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0135" y="3935783"/>
                <a:ext cx="659204" cy="784830"/>
              </a:xfrm>
              <a:prstGeom prst="rect">
                <a:avLst/>
              </a:prstGeom>
              <a:blipFill rotWithShape="1">
                <a:blip r:embed="rId5"/>
                <a:stretch>
                  <a:fillRect l="-85" t="-7" r="-1252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9" grpId="0" bldLvl="0" animBg="1"/>
      <p:bldP spid="7" grpId="0" bldLvl="0" animBg="1"/>
      <p:bldP spid="12" grpId="0"/>
      <p:bldP spid="14" grpId="0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流程图: 可选过程 37"/>
          <p:cNvSpPr/>
          <p:nvPr/>
        </p:nvSpPr>
        <p:spPr>
          <a:xfrm>
            <a:off x="1783677" y="627534"/>
            <a:ext cx="553212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你知道分数连乘的计算方法吗？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p002-06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91770" y="2268653"/>
            <a:ext cx="1185545" cy="1254125"/>
          </a:xfrm>
          <a:prstGeom prst="rect">
            <a:avLst/>
          </a:prstGeom>
        </p:spPr>
      </p:pic>
      <p:sp>
        <p:nvSpPr>
          <p:cNvPr id="9" name="AutoShape 27"/>
          <p:cNvSpPr/>
          <p:nvPr/>
        </p:nvSpPr>
        <p:spPr>
          <a:xfrm>
            <a:off x="981074" y="1445889"/>
            <a:ext cx="5319117" cy="993140"/>
          </a:xfrm>
          <a:prstGeom prst="wedgeRoundRectCallout">
            <a:avLst>
              <a:gd name="adj1" fmla="val -39172"/>
              <a:gd name="adj2" fmla="val 8960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用分子与分子相乘的积作分子</a:t>
            </a:r>
            <a:r>
              <a:rPr lang="en-US" altLang="zh-CN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分母与分母相乘的积作分母。</a:t>
            </a:r>
            <a:endParaRPr lang="zh-CN" altLang="en-US" sz="2800" b="1" dirty="0">
              <a:solidFill>
                <a:srgbClr val="1F0C6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p002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2678226"/>
            <a:ext cx="1251585" cy="1384935"/>
          </a:xfrm>
          <a:prstGeom prst="rect">
            <a:avLst/>
          </a:prstGeom>
        </p:spPr>
      </p:pic>
      <p:sp>
        <p:nvSpPr>
          <p:cNvPr id="7" name="AutoShape 27"/>
          <p:cNvSpPr/>
          <p:nvPr/>
        </p:nvSpPr>
        <p:spPr>
          <a:xfrm>
            <a:off x="2627784" y="2543953"/>
            <a:ext cx="4968552" cy="1062355"/>
          </a:xfrm>
          <a:prstGeom prst="wedgeRoundRectCallout">
            <a:avLst>
              <a:gd name="adj1" fmla="val 52960"/>
              <a:gd name="adj2" fmla="val 2739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分子和分母之间能交叉约分的，先约分再计算，会比较简便。</a:t>
            </a:r>
            <a:endParaRPr lang="zh-CN" altLang="en-US" sz="2800" b="1" dirty="0">
              <a:solidFill>
                <a:srgbClr val="1F0C6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40"/>
              <p:cNvSpPr txBox="1"/>
              <p:nvPr/>
            </p:nvSpPr>
            <p:spPr>
              <a:xfrm>
                <a:off x="1351067" y="3740852"/>
                <a:ext cx="170563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1067" y="3740852"/>
                <a:ext cx="1705638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5" t="-9" r="2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40"/>
              <p:cNvSpPr txBox="1"/>
              <p:nvPr/>
            </p:nvSpPr>
            <p:spPr>
              <a:xfrm>
                <a:off x="2843808" y="3742284"/>
                <a:ext cx="212859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3742284"/>
                <a:ext cx="2128596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3" t="-29" r="17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接连接符 14"/>
          <p:cNvCxnSpPr/>
          <p:nvPr/>
        </p:nvCxnSpPr>
        <p:spPr>
          <a:xfrm>
            <a:off x="3353555" y="4135372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437441" y="3729688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067944" y="4300709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5"/>
          <p:cNvSpPr txBox="1"/>
          <p:nvPr/>
        </p:nvSpPr>
        <p:spPr>
          <a:xfrm>
            <a:off x="4067944" y="4343563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40"/>
              <p:cNvSpPr txBox="1"/>
              <p:nvPr/>
            </p:nvSpPr>
            <p:spPr>
              <a:xfrm>
                <a:off x="4810815" y="3881898"/>
                <a:ext cx="9201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815" y="3881898"/>
                <a:ext cx="920194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6" t="-31" r="15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直接连接符 19"/>
          <p:cNvCxnSpPr/>
          <p:nvPr/>
        </p:nvCxnSpPr>
        <p:spPr>
          <a:xfrm>
            <a:off x="3426423" y="3897962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549737" y="4300709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文本框 15"/>
          <p:cNvSpPr txBox="1"/>
          <p:nvPr/>
        </p:nvSpPr>
        <p:spPr>
          <a:xfrm>
            <a:off x="3573279" y="3531398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4725071" y="4362621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9" grpId="0" bldLvl="0" animBg="1"/>
      <p:bldP spid="7" grpId="0" bldLvl="0" animBg="1"/>
      <p:bldP spid="13" grpId="0"/>
      <p:bldP spid="14" grpId="0"/>
      <p:bldP spid="16" grpId="0"/>
      <p:bldP spid="18" grpId="0"/>
      <p:bldP spid="19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892" y="824377"/>
            <a:ext cx="7102222" cy="352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AutoShape 27"/>
          <p:cNvSpPr/>
          <p:nvPr/>
        </p:nvSpPr>
        <p:spPr>
          <a:xfrm>
            <a:off x="2159634" y="3486150"/>
            <a:ext cx="4532587" cy="1389856"/>
          </a:xfrm>
          <a:prstGeom prst="wedgeRoundRectCallout">
            <a:avLst>
              <a:gd name="adj1" fmla="val -8075"/>
              <a:gd name="adj2" fmla="val -7960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按原价的  出售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，就是把原价看作单位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“1”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份，售价是其中的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4288" y="1772286"/>
            <a:ext cx="1476011" cy="34529"/>
          </a:xfrm>
          <a:prstGeom prst="rect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14550" y="2081569"/>
            <a:ext cx="1087743" cy="45719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548890" y="3419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915988"/>
            <a:ext cx="1166813" cy="1064786"/>
            <a:chOff x="670145" y="1457273"/>
            <a:chExt cx="1555361" cy="1418832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1152163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3 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779912" y="3403561"/>
                <a:ext cx="470291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3403561"/>
                <a:ext cx="470291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83" t="-89" r="31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272344" y="803808"/>
            <a:ext cx="2279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喷雾器：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背篓：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水泵：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485399" y="1907475"/>
                <a:ext cx="1980319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按原价的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出售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5399" y="1907475"/>
                <a:ext cx="1980319" cy="492443"/>
              </a:xfrm>
              <a:prstGeom prst="rect">
                <a:avLst/>
              </a:prstGeom>
              <a:blipFill rotWithShape="1">
                <a:blip r:embed="rId5"/>
                <a:stretch>
                  <a:fillRect t="-116" r="20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012273" y="2643565"/>
                <a:ext cx="2039893" cy="862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怎样理解“按原价的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出售”？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2273" y="2643565"/>
                <a:ext cx="2039893" cy="862608"/>
              </a:xfrm>
              <a:prstGeom prst="rect">
                <a:avLst/>
              </a:prstGeom>
              <a:blipFill rotWithShape="1">
                <a:blip r:embed="rId6"/>
                <a:stretch>
                  <a:fillRect l="-29" t="-7" r="11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7315302" y="2772384"/>
            <a:ext cx="1701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列表解决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339607" y="1961746"/>
            <a:ext cx="1910596" cy="41048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92221" y="1422464"/>
            <a:ext cx="2044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买喷雾器、水泵、背篓各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元够吗？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79932" y="2064304"/>
            <a:ext cx="452508" cy="45719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62280" y="2383880"/>
            <a:ext cx="702005" cy="45719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2" grpId="0" bldLvl="0" animBg="1"/>
      <p:bldP spid="12" grpId="0" bldLvl="0" animBg="1"/>
      <p:bldP spid="14" grpId="0"/>
      <p:bldP spid="6" grpId="0"/>
      <p:bldP spid="16" grpId="0"/>
      <p:bldP spid="17" grpId="0"/>
      <p:bldP spid="18" grpId="0"/>
      <p:bldP spid="15" grpId="0" bldLvl="0" animBg="1"/>
      <p:bldP spid="20" grpId="0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可选过程 20"/>
          <p:cNvSpPr/>
          <p:nvPr/>
        </p:nvSpPr>
        <p:spPr>
          <a:xfrm>
            <a:off x="4752252" y="3073571"/>
            <a:ext cx="2779731" cy="1063477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种农具都按原价的  出售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4341210" y="1796809"/>
            <a:ext cx="2736304" cy="511969"/>
          </a:xfrm>
          <a:prstGeom prst="wedgeRoundRectCallout">
            <a:avLst>
              <a:gd name="adj1" fmla="val 33238"/>
              <a:gd name="adj2" fmla="val -13115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从问题往条件推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/>
          <p:nvPr/>
        </p:nvSpPr>
        <p:spPr>
          <a:xfrm>
            <a:off x="738791" y="624813"/>
            <a:ext cx="2718171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算术法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27" y="511256"/>
            <a:ext cx="1349633" cy="140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6137943" y="3485421"/>
                <a:ext cx="470291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7943" y="3485421"/>
                <a:ext cx="470291" cy="670505"/>
              </a:xfrm>
              <a:prstGeom prst="rect">
                <a:avLst/>
              </a:prstGeom>
              <a:blipFill rotWithShape="1">
                <a:blip r:embed="rId2"/>
                <a:stretch>
                  <a:fillRect l="-7" t="-81" r="90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下箭头 4"/>
          <p:cNvSpPr/>
          <p:nvPr/>
        </p:nvSpPr>
        <p:spPr>
          <a:xfrm>
            <a:off x="2110913" y="2437480"/>
            <a:ext cx="198022" cy="5742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流程图: 可选过程 17"/>
          <p:cNvSpPr/>
          <p:nvPr/>
        </p:nvSpPr>
        <p:spPr>
          <a:xfrm>
            <a:off x="1037878" y="1491210"/>
            <a:ext cx="2559309" cy="68306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元够不够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860883" y="3073572"/>
            <a:ext cx="2736304" cy="1063477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买这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种农具一共需要多少钱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816537" y="3781878"/>
            <a:ext cx="783617" cy="20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 animBg="1"/>
      <p:bldP spid="12" grpId="0" bldLvl="0" animBg="1"/>
      <p:bldP spid="14" grpId="0"/>
      <p:bldP spid="5" grpId="0" animBg="1"/>
      <p:bldP spid="18" grpId="0" bldLvl="0" animBg="1"/>
      <p:bldP spid="20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1097186" y="1394318"/>
            <a:ext cx="2482155" cy="1066798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种农具各自的出售价格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1610987" y="3023374"/>
            <a:ext cx="3539357" cy="1276568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种农具的出售价格加起来，并与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元作比较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流程图: 可选过程 10"/>
              <p:cNvSpPr/>
              <p:nvPr/>
            </p:nvSpPr>
            <p:spPr>
              <a:xfrm>
                <a:off x="4672589" y="1209543"/>
                <a:ext cx="2779731" cy="1343140"/>
              </a:xfrm>
              <a:prstGeom prst="flowChartAlternateProcess">
                <a:avLst/>
              </a:prstGeom>
              <a:gradFill>
                <a:gsLst>
                  <a:gs pos="10000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种农具原价的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是多少，用乘法计算。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流程图: 可选过程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589" y="1209543"/>
                <a:ext cx="2779731" cy="134314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9" t="-4292" r="21" b="-435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直角上箭头 1"/>
          <p:cNvSpPr/>
          <p:nvPr/>
        </p:nvSpPr>
        <p:spPr>
          <a:xfrm rot="5400000" flipV="1">
            <a:off x="5227510" y="2824317"/>
            <a:ext cx="1035968" cy="111849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右箭头 2"/>
          <p:cNvSpPr/>
          <p:nvPr/>
        </p:nvSpPr>
        <p:spPr>
          <a:xfrm>
            <a:off x="4069540" y="1592463"/>
            <a:ext cx="509664" cy="335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" name="流程图: 可选过程 14"/>
          <p:cNvSpPr/>
          <p:nvPr/>
        </p:nvSpPr>
        <p:spPr>
          <a:xfrm>
            <a:off x="1581730" y="676143"/>
            <a:ext cx="1908212" cy="533399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2" grpId="0" animBg="1"/>
      <p:bldP spid="3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7"/>
          <p:cNvSpPr/>
          <p:nvPr/>
        </p:nvSpPr>
        <p:spPr>
          <a:xfrm>
            <a:off x="937617" y="815579"/>
            <a:ext cx="1690167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解决问题</a:t>
            </a:r>
            <a:endParaRPr lang="zh-CN" altLang="en-US" sz="270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1408175" y="1869671"/>
            <a:ext cx="819818" cy="68306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2935672" y="1072754"/>
            <a:ext cx="4132746" cy="533399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种农具的各自出售价格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0844" y="1863561"/>
            <a:ext cx="1567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喷雾器：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98552" y="2577251"/>
            <a:ext cx="114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背篓：</a:t>
            </a:r>
            <a:endParaRPr lang="zh-CN" altLang="en-US" sz="2800" dirty="0">
              <a:solidFill>
                <a:prstClr val="white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59999" y="3308504"/>
            <a:ext cx="1322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水泵：</a:t>
            </a:r>
            <a:endParaRPr lang="zh-CN" altLang="en-US" sz="2800" dirty="0">
              <a:solidFill>
                <a:prstClr val="white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4022073" y="1738192"/>
                <a:ext cx="115386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50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073" y="1738192"/>
                <a:ext cx="1153860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54" t="-25" r="4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5074289" y="1742950"/>
                <a:ext cx="140790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50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289" y="1742950"/>
                <a:ext cx="1407909" cy="786177"/>
              </a:xfrm>
              <a:prstGeom prst="rect">
                <a:avLst/>
              </a:prstGeom>
              <a:blipFill rotWithShape="1">
                <a:blip r:embed="rId2"/>
                <a:stretch>
                  <a:fillRect t="-65" r="8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4008811" y="2514076"/>
                <a:ext cx="108185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8811" y="2514076"/>
                <a:ext cx="1081851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5" t="-14" r="46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4947943" y="2522327"/>
                <a:ext cx="140790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943" y="2522327"/>
                <a:ext cx="1407909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" t="-14" r="1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3921506" y="3184952"/>
                <a:ext cx="128552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506" y="3184952"/>
                <a:ext cx="1285522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30" t="-54" r="2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矩形 34"/>
          <p:cNvSpPr/>
          <p:nvPr/>
        </p:nvSpPr>
        <p:spPr>
          <a:xfrm>
            <a:off x="6384116" y="1973386"/>
            <a:ext cx="1796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88248" y="2662201"/>
            <a:ext cx="18919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5004650" y="3191544"/>
                <a:ext cx="166071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650" y="3191544"/>
                <a:ext cx="1660711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13" t="-4" r="2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矩形 37"/>
          <p:cNvSpPr/>
          <p:nvPr/>
        </p:nvSpPr>
        <p:spPr>
          <a:xfrm>
            <a:off x="6665360" y="3400717"/>
            <a:ext cx="2083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175345" y="2317277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23004" y="2085611"/>
            <a:ext cx="312001" cy="2050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14257" y="3055822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96789" y="3779585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377453" y="2821286"/>
            <a:ext cx="312001" cy="2050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463213" y="3473712"/>
            <a:ext cx="551044" cy="2514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463213" y="1690051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33113" y="2498893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56068" y="3131114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96734" y="230729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92205" y="296882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82198" y="372211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1" grpId="0" bldLvl="0" animBg="1"/>
      <p:bldP spid="3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5" grpId="0"/>
      <p:bldP spid="41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03648" y="3802869"/>
            <a:ext cx="68407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：买这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种农具要花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元够了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63928" y="1762706"/>
            <a:ext cx="19840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700" b="1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30+9+192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46056" y="3252859"/>
            <a:ext cx="171807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2041090" y="843558"/>
            <a:ext cx="3816424" cy="533399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种农具的出售总价格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2356201" y="2424342"/>
            <a:ext cx="2559309" cy="68306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元够不够？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40608" y="1778582"/>
            <a:ext cx="191690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6" grpId="0"/>
      <p:bldP spid="21" grpId="0" bldLvl="0" animBg="1"/>
      <p:bldP spid="22" grpId="0" bldLvl="0" animBg="1"/>
      <p:bldP spid="2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2324</Words>
  <Application>WPS 演示</Application>
  <PresentationFormat>全屏显示(16:9)</PresentationFormat>
  <Paragraphs>411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幼圆</vt:lpstr>
      <vt:lpstr>楷体</vt:lpstr>
      <vt:lpstr>楷体_GB2312</vt:lpstr>
      <vt:lpstr>Cambria Math</vt:lpstr>
      <vt:lpstr>Times New Roman</vt:lpstr>
      <vt:lpstr>华文新魏</vt:lpstr>
      <vt:lpstr>微软雅黑</vt:lpstr>
      <vt:lpstr>Arial Unicode MS</vt:lpstr>
      <vt:lpstr>等线</vt:lpstr>
      <vt:lpstr>Cambria Math</vt:lpstr>
      <vt:lpstr>Office 主题</vt:lpstr>
      <vt:lpstr>2_自定义设计方案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124</cp:revision>
  <dcterms:created xsi:type="dcterms:W3CDTF">2018-09-11T05:46:00Z</dcterms:created>
  <dcterms:modified xsi:type="dcterms:W3CDTF">2023-08-29T00:55:48Z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696D428BDBED4A56BCF64B1B4D764282_12</vt:lpwstr>
  </property>
</Properties>
</file>