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5" r:id="rId3"/>
  </p:sldMasterIdLst>
  <p:sldIdLst>
    <p:sldId id="256" r:id="rId4"/>
    <p:sldId id="301" r:id="rId5"/>
    <p:sldId id="302" r:id="rId6"/>
    <p:sldId id="360" r:id="rId7"/>
    <p:sldId id="372" r:id="rId8"/>
    <p:sldId id="373" r:id="rId9"/>
    <p:sldId id="371" r:id="rId10"/>
    <p:sldId id="370" r:id="rId11"/>
    <p:sldId id="361" r:id="rId12"/>
    <p:sldId id="374" r:id="rId13"/>
    <p:sldId id="362" r:id="rId14"/>
    <p:sldId id="363" r:id="rId15"/>
    <p:sldId id="364" r:id="rId16"/>
    <p:sldId id="367" r:id="rId17"/>
    <p:sldId id="375" r:id="rId18"/>
    <p:sldId id="369" r:id="rId19"/>
    <p:sldId id="271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24" y="-42"/>
      </p:cViewPr>
      <p:guideLst>
        <p:guide orient="horz" pos="162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1B04182-DD99-499D-BE1B-CDA71FEA2F0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D1DE485-0C59-4388-AF4C-D2284FD54E1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20FA3E1-B7D0-42BF-81B9-3EBCB3A4287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E434BF9-1474-4ADB-998B-2E1E26C1D6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练习八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5420CB-889E-41BC-A3F9-B18706EC5E1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DD679F-2551-4C34-AA55-61C888B64F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练习八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5420CB-889E-41BC-A3F9-B18706EC5E1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DD679F-2551-4C34-AA55-61C888B64F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F9EE4A4-03A8-4DB1-AA13-35F77D28EA54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1E3AB6-00E7-44D3-AB56-D962871E65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9AF60D-327F-4AD0-B3A9-EBA85107ADC3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CE842D8-D39F-405B-9AA5-0FC00BC8B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38F722C-904C-43EB-82BC-E464D87461C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B8F6FE1-3089-42D8-80E7-6CF84C1D4E9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E7A934-6844-4CE2-BAC8-A64624120BA3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6B7D454-D6AB-4D48-8B79-2BA64F1780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9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2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060B346-3FD2-45D8-80E5-6D9BC5C1F604}" type="datetimeFigureOut">
              <a:rPr lang="zh-CN" altLang="en-US"/>
            </a:fld>
            <a:endParaRPr lang="zh-CN" altLang="en-US"/>
          </a:p>
        </p:txBody>
      </p:sp>
      <p:sp>
        <p:nvSpPr>
          <p:cNvPr id="1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13D6EEB-00D6-46D7-B3B6-B68E1AABBD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5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70A9F45-E71B-43F3-B9AA-919F0FD280AE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9597C80-8138-402B-9243-91731F6508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4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7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D15D66-1C44-4CA4-8340-E422AD18F067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1D0A70-9EC8-4EC2-865B-82D86D2A19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0588330-CC79-45B0-9B07-137BC876E334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A427C5F-5DB9-4EFA-8853-BC45653E52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ACC2DE4-EB8F-48A8-8A18-EECB33BA2239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EB32D9D-70E7-4D98-A64A-D4D138847C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A392716-BF3A-436B-AAFB-9DE9429757AA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529A74-EAE3-412A-8DB1-EBDE322159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FD2A8B-214E-4867-8A37-368F7519723B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88CEFA-6711-4B52-81EC-7F36E42118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D5CFB49-89CE-440E-B73A-4954416D80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F2068CB-516C-4E7C-943E-86F9A8968DE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206E8DD-F1F6-4D2B-86DD-50F2E7DC440C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EC24452-F30D-441D-B606-05C0B56F4FC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AF780C1-2ED1-42B6-8F81-42CB072E6D41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3CAB617-4E15-4B17-9687-05FB4132F78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276B4FF-7A78-462D-B1A7-59AB2BADF163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EF9A1F1-28A5-478E-A601-D1C6988471A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040939C-4FA7-45DF-B066-81874CDED7FB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6C81A9-0E06-4B4A-8E5C-4F8142CE3DE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8CA6892-17A0-49AD-BF66-A961CAE694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F9F056C-E36E-46A5-99F2-1434E068525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2.png"/><Relationship Id="rId28" Type="http://schemas.openxmlformats.org/officeDocument/2006/relationships/image" Target="../media/image1.png"/><Relationship Id="rId27" Type="http://schemas.openxmlformats.org/officeDocument/2006/relationships/image" Target="../media/image4.png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3" Type="http://schemas.openxmlformats.org/officeDocument/2006/relationships/theme" Target="../theme/theme2.xml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4338" name="图片 3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5"/>
          <p:cNvPicPr>
            <a:picLocks noChangeAspect="1"/>
          </p:cNvPicPr>
          <p:nvPr userDrawn="1"/>
        </p:nvPicPr>
        <p:blipFill>
          <a:blip r:embed="rId29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练习八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E20C81F-9612-4B33-B805-A843C1D2F7D3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2DB43FE-219D-4622-B3CB-B9C4332AD99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7" Type="http://schemas.openxmlformats.org/officeDocument/2006/relationships/image" Target="../media/image79.png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6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7" Type="http://schemas.openxmlformats.org/officeDocument/2006/relationships/image" Target="../media/image90.png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95.png"/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7" Type="http://schemas.openxmlformats.org/officeDocument/2006/relationships/image" Target="../media/image101.png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03.png"/><Relationship Id="rId1" Type="http://schemas.openxmlformats.org/officeDocument/2006/relationships/image" Target="../media/image10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26.xml"/><Relationship Id="rId12" Type="http://schemas.openxmlformats.org/officeDocument/2006/relationships/image" Target="../media/image21.png"/><Relationship Id="rId11" Type="http://schemas.openxmlformats.org/officeDocument/2006/relationships/image" Target="../media/image20.png"/><Relationship Id="rId10" Type="http://schemas.openxmlformats.org/officeDocument/2006/relationships/image" Target="../media/image1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0" Type="http://schemas.openxmlformats.org/officeDocument/2006/relationships/slideLayout" Target="../slideLayouts/slideLayout2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7" Type="http://schemas.openxmlformats.org/officeDocument/2006/relationships/slideLayout" Target="../slideLayouts/slideLayout26.xml"/><Relationship Id="rId26" Type="http://schemas.openxmlformats.org/officeDocument/2006/relationships/image" Target="../media/image54.png"/><Relationship Id="rId25" Type="http://schemas.openxmlformats.org/officeDocument/2006/relationships/image" Target="../media/image53.png"/><Relationship Id="rId24" Type="http://schemas.openxmlformats.org/officeDocument/2006/relationships/image" Target="../media/image52.png"/><Relationship Id="rId23" Type="http://schemas.openxmlformats.org/officeDocument/2006/relationships/image" Target="../media/image51.png"/><Relationship Id="rId22" Type="http://schemas.openxmlformats.org/officeDocument/2006/relationships/image" Target="../media/image50.png"/><Relationship Id="rId21" Type="http://schemas.openxmlformats.org/officeDocument/2006/relationships/image" Target="../media/image49.png"/><Relationship Id="rId20" Type="http://schemas.openxmlformats.org/officeDocument/2006/relationships/image" Target="../media/image48.png"/><Relationship Id="rId2" Type="http://schemas.openxmlformats.org/officeDocument/2006/relationships/image" Target="../media/image30.png"/><Relationship Id="rId19" Type="http://schemas.openxmlformats.org/officeDocument/2006/relationships/image" Target="../media/image47.png"/><Relationship Id="rId18" Type="http://schemas.openxmlformats.org/officeDocument/2006/relationships/image" Target="../media/image46.png"/><Relationship Id="rId17" Type="http://schemas.openxmlformats.org/officeDocument/2006/relationships/image" Target="../media/image45.png"/><Relationship Id="rId16" Type="http://schemas.openxmlformats.org/officeDocument/2006/relationships/image" Target="../media/image44.png"/><Relationship Id="rId15" Type="http://schemas.openxmlformats.org/officeDocument/2006/relationships/image" Target="../media/image43.png"/><Relationship Id="rId14" Type="http://schemas.openxmlformats.org/officeDocument/2006/relationships/image" Target="../media/image42.png"/><Relationship Id="rId13" Type="http://schemas.openxmlformats.org/officeDocument/2006/relationships/image" Target="../media/image41.png"/><Relationship Id="rId12" Type="http://schemas.openxmlformats.org/officeDocument/2006/relationships/image" Target="../media/image40.png"/><Relationship Id="rId11" Type="http://schemas.openxmlformats.org/officeDocument/2006/relationships/image" Target="../media/image39.png"/><Relationship Id="rId10" Type="http://schemas.openxmlformats.org/officeDocument/2006/relationships/image" Target="../media/image38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png"/><Relationship Id="rId8" Type="http://schemas.openxmlformats.org/officeDocument/2006/relationships/image" Target="../media/image61.png"/><Relationship Id="rId7" Type="http://schemas.openxmlformats.org/officeDocument/2006/relationships/image" Target="../media/image60.png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4" Type="http://schemas.openxmlformats.org/officeDocument/2006/relationships/slideLayout" Target="../slideLayouts/slideLayout26.xml"/><Relationship Id="rId13" Type="http://schemas.openxmlformats.org/officeDocument/2006/relationships/image" Target="../media/image66.png"/><Relationship Id="rId12" Type="http://schemas.openxmlformats.org/officeDocument/2006/relationships/image" Target="../media/image65.png"/><Relationship Id="rId11" Type="http://schemas.openxmlformats.org/officeDocument/2006/relationships/image" Target="../media/image64.png"/><Relationship Id="rId10" Type="http://schemas.openxmlformats.org/officeDocument/2006/relationships/image" Target="../media/image63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69.png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1"/>
          <p:cNvGrpSpPr/>
          <p:nvPr/>
        </p:nvGrpSpPr>
        <p:grpSpPr bwMode="auto">
          <a:xfrm>
            <a:off x="0" y="0"/>
            <a:ext cx="3492500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40991" name="组合 5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40992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51470"/>
                <a:ext cx="2338687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513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3119" y="1435155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练习八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69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813" y="51911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098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8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40985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文本框 10"/>
            <p:cNvSpPr txBox="1"/>
            <p:nvPr/>
          </p:nvSpPr>
          <p:spPr>
            <a:xfrm>
              <a:off x="1435375" y="1385539"/>
              <a:ext cx="411647" cy="6314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81078" y="704490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矩形 35"/>
          <p:cNvSpPr/>
          <p:nvPr/>
        </p:nvSpPr>
        <p:spPr>
          <a:xfrm>
            <a:off x="1643736" y="863240"/>
            <a:ext cx="840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693276" y="948356"/>
                <a:ext cx="1326581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𝟏𝟐</m:t>
                          </m:r>
                        </m:num>
                        <m:den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𝟐𝟓</m:t>
                          </m:r>
                        </m:den>
                      </m:f>
                      <m:r>
                        <a:rPr lang="en-US" altLang="zh-CN" sz="2400" b="1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3276" y="948356"/>
                <a:ext cx="1326581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18" t="-38" r="23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639446" y="1923678"/>
                <a:ext cx="1434239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𝟐𝟓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9446" y="1923678"/>
                <a:ext cx="1434239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27" t="-37" r="-4416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2693276" y="2638361"/>
                <a:ext cx="679994" cy="713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𝟐𝟓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3276" y="2638361"/>
                <a:ext cx="679994" cy="713529"/>
              </a:xfrm>
              <a:prstGeom prst="rect">
                <a:avLst/>
              </a:prstGeom>
              <a:blipFill rotWithShape="1">
                <a:blip r:embed="rId4"/>
                <a:stretch>
                  <a:fillRect l="-35" t="-80" r="-10624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1763688" y="3576862"/>
                <a:ext cx="4896544" cy="713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答：平均每千米耗油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升。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3576862"/>
                <a:ext cx="4896544" cy="713529"/>
              </a:xfrm>
              <a:prstGeom prst="rect">
                <a:avLst/>
              </a:prstGeom>
              <a:blipFill rotWithShape="1">
                <a:blip r:embed="rId5"/>
                <a:stretch>
                  <a:fillRect l="-6" t="-76" r="7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3039704" y="2804917"/>
            <a:ext cx="12531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（升）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2" grpId="0"/>
      <p:bldP spid="13" grpId="0"/>
      <p:bldP spid="14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0592" y="6742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1083990" y="674266"/>
                <a:ext cx="7088410" cy="713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长的绳子平均分成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段，每段长多少米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3990" y="674266"/>
                <a:ext cx="7088410" cy="713016"/>
              </a:xfrm>
              <a:prstGeom prst="rect">
                <a:avLst/>
              </a:prstGeom>
              <a:blipFill rotWithShape="1">
                <a:blip r:embed="rId2"/>
                <a:stretch>
                  <a:fillRect l="-1" t="-74" r="8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矩形 28"/>
          <p:cNvSpPr/>
          <p:nvPr/>
        </p:nvSpPr>
        <p:spPr>
          <a:xfrm>
            <a:off x="764359" y="1813315"/>
            <a:ext cx="1311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圆角矩形 29"/>
              <p:cNvSpPr/>
              <p:nvPr/>
            </p:nvSpPr>
            <p:spPr>
              <a:xfrm>
                <a:off x="1905387" y="1635646"/>
                <a:ext cx="2722807" cy="1100029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zh-CN" altLang="en-US" sz="2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把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米长的绳子平均分成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份</a:t>
                </a: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圆角矩形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387" y="1635646"/>
                <a:ext cx="2722807" cy="1100029"/>
              </a:xfrm>
              <a:prstGeom prst="roundRect">
                <a:avLst/>
              </a:prstGeom>
              <a:blipFill rotWithShape="1">
                <a:blip r:embed="rId3"/>
                <a:stretch>
                  <a:fillRect l="-14" t="-47" r="12" b="9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圆角矩形 30"/>
          <p:cNvSpPr/>
          <p:nvPr/>
        </p:nvSpPr>
        <p:spPr>
          <a:xfrm>
            <a:off x="5292081" y="1717358"/>
            <a:ext cx="1369607" cy="845443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求其中的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7219007" y="1665244"/>
            <a:ext cx="1362900" cy="874284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用除法计算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4628195" y="2102386"/>
            <a:ext cx="543724" cy="1665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右箭头 33"/>
          <p:cNvSpPr/>
          <p:nvPr/>
        </p:nvSpPr>
        <p:spPr>
          <a:xfrm>
            <a:off x="6665484" y="2101272"/>
            <a:ext cx="543724" cy="1549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58845" y="2998957"/>
            <a:ext cx="840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2008385" y="3084073"/>
                <a:ext cx="1063688" cy="7842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400" b="1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8385" y="3084073"/>
                <a:ext cx="1063688" cy="784254"/>
              </a:xfrm>
              <a:prstGeom prst="rect">
                <a:avLst/>
              </a:prstGeom>
              <a:blipFill rotWithShape="1">
                <a:blip r:embed="rId4"/>
                <a:stretch>
                  <a:fillRect l="-48" t="-65" r="54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2915816" y="3134049"/>
                <a:ext cx="1209818" cy="713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3134049"/>
                <a:ext cx="1209818" cy="713016"/>
              </a:xfrm>
              <a:prstGeom prst="rect">
                <a:avLst/>
              </a:prstGeom>
              <a:blipFill rotWithShape="1">
                <a:blip r:embed="rId5"/>
                <a:stretch>
                  <a:fillRect l="-44" t="-45" r="3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4398115" y="3120781"/>
                <a:ext cx="773804" cy="71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𝟏𝟒</m:t>
                        </m:r>
                      </m:den>
                    </m:f>
                  </m:oMath>
                </a14:m>
                <a:endParaRPr lang="zh-CN" altLang="en-US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8115" y="3120781"/>
                <a:ext cx="773804" cy="711477"/>
              </a:xfrm>
              <a:prstGeom prst="rect">
                <a:avLst/>
              </a:prstGeom>
              <a:blipFill rotWithShape="1">
                <a:blip r:embed="rId6"/>
                <a:stretch>
                  <a:fillRect l="-14" t="-55" r="62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矩形 38"/>
          <p:cNvSpPr/>
          <p:nvPr/>
        </p:nvSpPr>
        <p:spPr>
          <a:xfrm>
            <a:off x="4785017" y="3214909"/>
            <a:ext cx="12531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（米）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0" name="矩形 39"/>
              <p:cNvSpPr/>
              <p:nvPr/>
            </p:nvSpPr>
            <p:spPr>
              <a:xfrm>
                <a:off x="922820" y="4004147"/>
                <a:ext cx="3705374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答：每段长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米。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0" name="矩形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2820" y="4004147"/>
                <a:ext cx="3705374" cy="712631"/>
              </a:xfrm>
              <a:prstGeom prst="rect">
                <a:avLst/>
              </a:prstGeom>
              <a:blipFill rotWithShape="1">
                <a:blip r:embed="rId7"/>
                <a:stretch>
                  <a:fillRect l="-4" t="-66" r="8" b="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80184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971602" y="712384"/>
                <a:ext cx="7416821" cy="7193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个橘子共重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kg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，平均每个橘子重多少千克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2" y="712384"/>
                <a:ext cx="7416821" cy="719364"/>
              </a:xfrm>
              <a:prstGeom prst="rect">
                <a:avLst/>
              </a:prstGeom>
              <a:blipFill rotWithShape="1">
                <a:blip r:embed="rId2"/>
                <a:stretch>
                  <a:fillRect l="-1" t="-76" r="1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矩形 27"/>
          <p:cNvSpPr/>
          <p:nvPr/>
        </p:nvSpPr>
        <p:spPr>
          <a:xfrm>
            <a:off x="2195565" y="1818448"/>
            <a:ext cx="840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3105014" y="1687611"/>
                <a:ext cx="1063688" cy="7917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400" b="1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𝟔</m:t>
                      </m:r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5014" y="1687611"/>
                <a:ext cx="1063688" cy="791755"/>
              </a:xfrm>
              <a:prstGeom prst="rect">
                <a:avLst/>
              </a:prstGeom>
              <a:blipFill rotWithShape="1">
                <a:blip r:embed="rId3"/>
                <a:stretch>
                  <a:fillRect l="-47" t="-53" r="53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2791975" y="2490372"/>
                <a:ext cx="1209818" cy="721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1975" y="2490372"/>
                <a:ext cx="1209818" cy="721031"/>
              </a:xfrm>
              <a:prstGeom prst="rect">
                <a:avLst/>
              </a:prstGeom>
              <a:blipFill rotWithShape="1">
                <a:blip r:embed="rId4"/>
                <a:stretch>
                  <a:fillRect l="-43" t="-74" r="2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2738146" y="3186750"/>
                <a:ext cx="773804" cy="718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𝟒𝟐</m:t>
                        </m:r>
                      </m:den>
                    </m:f>
                  </m:oMath>
                </a14:m>
                <a:endParaRPr lang="zh-CN" altLang="en-US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8146" y="3186750"/>
                <a:ext cx="773804" cy="718979"/>
              </a:xfrm>
              <a:prstGeom prst="rect">
                <a:avLst/>
              </a:prstGeom>
              <a:blipFill rotWithShape="1">
                <a:blip r:embed="rId5"/>
                <a:stretch>
                  <a:fillRect l="-3" t="-45" r="52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矩形 31"/>
          <p:cNvSpPr/>
          <p:nvPr/>
        </p:nvSpPr>
        <p:spPr>
          <a:xfrm>
            <a:off x="3125048" y="3280878"/>
            <a:ext cx="1652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（千克）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矩形 32"/>
              <p:cNvSpPr/>
              <p:nvPr/>
            </p:nvSpPr>
            <p:spPr>
              <a:xfrm>
                <a:off x="2162451" y="3723878"/>
                <a:ext cx="5349238" cy="7189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答：平均每个橘子重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千克。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3" name="矩形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2451" y="3723878"/>
                <a:ext cx="5349238" cy="718979"/>
              </a:xfrm>
              <a:prstGeom prst="rect">
                <a:avLst/>
              </a:prstGeom>
              <a:blipFill rotWithShape="1">
                <a:blip r:embed="rId6"/>
                <a:stretch>
                  <a:fillRect l="-5" t="-33" r="5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4521" y="783773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1007724" y="627534"/>
                <a:ext cx="7380700" cy="11436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把一张长方形纸的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平均分成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份，每份是这张长方形纸的几分之几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724" y="627534"/>
                <a:ext cx="7380700" cy="1143646"/>
              </a:xfrm>
              <a:prstGeom prst="rect">
                <a:avLst/>
              </a:prstGeom>
              <a:blipFill rotWithShape="1">
                <a:blip r:embed="rId2"/>
                <a:stretch>
                  <a:fillRect l="-8" t="-13" r="1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矩形 24"/>
          <p:cNvSpPr/>
          <p:nvPr/>
        </p:nvSpPr>
        <p:spPr>
          <a:xfrm>
            <a:off x="165299" y="2114406"/>
            <a:ext cx="1311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圆角矩形 25"/>
              <p:cNvSpPr/>
              <p:nvPr/>
            </p:nvSpPr>
            <p:spPr>
              <a:xfrm>
                <a:off x="1187625" y="1989513"/>
                <a:ext cx="3011612" cy="1100029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把一张长方形纸的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平均分成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份</a:t>
                </a: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圆角矩形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5" y="1989513"/>
                <a:ext cx="3011612" cy="1100029"/>
              </a:xfrm>
              <a:prstGeom prst="roundRect">
                <a:avLst/>
              </a:prstGeom>
              <a:blipFill rotWithShape="1">
                <a:blip r:embed="rId3"/>
                <a:stretch>
                  <a:fillRect l="-6" t="-5" r="20" b="24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圆角矩形 27"/>
          <p:cNvSpPr/>
          <p:nvPr/>
        </p:nvSpPr>
        <p:spPr>
          <a:xfrm>
            <a:off x="4863123" y="2071225"/>
            <a:ext cx="1369607" cy="845443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求其中的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6790049" y="2019111"/>
            <a:ext cx="1362900" cy="874284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用除法计算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4199237" y="2456253"/>
            <a:ext cx="543724" cy="1665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右箭头 30"/>
          <p:cNvSpPr/>
          <p:nvPr/>
        </p:nvSpPr>
        <p:spPr>
          <a:xfrm>
            <a:off x="6236526" y="2455139"/>
            <a:ext cx="543724" cy="1549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32112" y="3406274"/>
            <a:ext cx="840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1581652" y="3491390"/>
                <a:ext cx="1063688" cy="7839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400" b="1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1652" y="3491390"/>
                <a:ext cx="1063688" cy="783933"/>
              </a:xfrm>
              <a:prstGeom prst="rect">
                <a:avLst/>
              </a:prstGeom>
              <a:blipFill rotWithShape="1">
                <a:blip r:embed="rId4"/>
                <a:stretch>
                  <a:fillRect l="-47" t="-20" r="53" b="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2489083" y="3541366"/>
                <a:ext cx="1209818" cy="7148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9083" y="3541366"/>
                <a:ext cx="1209818" cy="714811"/>
              </a:xfrm>
              <a:prstGeom prst="rect">
                <a:avLst/>
              </a:prstGeom>
              <a:blipFill rotWithShape="1">
                <a:blip r:embed="rId5"/>
                <a:stretch>
                  <a:fillRect l="-43" t="-85" r="2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3971382" y="3528098"/>
                <a:ext cx="773804" cy="71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𝟐𝟒</m:t>
                        </m:r>
                      </m:den>
                    </m:f>
                  </m:oMath>
                </a14:m>
                <a:endParaRPr lang="zh-CN" altLang="en-US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1382" y="3528098"/>
                <a:ext cx="773804" cy="711477"/>
              </a:xfrm>
              <a:prstGeom prst="rect">
                <a:avLst/>
              </a:prstGeom>
              <a:blipFill rotWithShape="1">
                <a:blip r:embed="rId6"/>
                <a:stretch>
                  <a:fillRect l="-12" t="-5" r="60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矩形 36"/>
              <p:cNvSpPr/>
              <p:nvPr/>
            </p:nvSpPr>
            <p:spPr>
              <a:xfrm>
                <a:off x="423921" y="4256049"/>
                <a:ext cx="5130030" cy="7105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答：每份是这张长方形纸的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7" name="矩形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921" y="4256049"/>
                <a:ext cx="5130030" cy="710579"/>
              </a:xfrm>
              <a:prstGeom prst="rect">
                <a:avLst/>
              </a:prstGeom>
              <a:blipFill rotWithShape="1">
                <a:blip r:embed="rId7"/>
                <a:stretch>
                  <a:fillRect l="-7" t="-39" r="5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5" grpId="0"/>
      <p:bldP spid="26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7544" y="712864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183915" y="66103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平均每分打多少个字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8" y="1995686"/>
            <a:ext cx="7324725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1395113" y="2427734"/>
                <a:ext cx="2103155" cy="9934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我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分钟打了这份稿件的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5113" y="2427734"/>
                <a:ext cx="2103155" cy="993413"/>
              </a:xfrm>
              <a:prstGeom prst="rect">
                <a:avLst/>
              </a:prstGeom>
              <a:blipFill rotWithShape="1">
                <a:blip r:embed="rId3"/>
                <a:stretch>
                  <a:fillRect l="-1" t="-13" r="3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5755915" y="2227679"/>
            <a:ext cx="2478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这份稿件有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960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个字。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454103" y="1434159"/>
            <a:ext cx="1311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圆角矩形 13"/>
              <p:cNvSpPr/>
              <p:nvPr/>
            </p:nvSpPr>
            <p:spPr>
              <a:xfrm>
                <a:off x="1476429" y="1309266"/>
                <a:ext cx="2591515" cy="1100029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把这份稿件的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平均分成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份</a:t>
                </a: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圆角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6429" y="1309266"/>
                <a:ext cx="2591515" cy="1100029"/>
              </a:xfrm>
              <a:prstGeom prst="roundRect">
                <a:avLst/>
              </a:prstGeom>
              <a:blipFill rotWithShape="1">
                <a:blip r:embed="rId2"/>
                <a:stretch>
                  <a:fillRect l="-2" t="-48" r="5" b="1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圆角矩形 15"/>
          <p:cNvSpPr/>
          <p:nvPr/>
        </p:nvSpPr>
        <p:spPr>
          <a:xfrm>
            <a:off x="5151927" y="1390978"/>
            <a:ext cx="1369607" cy="845443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求其中的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078853" y="1338864"/>
            <a:ext cx="1362900" cy="874284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用除法计算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4355976" y="1776006"/>
            <a:ext cx="543724" cy="1665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0916" y="2888910"/>
            <a:ext cx="840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1662124" y="2768112"/>
                <a:ext cx="2051716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latin typeface="Cambria Math" panose="02040503050406030204"/>
                        </a:rPr>
                        <m:t>𝟗𝟔𝟎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sz="2400" b="1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2124" y="2768112"/>
                <a:ext cx="2051716" cy="783804"/>
              </a:xfrm>
              <a:prstGeom prst="rect">
                <a:avLst/>
              </a:prstGeom>
              <a:blipFill rotWithShape="1">
                <a:blip r:embed="rId3"/>
                <a:stretch>
                  <a:fillRect l="-16" t="-19" r="18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3439662" y="2709121"/>
                <a:ext cx="2356799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0" smtClean="0"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400" b="1" i="0" smtClean="0">
                          <a:latin typeface="Cambria Math" panose="02040503050406030204"/>
                        </a:rPr>
                        <m:t>𝟗𝟔𝟎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sz="2400" b="1" i="1" dirty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dirty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dirty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dirty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9662" y="2709121"/>
                <a:ext cx="2356799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21" t="-27" r="8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/>
          <p:cNvCxnSpPr/>
          <p:nvPr/>
        </p:nvCxnSpPr>
        <p:spPr>
          <a:xfrm>
            <a:off x="3894618" y="3054157"/>
            <a:ext cx="558162" cy="9475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3824150" y="2557095"/>
            <a:ext cx="6990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240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776437" y="3160014"/>
            <a:ext cx="139541" cy="25211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846207" y="3288850"/>
            <a:ext cx="3528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3916571" y="2748534"/>
            <a:ext cx="558162" cy="9475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364088" y="3234147"/>
            <a:ext cx="139541" cy="25211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4012139" y="2318359"/>
            <a:ext cx="511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399734" y="3210417"/>
            <a:ext cx="3528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617488" y="2843291"/>
            <a:ext cx="18348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20916" y="3647324"/>
            <a:ext cx="42129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答：平均每分打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个字。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6" grpId="0" animBg="1"/>
      <p:bldP spid="17" grpId="0" animBg="1"/>
      <p:bldP spid="18" grpId="0" animBg="1"/>
      <p:bldP spid="19" grpId="0"/>
      <p:bldP spid="20" grpId="0"/>
      <p:bldP spid="23" grpId="0"/>
      <p:bldP spid="25" grpId="0"/>
      <p:bldP spid="32" grpId="0"/>
      <p:bldP spid="35" grpId="0"/>
      <p:bldP spid="36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82597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735" y="825975"/>
            <a:ext cx="6816115" cy="232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1403648" y="1405154"/>
                <a:ext cx="1872208" cy="835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小强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分钟跑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/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千米。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1405154"/>
                <a:ext cx="1872208" cy="835998"/>
              </a:xfrm>
              <a:prstGeom prst="rect">
                <a:avLst/>
              </a:prstGeom>
              <a:blipFill rotWithShape="1">
                <a:blip r:embed="rId3"/>
                <a:stretch>
                  <a:fillRect l="-16" t="-64" r="28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/>
          <p:nvPr/>
        </p:nvSpPr>
        <p:spPr>
          <a:xfrm>
            <a:off x="5799634" y="1990504"/>
            <a:ext cx="19442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小强平均每分钟跑多少千米。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8845" y="2998957"/>
            <a:ext cx="840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2008385" y="3084073"/>
                <a:ext cx="1142236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0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8385" y="3084073"/>
                <a:ext cx="1142236" cy="784830"/>
              </a:xfrm>
              <a:prstGeom prst="rect">
                <a:avLst/>
              </a:prstGeom>
              <a:blipFill rotWithShape="1">
                <a:blip r:embed="rId4"/>
                <a:stretch>
                  <a:fillRect l="-45" t="-65" r="34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2915816" y="3134049"/>
                <a:ext cx="1277144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3134049"/>
                <a:ext cx="1277144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42" t="-45" r="-5365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4192960" y="3120781"/>
                <a:ext cx="1006226" cy="713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𝟏𝟓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2960" y="3120781"/>
                <a:ext cx="1006226" cy="713529"/>
              </a:xfrm>
              <a:prstGeom prst="rect">
                <a:avLst/>
              </a:prstGeom>
              <a:blipFill rotWithShape="1">
                <a:blip r:embed="rId6"/>
                <a:stretch>
                  <a:fillRect l="-5" t="-55" r="44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矩形 23"/>
          <p:cNvSpPr/>
          <p:nvPr/>
        </p:nvSpPr>
        <p:spPr>
          <a:xfrm>
            <a:off x="4696073" y="3260567"/>
            <a:ext cx="15986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958845" y="3882236"/>
                <a:ext cx="5680134" cy="713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答：小强平均每分钟跑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千米。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8845" y="3882236"/>
                <a:ext cx="5680134" cy="713529"/>
              </a:xfrm>
              <a:prstGeom prst="rect">
                <a:avLst/>
              </a:prstGeom>
              <a:blipFill rotWithShape="1">
                <a:blip r:embed="rId7"/>
                <a:stretch>
                  <a:fillRect l="-11" t="-67" r="1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751013"/>
            <a:ext cx="7775575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63022" y="2035550"/>
            <a:ext cx="7058025" cy="9310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的倒数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只要把这个数的分子、分母调换位置。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063022" y="3129811"/>
            <a:ext cx="67687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分数除以整数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，等于分数乘这个整数的倒数。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2915816" y="674400"/>
            <a:ext cx="307007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倒数的意义及求法</a:t>
            </a:r>
            <a:endParaRPr lang="en-US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58990" y="1245067"/>
          <a:ext cx="8117466" cy="3414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7698"/>
                <a:gridCol w="6829768"/>
              </a:tblGrid>
              <a:tr h="49653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意 义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乘积是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的两个数互为倒数。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119301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提 示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“互为倒数”是对两个数来说的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它们是相互依存的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必须说一个数是另一个数的倒数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或者说两个数互为倒数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不能孤立地说某一个数是倒数。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88794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 法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求一个数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(0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除外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的倒数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只要把这个数的分子、分母调换位置。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837414"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特殊数的倒数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因为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与任何数相乘都不等于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1,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所以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没有倒数。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的倒数还是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。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27" name="Rectangle 15"/>
          <p:cNvSpPr>
            <a:spLocks noChangeArrowheads="1"/>
          </p:cNvSpPr>
          <p:nvPr/>
        </p:nvSpPr>
        <p:spPr bwMode="auto">
          <a:xfrm>
            <a:off x="2771800" y="687318"/>
            <a:ext cx="23487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分数除以整数</a:t>
            </a:r>
            <a:endParaRPr lang="en-US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611560" y="1551414"/>
          <a:ext cx="8063866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7186"/>
                <a:gridCol w="7006680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意义</a:t>
                      </a:r>
                      <a:endParaRPr lang="zh-CN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分数除以整数的意义与整数除法的意义相同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都是已知两个因数的积与其中的一个因数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求另一个因数的运算。</a:t>
                      </a:r>
                      <a:endParaRPr lang="zh-CN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计算方法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endParaRPr lang="zh-CN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分数除以整数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(0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除外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，等于分数乘这个整数的倒数。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528" y="1169947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5"/>
          <p:cNvGrpSpPr/>
          <p:nvPr/>
        </p:nvGrpSpPr>
        <p:grpSpPr bwMode="auto">
          <a:xfrm>
            <a:off x="360363" y="425599"/>
            <a:ext cx="2266950" cy="561975"/>
            <a:chOff x="192082" y="411510"/>
            <a:chExt cx="2266690" cy="561692"/>
          </a:xfrm>
        </p:grpSpPr>
        <p:pic>
          <p:nvPicPr>
            <p:cNvPr id="6" name="图片 1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082" y="492072"/>
              <a:ext cx="366860" cy="45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82044" y="1741819"/>
            <a:ext cx="8492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分数除以整数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，商一定小于被除数。（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1165" y="2279731"/>
            <a:ext cx="78771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0.25×4=1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互为倒数。（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0435" y="2893947"/>
            <a:ext cx="80031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(3)1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除以一个整数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，商就是这个整数的倒数。（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06138" y="1067087"/>
            <a:ext cx="47242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议一议，下面的说法对吗？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489176" y="3873291"/>
                <a:ext cx="7661159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(4)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如果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不等于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0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，那么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÷a=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𝒂</m:t>
                        </m:r>
                      </m:den>
                    </m:f>
                    <m:r>
                      <m:rPr>
                        <m:nor/>
                      </m:rPr>
                      <a: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。（  ）</m:t>
                    </m:r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176" y="3873291"/>
                <a:ext cx="7661159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3" t="-60" r="1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8276248" y="1741819"/>
            <a:ext cx="5042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54057" y="2279731"/>
            <a:ext cx="5042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10194" y="3350071"/>
            <a:ext cx="5042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06738" y="3969022"/>
            <a:ext cx="6445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0" grpId="0"/>
      <p:bldP spid="31" grpId="0"/>
      <p:bldP spid="32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2123728" y="3494496"/>
            <a:ext cx="5446232" cy="1076306"/>
          </a:xfrm>
          <a:prstGeom prst="wedgeRoundRectCallout">
            <a:avLst>
              <a:gd name="adj1" fmla="val 55396"/>
              <a:gd name="adj2" fmla="val -49070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求一个数</a:t>
            </a:r>
            <a:r>
              <a:rPr lang="en-US" altLang="zh-CN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(0</a:t>
            </a:r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除外</a:t>
            </a:r>
            <a:r>
              <a:rPr lang="en-US" altLang="zh-CN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的倒数</a:t>
            </a:r>
            <a:r>
              <a:rPr lang="en-US" altLang="zh-CN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只要把这个数的分子、分母调换位置。</a:t>
            </a:r>
            <a:endParaRPr lang="zh-CN" altLang="en-US" sz="2800" b="1" dirty="0">
              <a:solidFill>
                <a:srgbClr val="1C1C1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3608" y="888906"/>
            <a:ext cx="3888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写出下面各数的倒数。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339355" y="1528670"/>
                <a:ext cx="386644" cy="6117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9355" y="1528670"/>
                <a:ext cx="386644" cy="611706"/>
              </a:xfrm>
              <a:prstGeom prst="rect">
                <a:avLst/>
              </a:prstGeom>
              <a:blipFill rotWithShape="1">
                <a:blip r:embed="rId2"/>
                <a:stretch>
                  <a:fillRect l="-36" t="-37" r="18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3635896" y="1527644"/>
                <a:ext cx="524503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𝟏𝟕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𝟏𝟏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896" y="1527644"/>
                <a:ext cx="524503" cy="610936"/>
              </a:xfrm>
              <a:prstGeom prst="rect">
                <a:avLst/>
              </a:prstGeom>
              <a:blipFill rotWithShape="1">
                <a:blip r:embed="rId3"/>
                <a:stretch>
                  <a:fillRect l="-99" t="-77" r="98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6120230" y="2499742"/>
                <a:ext cx="386644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0230" y="2499742"/>
                <a:ext cx="386644" cy="618311"/>
              </a:xfrm>
              <a:prstGeom prst="rect">
                <a:avLst/>
              </a:prstGeom>
              <a:blipFill rotWithShape="1">
                <a:blip r:embed="rId4"/>
                <a:stretch>
                  <a:fillRect l="-26" t="-62" r="8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3592730" y="2499742"/>
                <a:ext cx="386644" cy="6113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2730" y="2499742"/>
                <a:ext cx="386644" cy="611321"/>
              </a:xfrm>
              <a:prstGeom prst="rect">
                <a:avLst/>
              </a:prstGeom>
              <a:blipFill rotWithShape="1">
                <a:blip r:embed="rId5"/>
                <a:stretch>
                  <a:fillRect l="-138" t="-62" r="120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6120230" y="1612856"/>
            <a:ext cx="4870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12022" y="2547783"/>
            <a:ext cx="774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0.7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327125"/>
            <a:ext cx="1205176" cy="1526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直接箭头连接符 7"/>
          <p:cNvCxnSpPr>
            <a:stCxn id="2" idx="3"/>
          </p:cNvCxnSpPr>
          <p:nvPr/>
        </p:nvCxnSpPr>
        <p:spPr>
          <a:xfrm flipV="1">
            <a:off x="1725999" y="1834011"/>
            <a:ext cx="613753" cy="512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2339752" y="1549752"/>
                <a:ext cx="386644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752" y="1549752"/>
                <a:ext cx="386644" cy="610936"/>
              </a:xfrm>
              <a:prstGeom prst="rect">
                <a:avLst/>
              </a:prstGeom>
              <a:blipFill rotWithShape="1">
                <a:blip r:embed="rId7"/>
                <a:stretch>
                  <a:fillRect l="-107" t="-58" r="88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直接箭头连接符 27"/>
          <p:cNvCxnSpPr/>
          <p:nvPr/>
        </p:nvCxnSpPr>
        <p:spPr>
          <a:xfrm flipV="1">
            <a:off x="4120156" y="1883008"/>
            <a:ext cx="623371" cy="51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4743527" y="1598750"/>
                <a:ext cx="524503" cy="6113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𝟏𝟕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3527" y="1598750"/>
                <a:ext cx="524503" cy="611321"/>
              </a:xfrm>
              <a:prstGeom prst="rect">
                <a:avLst/>
              </a:prstGeom>
              <a:blipFill rotWithShape="1">
                <a:blip r:embed="rId8"/>
                <a:stretch>
                  <a:fillRect l="-15" t="-74" r="13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直接箭头连接符 29"/>
          <p:cNvCxnSpPr/>
          <p:nvPr/>
        </p:nvCxnSpPr>
        <p:spPr>
          <a:xfrm flipV="1">
            <a:off x="6437066" y="1841025"/>
            <a:ext cx="623371" cy="51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7060437" y="1556767"/>
                <a:ext cx="386644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0437" y="1556767"/>
                <a:ext cx="386644" cy="612796"/>
              </a:xfrm>
              <a:prstGeom prst="rect">
                <a:avLst/>
              </a:prstGeom>
              <a:blipFill rotWithShape="1">
                <a:blip r:embed="rId9"/>
                <a:stretch>
                  <a:fillRect l="-131" t="-62" r="113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直接箭头连接符 31"/>
          <p:cNvCxnSpPr/>
          <p:nvPr/>
        </p:nvCxnSpPr>
        <p:spPr>
          <a:xfrm flipV="1">
            <a:off x="1828291" y="2790605"/>
            <a:ext cx="623371" cy="51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2451662" y="2506347"/>
                <a:ext cx="524503" cy="6113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𝟏𝟎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1662" y="2506347"/>
                <a:ext cx="524503" cy="611321"/>
              </a:xfrm>
              <a:prstGeom prst="rect">
                <a:avLst/>
              </a:prstGeom>
              <a:blipFill rotWithShape="1">
                <a:blip r:embed="rId10"/>
                <a:stretch>
                  <a:fillRect l="-107" r="106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4" name="直接箭头连接符 33"/>
          <p:cNvCxnSpPr/>
          <p:nvPr/>
        </p:nvCxnSpPr>
        <p:spPr>
          <a:xfrm flipV="1">
            <a:off x="3923633" y="2832041"/>
            <a:ext cx="623371" cy="51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4547004" y="2547783"/>
                <a:ext cx="386644" cy="610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7004" y="2547783"/>
                <a:ext cx="386644" cy="610873"/>
              </a:xfrm>
              <a:prstGeom prst="rect">
                <a:avLst/>
              </a:prstGeom>
              <a:blipFill rotWithShape="1">
                <a:blip r:embed="rId11"/>
                <a:stretch>
                  <a:fillRect l="-104" t="-27" r="86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6" name="直接箭头连接符 35"/>
          <p:cNvCxnSpPr/>
          <p:nvPr/>
        </p:nvCxnSpPr>
        <p:spPr>
          <a:xfrm flipV="1">
            <a:off x="6437066" y="2832041"/>
            <a:ext cx="623371" cy="51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7060437" y="2547783"/>
                <a:ext cx="386644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0437" y="2547783"/>
                <a:ext cx="386644" cy="612796"/>
              </a:xfrm>
              <a:prstGeom prst="rect">
                <a:avLst/>
              </a:prstGeom>
              <a:blipFill rotWithShape="1">
                <a:blip r:embed="rId12"/>
                <a:stretch>
                  <a:fillRect l="-131" t="-27" r="113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2" grpId="0"/>
      <p:bldP spid="13" grpId="0"/>
      <p:bldP spid="15" grpId="0"/>
      <p:bldP spid="16" grpId="0"/>
      <p:bldP spid="17" grpId="0"/>
      <p:bldP spid="18" grpId="0"/>
      <p:bldP spid="26" grpId="0"/>
      <p:bldP spid="29" grpId="0"/>
      <p:bldP spid="31" grpId="0"/>
      <p:bldP spid="33" grpId="0"/>
      <p:bldP spid="35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3068672" y="3788261"/>
            <a:ext cx="4032448" cy="643813"/>
          </a:xfrm>
          <a:prstGeom prst="wedgeRoundRectCallout">
            <a:avLst>
              <a:gd name="adj1" fmla="val 60285"/>
              <a:gd name="adj2" fmla="val -57710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根据倒数的意义填写。</a:t>
            </a:r>
            <a:endParaRPr lang="zh-CN" altLang="en-US" sz="2800" b="1" dirty="0">
              <a:solidFill>
                <a:srgbClr val="1C1C1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1403648" y="1779662"/>
                <a:ext cx="5188626" cy="7104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 = 3×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       ）＝（    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1779662"/>
                <a:ext cx="5188626" cy="710451"/>
              </a:xfrm>
              <a:prstGeom prst="rect">
                <a:avLst/>
              </a:prstGeom>
              <a:blipFill rotWithShape="1">
                <a:blip r:embed="rId2"/>
                <a:stretch>
                  <a:fillRect l="-6" t="-55" r="7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1043608" y="888906"/>
            <a:ext cx="4392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在（ ）里填上适当的数。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1187624" y="2854967"/>
                <a:ext cx="5832648" cy="721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   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    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854967"/>
                <a:ext cx="5832648" cy="721031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6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 descr="C:\Documents and Settings\Administrator\桌面\6年级\p002-02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310216"/>
            <a:ext cx="1630895" cy="1799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3131840" y="1683994"/>
                <a:ext cx="489236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1683994"/>
                <a:ext cx="489236" cy="901785"/>
              </a:xfrm>
              <a:prstGeom prst="rect">
                <a:avLst/>
              </a:prstGeom>
              <a:blipFill rotWithShape="1">
                <a:blip r:embed="rId5"/>
                <a:stretch>
                  <a:fillRect l="-4" t="-68" r="63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4708270" y="1705194"/>
                <a:ext cx="489236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8270" y="1705194"/>
                <a:ext cx="489236" cy="898964"/>
              </a:xfrm>
              <a:prstGeom prst="rect">
                <a:avLst/>
              </a:prstGeom>
              <a:blipFill rotWithShape="1">
                <a:blip r:embed="rId6"/>
                <a:stretch>
                  <a:fillRect l="-78" t="-24" r="6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2488064" y="2759299"/>
                <a:ext cx="489236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8064" y="2759299"/>
                <a:ext cx="489236" cy="901785"/>
              </a:xfrm>
              <a:prstGeom prst="rect">
                <a:avLst/>
              </a:prstGeom>
              <a:blipFill rotWithShape="1">
                <a:blip r:embed="rId7"/>
                <a:stretch>
                  <a:fillRect l="-27" t="-25" r="86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4283968" y="2663633"/>
                <a:ext cx="489236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2663633"/>
                <a:ext cx="489236" cy="901785"/>
              </a:xfrm>
              <a:prstGeom prst="rect">
                <a:avLst/>
              </a:prstGeom>
              <a:blipFill rotWithShape="1">
                <a:blip r:embed="rId8"/>
                <a:stretch>
                  <a:fillRect l="-53" t="-49" r="111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5868144" y="2663633"/>
                <a:ext cx="489236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2663633"/>
                <a:ext cx="489236" cy="898964"/>
              </a:xfrm>
              <a:prstGeom prst="rect">
                <a:avLst/>
              </a:prstGeom>
              <a:blipFill rotWithShape="1">
                <a:blip r:embed="rId9"/>
                <a:stretch>
                  <a:fillRect l="-22" t="-49" r="81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/>
      <p:bldP spid="21" grpId="0"/>
      <p:bldP spid="22" grpId="0"/>
      <p:bldP spid="3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685299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1070292" y="582439"/>
            <a:ext cx="12961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784944" y="1189272"/>
                <a:ext cx="904607" cy="6694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000" b="0" i="1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000" b="0" i="1" smtClean="0">
                          <a:latin typeface="Cambria Math" panose="02040503050406030204"/>
                          <a:ea typeface="Cambria Math" panose="02040503050406030204"/>
                        </a:rPr>
                        <m:t>4</m:t>
                      </m:r>
                    </m:oMath>
                  </m:oMathPara>
                </a14:m>
                <a:endParaRPr lang="zh-CN" altLang="en-US" sz="2000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944" y="1189272"/>
                <a:ext cx="904607" cy="669414"/>
              </a:xfrm>
              <a:prstGeom prst="rect">
                <a:avLst/>
              </a:prstGeom>
              <a:blipFill rotWithShape="1">
                <a:blip r:embed="rId2"/>
                <a:stretch>
                  <a:fillRect l="-9" t="-82" r="50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4130476" y="1271667"/>
                <a:ext cx="837280" cy="6694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0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0" i="1" dirty="0" smtClean="0">
                          <a:latin typeface="Cambria Math" panose="02040503050406030204"/>
                          <a:ea typeface="Cambria Math" panose="02040503050406030204"/>
                        </a:rPr>
                        <m:t>8</m:t>
                      </m:r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0476" y="1271667"/>
                <a:ext cx="837280" cy="669414"/>
              </a:xfrm>
              <a:prstGeom prst="rect">
                <a:avLst/>
              </a:prstGeom>
              <a:blipFill rotWithShape="1">
                <a:blip r:embed="rId3"/>
                <a:stretch>
                  <a:fillRect l="-52" t="-59" r="18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837903" y="2177096"/>
                <a:ext cx="846899" cy="670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sz="2000" i="1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000" b="0" i="1" smtClean="0">
                          <a:latin typeface="Cambria Math" panose="02040503050406030204"/>
                          <a:ea typeface="Cambria Math" panose="02040503050406030204"/>
                        </a:rPr>
                        <m:t>6</m:t>
                      </m:r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903" y="2177096"/>
                <a:ext cx="846899" cy="670568"/>
              </a:xfrm>
              <a:prstGeom prst="rect">
                <a:avLst/>
              </a:prstGeom>
              <a:blipFill rotWithShape="1">
                <a:blip r:embed="rId4"/>
                <a:stretch>
                  <a:fillRect l="-40" t="-47" r="17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908726" y="4092817"/>
                <a:ext cx="837280" cy="670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sz="20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0" i="0" dirty="0" smtClean="0">
                          <a:latin typeface="Cambria Math" panose="02040503050406030204"/>
                          <a:ea typeface="Cambria Math" panose="02040503050406030204"/>
                        </a:rPr>
                        <m:t>6</m:t>
                      </m:r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726" y="4092817"/>
                <a:ext cx="837280" cy="670568"/>
              </a:xfrm>
              <a:prstGeom prst="rect">
                <a:avLst/>
              </a:prstGeom>
              <a:blipFill rotWithShape="1">
                <a:blip r:embed="rId5"/>
                <a:stretch>
                  <a:fillRect l="-5" t="-36" r="4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833374" y="3150790"/>
                <a:ext cx="837280" cy="6694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0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0" i="0" dirty="0" smtClean="0">
                          <a:latin typeface="Cambria Math" panose="02040503050406030204"/>
                          <a:ea typeface="Cambria Math" panose="02040503050406030204"/>
                        </a:rPr>
                        <m:t>2</m:t>
                      </m:r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374" y="3150790"/>
                <a:ext cx="837280" cy="669414"/>
              </a:xfrm>
              <a:prstGeom prst="rect">
                <a:avLst/>
              </a:prstGeom>
              <a:blipFill rotWithShape="1">
                <a:blip r:embed="rId6"/>
                <a:stretch>
                  <a:fillRect l="-30" t="-83" r="72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4018458" y="2152831"/>
                <a:ext cx="837280" cy="6685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000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0" i="0" dirty="0" smtClean="0">
                          <a:latin typeface="Cambria Math" panose="02040503050406030204"/>
                          <a:ea typeface="Cambria Math" panose="02040503050406030204"/>
                        </a:rPr>
                        <m:t>5</m:t>
                      </m:r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8458" y="2152831"/>
                <a:ext cx="837280" cy="668516"/>
              </a:xfrm>
              <a:prstGeom prst="rect">
                <a:avLst/>
              </a:prstGeom>
              <a:blipFill rotWithShape="1">
                <a:blip r:embed="rId7"/>
                <a:stretch>
                  <a:fillRect l="-21" t="-27" r="63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4029051" y="3124062"/>
                <a:ext cx="846899" cy="6694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000" i="1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000" b="0" i="1" smtClean="0">
                          <a:latin typeface="Cambria Math" panose="02040503050406030204"/>
                          <a:ea typeface="Cambria Math" panose="02040503050406030204"/>
                        </a:rPr>
                        <m:t>8</m:t>
                      </m:r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9051" y="3124062"/>
                <a:ext cx="846899" cy="669414"/>
              </a:xfrm>
              <a:prstGeom prst="rect">
                <a:avLst/>
              </a:prstGeom>
              <a:blipFill rotWithShape="1">
                <a:blip r:embed="rId8"/>
                <a:stretch>
                  <a:fillRect l="-72" t="-74" r="50" b="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4054022" y="4022529"/>
                <a:ext cx="846899" cy="6685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000" i="1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000" b="0" i="1" smtClean="0">
                          <a:latin typeface="Cambria Math" panose="02040503050406030204"/>
                          <a:ea typeface="Cambria Math" panose="02040503050406030204"/>
                        </a:rPr>
                        <m:t>5</m:t>
                      </m:r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4022" y="4022529"/>
                <a:ext cx="846899" cy="668516"/>
              </a:xfrm>
              <a:prstGeom prst="rect">
                <a:avLst/>
              </a:prstGeom>
              <a:blipFill rotWithShape="1">
                <a:blip r:embed="rId9"/>
                <a:stretch>
                  <a:fillRect l="-21" t="-66" r="74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 descr="C:\Documents and Settings\Administrator\桌面\6年级\p008-02-0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2280" y="844049"/>
            <a:ext cx="1351385" cy="148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1746006" y="1270147"/>
                <a:ext cx="1115242" cy="702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7</m:t>
                        </m:r>
                      </m:den>
                    </m:f>
                    <m:r>
                      <a:rPr lang="en-US" altLang="zh-CN" sz="2800" b="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2800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6006" y="1270147"/>
                <a:ext cx="1115242" cy="702244"/>
              </a:xfrm>
              <a:prstGeom prst="rect">
                <a:avLst/>
              </a:prstGeom>
              <a:blipFill rotWithShape="1">
                <a:blip r:embed="rId11"/>
                <a:stretch>
                  <a:fillRect l="-35" t="-21" r="-2340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2823107" y="1286825"/>
                <a:ext cx="668773" cy="700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14</m:t>
                        </m:r>
                      </m:den>
                    </m:f>
                  </m:oMath>
                </a14:m>
                <a:endParaRPr lang="zh-CN" altLang="en-US" sz="2800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3107" y="1286825"/>
                <a:ext cx="668773" cy="700705"/>
              </a:xfrm>
              <a:prstGeom prst="rect">
                <a:avLst/>
              </a:prstGeom>
              <a:blipFill rotWithShape="1">
                <a:blip r:embed="rId12"/>
                <a:stretch>
                  <a:fillRect l="-80" t="-45" r="-8733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4863051" y="1303511"/>
                <a:ext cx="856325" cy="7042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4</m:t>
                        </m:r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×</m:t>
                        </m:r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8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800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3051" y="1303511"/>
                <a:ext cx="856325" cy="704295"/>
              </a:xfrm>
              <a:prstGeom prst="rect">
                <a:avLst/>
              </a:prstGeom>
              <a:blipFill rotWithShape="1">
                <a:blip r:embed="rId13"/>
                <a:stretch>
                  <a:fillRect l="-26" t="-70" r="-14616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5715527" y="1321657"/>
                <a:ext cx="668773" cy="7042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32</m:t>
                        </m:r>
                      </m:num>
                      <m:den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800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527" y="1321657"/>
                <a:ext cx="668773" cy="704295"/>
              </a:xfrm>
              <a:prstGeom prst="rect">
                <a:avLst/>
              </a:prstGeom>
              <a:blipFill rotWithShape="1">
                <a:blip r:embed="rId14"/>
                <a:stretch>
                  <a:fillRect l="-79" t="-32" r="-8734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1829397" y="2249005"/>
                <a:ext cx="1115242" cy="702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3</m:t>
                        </m:r>
                      </m:den>
                    </m:f>
                    <m:r>
                      <a:rPr lang="en-US" altLang="zh-CN" sz="2800" b="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6</m:t>
                        </m:r>
                      </m:den>
                    </m:f>
                  </m:oMath>
                </a14:m>
                <a:endParaRPr lang="zh-CN" altLang="en-US" sz="2800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9397" y="2249005"/>
                <a:ext cx="1115242" cy="702244"/>
              </a:xfrm>
              <a:prstGeom prst="rect">
                <a:avLst/>
              </a:prstGeom>
              <a:blipFill rotWithShape="1">
                <a:blip r:embed="rId15"/>
                <a:stretch>
                  <a:fillRect l="-54" t="-67" r="-2322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2937980" y="2288382"/>
                <a:ext cx="516488" cy="7030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2800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7980" y="2288382"/>
                <a:ext cx="516488" cy="703013"/>
              </a:xfrm>
              <a:prstGeom prst="rect">
                <a:avLst/>
              </a:prstGeom>
              <a:blipFill rotWithShape="1">
                <a:blip r:embed="rId16"/>
                <a:stretch>
                  <a:fillRect l="-91" t="-68" r="-13634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5004048" y="2179350"/>
                <a:ext cx="856325" cy="7077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3</m:t>
                        </m:r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×</m:t>
                        </m:r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2800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2179350"/>
                <a:ext cx="856325" cy="707758"/>
              </a:xfrm>
              <a:prstGeom prst="rect">
                <a:avLst/>
              </a:prstGeom>
              <a:blipFill rotWithShape="1">
                <a:blip r:embed="rId17"/>
                <a:stretch>
                  <a:fillRect l="-29" t="-4" r="-14613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5909824" y="2179350"/>
                <a:ext cx="668773" cy="7077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15</m:t>
                        </m:r>
                      </m:num>
                      <m:den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2800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9824" y="2179350"/>
                <a:ext cx="668773" cy="707758"/>
              </a:xfrm>
              <a:prstGeom prst="rect">
                <a:avLst/>
              </a:prstGeom>
              <a:blipFill rotWithShape="1">
                <a:blip r:embed="rId18"/>
                <a:stretch>
                  <a:fillRect l="-77" t="-4" r="-8736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1782946" y="3150790"/>
                <a:ext cx="856325" cy="702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2</m:t>
                        </m:r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×</m:t>
                        </m:r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7</m:t>
                        </m:r>
                      </m:den>
                    </m:f>
                  </m:oMath>
                </a14:m>
                <a:endParaRPr lang="zh-CN" altLang="en-US" sz="2800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2946" y="3150790"/>
                <a:ext cx="856325" cy="702244"/>
              </a:xfrm>
              <a:prstGeom prst="rect">
                <a:avLst/>
              </a:prstGeom>
              <a:blipFill rotWithShape="1">
                <a:blip r:embed="rId19"/>
                <a:stretch>
                  <a:fillRect l="-59" t="-79" r="-14584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2674235" y="3171102"/>
                <a:ext cx="516488" cy="7013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7</m:t>
                        </m:r>
                      </m:den>
                    </m:f>
                  </m:oMath>
                </a14:m>
                <a:endParaRPr lang="zh-CN" altLang="en-US" sz="2800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4235" y="3171102"/>
                <a:ext cx="516488" cy="701346"/>
              </a:xfrm>
              <a:prstGeom prst="rect">
                <a:avLst/>
              </a:prstGeom>
              <a:blipFill rotWithShape="1">
                <a:blip r:embed="rId20"/>
                <a:stretch>
                  <a:fillRect l="-48" t="-78" r="-13676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5004048" y="3155123"/>
                <a:ext cx="1115242" cy="702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5</m:t>
                        </m:r>
                      </m:den>
                    </m:f>
                    <m:r>
                      <a:rPr lang="en-US" altLang="zh-CN" sz="2800" b="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8</m:t>
                        </m:r>
                      </m:den>
                    </m:f>
                  </m:oMath>
                </a14:m>
                <a:endParaRPr lang="zh-CN" altLang="en-US" sz="2800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3155123"/>
                <a:ext cx="1115242" cy="702244"/>
              </a:xfrm>
              <a:prstGeom prst="rect">
                <a:avLst/>
              </a:prstGeom>
              <a:blipFill rotWithShape="1">
                <a:blip r:embed="rId21"/>
                <a:stretch>
                  <a:fillRect l="-22" t="-63" r="-2353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6049913" y="3152329"/>
                <a:ext cx="668773" cy="700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10</m:t>
                        </m:r>
                      </m:den>
                    </m:f>
                  </m:oMath>
                </a14:m>
                <a:endParaRPr lang="zh-CN" altLang="en-US" sz="2800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9913" y="3152329"/>
                <a:ext cx="668773" cy="700705"/>
              </a:xfrm>
              <a:prstGeom prst="rect">
                <a:avLst/>
              </a:prstGeom>
              <a:blipFill rotWithShape="1">
                <a:blip r:embed="rId22"/>
                <a:stretch>
                  <a:fillRect l="-40" t="-27" r="-8773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1829397" y="4088874"/>
                <a:ext cx="856325" cy="7037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2</m:t>
                        </m:r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×</m:t>
                        </m:r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6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800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9397" y="4088874"/>
                <a:ext cx="856325" cy="703782"/>
              </a:xfrm>
              <a:prstGeom prst="rect">
                <a:avLst/>
              </a:prstGeom>
              <a:blipFill rotWithShape="1">
                <a:blip r:embed="rId23"/>
                <a:stretch>
                  <a:fillRect l="-70" t="-15" r="-14573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2650991" y="4179155"/>
                <a:ext cx="56297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4</m:t>
                    </m:r>
                  </m:oMath>
                </a14:m>
                <a:endParaRPr lang="zh-CN" altLang="en-US" sz="2800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0991" y="4179155"/>
                <a:ext cx="562975" cy="523220"/>
              </a:xfrm>
              <a:prstGeom prst="rect">
                <a:avLst/>
              </a:prstGeom>
              <a:blipFill rotWithShape="1">
                <a:blip r:embed="rId24"/>
                <a:stretch>
                  <a:fillRect l="-89" t="-42" r="-14284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5004048" y="4048554"/>
                <a:ext cx="1115242" cy="702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/>
                          </a:rPr>
                          <m:t>4</m:t>
                        </m:r>
                      </m:den>
                    </m:f>
                    <m:r>
                      <a:rPr lang="en-US" altLang="zh-CN" sz="2800" b="0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800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4048554"/>
                <a:ext cx="1115242" cy="702244"/>
              </a:xfrm>
              <a:prstGeom prst="rect">
                <a:avLst/>
              </a:prstGeom>
              <a:blipFill rotWithShape="1">
                <a:blip r:embed="rId25"/>
                <a:stretch>
                  <a:fillRect l="-22" t="-61" r="-2353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6135475" y="4009773"/>
                <a:ext cx="668773" cy="7033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20</m:t>
                        </m:r>
                      </m:den>
                    </m:f>
                  </m:oMath>
                </a14:m>
                <a:endParaRPr lang="zh-CN" altLang="en-US" sz="2800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5475" y="4009773"/>
                <a:ext cx="668773" cy="703398"/>
              </a:xfrm>
              <a:prstGeom prst="rect">
                <a:avLst/>
              </a:prstGeom>
              <a:blipFill rotWithShape="1">
                <a:blip r:embed="rId26"/>
                <a:stretch>
                  <a:fillRect l="-16" t="-54" r="-8797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730394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4"/>
          <p:cNvSpPr txBox="1"/>
          <p:nvPr/>
        </p:nvSpPr>
        <p:spPr>
          <a:xfrm>
            <a:off x="2627784" y="721207"/>
            <a:ext cx="570112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Traditional Arabic" pitchFamily="18" charset="-78"/>
                <a:ea typeface="楷体" panose="02010609060101010101" pitchFamily="49" charset="-122"/>
                <a:cs typeface="Traditional Arabic" pitchFamily="18" charset="-78"/>
              </a:rPr>
              <a:t>根据：积</a:t>
            </a:r>
            <a:r>
              <a:rPr lang="en-US" altLang="zh-CN" sz="2800" b="1" dirty="0">
                <a:latin typeface="Traditional Arabic" pitchFamily="18" charset="-78"/>
                <a:ea typeface="楷体" panose="02010609060101010101" pitchFamily="49" charset="-122"/>
                <a:cs typeface="Traditional Arabic" pitchFamily="18" charset="-78"/>
              </a:rPr>
              <a:t>÷</a:t>
            </a:r>
            <a:r>
              <a:rPr lang="zh-CN" altLang="en-US" sz="2800" b="1" dirty="0">
                <a:latin typeface="Traditional Arabic" pitchFamily="18" charset="-78"/>
                <a:ea typeface="楷体" panose="02010609060101010101" pitchFamily="49" charset="-122"/>
                <a:cs typeface="Traditional Arabic" pitchFamily="18" charset="-78"/>
              </a:rPr>
              <a:t>一个因数</a:t>
            </a:r>
            <a:r>
              <a:rPr lang="en-US" altLang="zh-CN" sz="2800" b="1" dirty="0">
                <a:latin typeface="Traditional Arabic" pitchFamily="18" charset="-78"/>
                <a:ea typeface="楷体" panose="02010609060101010101" pitchFamily="49" charset="-122"/>
                <a:cs typeface="Traditional Arabic" pitchFamily="18" charset="-78"/>
              </a:rPr>
              <a:t>=</a:t>
            </a:r>
            <a:r>
              <a:rPr lang="zh-CN" altLang="en-US" sz="2800" b="1" dirty="0">
                <a:latin typeface="Traditional Arabic" pitchFamily="18" charset="-78"/>
                <a:ea typeface="楷体" panose="02010609060101010101" pitchFamily="49" charset="-122"/>
                <a:cs typeface="Traditional Arabic" pitchFamily="18" charset="-78"/>
              </a:rPr>
              <a:t>另一个因数</a:t>
            </a:r>
            <a:endParaRPr lang="zh-CN" altLang="en-US" sz="2800" b="1" dirty="0">
              <a:latin typeface="Traditional Arabic" pitchFamily="18" charset="-78"/>
              <a:ea typeface="楷体" panose="02010609060101010101" pitchFamily="49" charset="-122"/>
              <a:cs typeface="Traditional Arabic" pitchFamily="18" charset="-78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0321" y="627534"/>
            <a:ext cx="12961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raditional Arabic" pitchFamily="18" charset="-78"/>
                <a:ea typeface="楷体" panose="02010609060101010101" pitchFamily="49" charset="-122"/>
                <a:cs typeface="Traditional Arabic" pitchFamily="18" charset="-78"/>
              </a:rPr>
              <a:t>解方程。</a:t>
            </a:r>
            <a:endParaRPr lang="zh-CN" altLang="en-US" sz="2800" b="1" dirty="0">
              <a:latin typeface="Traditional Arabic" pitchFamily="18" charset="-78"/>
              <a:ea typeface="楷体" panose="02010609060101010101" pitchFamily="49" charset="-122"/>
              <a:cs typeface="Traditional Arabic" pitchFamily="18" charset="-78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1068623" y="1586082"/>
                <a:ext cx="1296144" cy="713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 smtClean="0">
                    <a:latin typeface="Traditional Arabic" pitchFamily="18" charset="-78"/>
                    <a:ea typeface="楷体" panose="02010609060101010101" pitchFamily="49" charset="-122"/>
                    <a:cs typeface="Traditional Arabic" pitchFamily="18" charset="-78"/>
                  </a:rPr>
                  <a:t>3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 smtClean="0">
                    <a:latin typeface="Traditional Arabic" pitchFamily="18" charset="-78"/>
                    <a:ea typeface="楷体" panose="02010609060101010101" pitchFamily="49" charset="-122"/>
                    <a:cs typeface="Traditional Arabic" pitchFamily="18" charset="-78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endParaRPr lang="zh-CN" altLang="en-US" sz="2800" b="1" dirty="0">
                  <a:latin typeface="Traditional Arabic" pitchFamily="18" charset="-78"/>
                  <a:ea typeface="楷体" panose="02010609060101010101" pitchFamily="49" charset="-122"/>
                  <a:cs typeface="Traditional Arabic" pitchFamily="18" charset="-78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8623" y="1586082"/>
                <a:ext cx="1296144" cy="713016"/>
              </a:xfrm>
              <a:prstGeom prst="rect">
                <a:avLst/>
              </a:prstGeom>
              <a:blipFill rotWithShape="1">
                <a:blip r:embed="rId2"/>
                <a:stretch>
                  <a:fillRect l="-43" t="-68" r="2" b="-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3171563" y="1598682"/>
                <a:ext cx="1571165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 smtClean="0">
                    <a:latin typeface="Traditional Arabic" pitchFamily="18" charset="-78"/>
                    <a:ea typeface="楷体" panose="02010609060101010101" pitchFamily="49" charset="-122"/>
                    <a:cs typeface="Traditional Arabic" pitchFamily="18" charset="-78"/>
                  </a:rPr>
                  <a:t>8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 smtClean="0">
                    <a:latin typeface="Traditional Arabic" pitchFamily="18" charset="-78"/>
                    <a:ea typeface="楷体" panose="02010609060101010101" pitchFamily="49" charset="-122"/>
                    <a:cs typeface="Traditional Arabic" pitchFamily="18" charset="-78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𝟏𝟑</m:t>
                        </m:r>
                      </m:den>
                    </m:f>
                  </m:oMath>
                </a14:m>
                <a:endParaRPr lang="zh-CN" altLang="en-US" sz="2800" b="1" dirty="0">
                  <a:latin typeface="Traditional Arabic" pitchFamily="18" charset="-78"/>
                  <a:ea typeface="楷体" panose="02010609060101010101" pitchFamily="49" charset="-122"/>
                  <a:cs typeface="Traditional Arabic" pitchFamily="18" charset="-78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1563" y="1598682"/>
                <a:ext cx="1571165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24" t="-54" r="35" b="-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5596515" y="1600349"/>
                <a:ext cx="1296144" cy="713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 smtClean="0">
                    <a:latin typeface="Traditional Arabic" pitchFamily="18" charset="-78"/>
                    <a:ea typeface="楷体" panose="02010609060101010101" pitchFamily="49" charset="-122"/>
                    <a:cs typeface="Traditional Arabic" pitchFamily="18" charset="-78"/>
                  </a:rPr>
                  <a:t>5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 smtClean="0">
                    <a:latin typeface="Traditional Arabic" pitchFamily="18" charset="-78"/>
                    <a:ea typeface="楷体" panose="02010609060101010101" pitchFamily="49" charset="-122"/>
                    <a:cs typeface="Traditional Arabic" pitchFamily="18" charset="-78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</m:oMath>
                </a14:m>
                <a:endParaRPr lang="zh-CN" altLang="en-US" sz="2800" b="1" dirty="0">
                  <a:latin typeface="Traditional Arabic" pitchFamily="18" charset="-78"/>
                  <a:ea typeface="楷体" panose="02010609060101010101" pitchFamily="49" charset="-122"/>
                  <a:cs typeface="Traditional Arabic" pitchFamily="18" charset="-78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6515" y="1600349"/>
                <a:ext cx="1296144" cy="713016"/>
              </a:xfrm>
              <a:prstGeom prst="rect">
                <a:avLst/>
              </a:prstGeom>
              <a:blipFill rotWithShape="1">
                <a:blip r:embed="rId4"/>
                <a:stretch>
                  <a:fillRect l="-20" t="-21" r="28" b="-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327924" y="2313462"/>
            <a:ext cx="1028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raditional Arabic" pitchFamily="18" charset="-78"/>
                <a:ea typeface="楷体" panose="02010609060101010101" pitchFamily="49" charset="-122"/>
                <a:cs typeface="Traditional Arabic" pitchFamily="18" charset="-78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raditional Arabic" pitchFamily="18" charset="-78"/>
              <a:ea typeface="楷体" panose="02010609060101010101" pitchFamily="49" charset="-122"/>
              <a:cs typeface="Traditional Arabic" pitchFamily="18" charset="-78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1068623" y="2313462"/>
                <a:ext cx="1741202" cy="713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raditional Arabic" pitchFamily="18" charset="-78"/>
                    <a:ea typeface="楷体" panose="02010609060101010101" pitchFamily="49" charset="-122"/>
                    <a:cs typeface="Traditional Arabic" pitchFamily="18" charset="-78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𝟑</m:t>
                    </m:r>
                  </m:oMath>
                </a14:m>
                <a:endParaRPr lang="zh-CN" altLang="en-US" sz="2800" b="1" dirty="0">
                  <a:latin typeface="Traditional Arabic" pitchFamily="18" charset="-78"/>
                  <a:ea typeface="楷体" panose="02010609060101010101" pitchFamily="49" charset="-122"/>
                  <a:cs typeface="Traditional Arabic" pitchFamily="18" charset="-78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8623" y="2313462"/>
                <a:ext cx="1741202" cy="713016"/>
              </a:xfrm>
              <a:prstGeom prst="rect">
                <a:avLst/>
              </a:prstGeom>
              <a:blipFill rotWithShape="1">
                <a:blip r:embed="rId5"/>
                <a:stretch>
                  <a:fillRect l="-32" t="-22" r="34" b="-2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1122019" y="3026478"/>
                <a:ext cx="1741202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raditional Arabic" pitchFamily="18" charset="-78"/>
                    <a:ea typeface="楷体" panose="02010609060101010101" pitchFamily="49" charset="-122"/>
                    <a:cs typeface="Traditional Arabic" pitchFamily="18" charset="-78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Traditional Arabic" pitchFamily="18" charset="-78"/>
                  <a:ea typeface="楷体" panose="02010609060101010101" pitchFamily="49" charset="-122"/>
                  <a:cs typeface="Traditional Arabic" pitchFamily="18" charset="-78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2019" y="3026478"/>
                <a:ext cx="1741202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35" t="-10" b="-3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1159361" y="3741161"/>
                <a:ext cx="1205406" cy="713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raditional Arabic" pitchFamily="18" charset="-78"/>
                    <a:ea typeface="楷体" panose="02010609060101010101" pitchFamily="49" charset="-122"/>
                    <a:cs typeface="Traditional Arabic" pitchFamily="18" charset="-78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endParaRPr lang="zh-CN" altLang="en-US" sz="2800" b="1" dirty="0">
                  <a:latin typeface="Traditional Arabic" pitchFamily="18" charset="-78"/>
                  <a:ea typeface="楷体" panose="02010609060101010101" pitchFamily="49" charset="-122"/>
                  <a:cs typeface="Traditional Arabic" pitchFamily="18" charset="-78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9361" y="3741161"/>
                <a:ext cx="1205406" cy="713016"/>
              </a:xfrm>
              <a:prstGeom prst="rect">
                <a:avLst/>
              </a:prstGeom>
              <a:blipFill rotWithShape="1">
                <a:blip r:embed="rId7"/>
                <a:stretch>
                  <a:fillRect l="-40" t="-53" r="2" b="-2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2588237" y="2299098"/>
            <a:ext cx="1028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raditional Arabic" pitchFamily="18" charset="-78"/>
                <a:ea typeface="楷体" panose="02010609060101010101" pitchFamily="49" charset="-122"/>
                <a:cs typeface="Traditional Arabic" pitchFamily="18" charset="-78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raditional Arabic" pitchFamily="18" charset="-78"/>
              <a:ea typeface="楷体" panose="02010609060101010101" pitchFamily="49" charset="-122"/>
              <a:cs typeface="Traditional Arabic" pitchFamily="18" charset="-78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3328935" y="2299098"/>
                <a:ext cx="1845841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raditional Arabic" pitchFamily="18" charset="-78"/>
                    <a:ea typeface="楷体" panose="02010609060101010101" pitchFamily="49" charset="-122"/>
                    <a:cs typeface="Traditional Arabic" pitchFamily="18" charset="-78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𝟏𝟑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</m:oMath>
                </a14:m>
                <a:r>
                  <a:rPr lang="en-US" altLang="zh-CN" sz="2800" b="1" dirty="0">
                    <a:latin typeface="Traditional Arabic" pitchFamily="18" charset="-78"/>
                    <a:ea typeface="楷体" panose="02010609060101010101" pitchFamily="49" charset="-122"/>
                    <a:cs typeface="Traditional Arabic" pitchFamily="18" charset="-78"/>
                  </a:rPr>
                  <a:t>8</a:t>
                </a:r>
                <a:endParaRPr lang="zh-CN" altLang="en-US" sz="2800" b="1" dirty="0">
                  <a:latin typeface="Traditional Arabic" pitchFamily="18" charset="-78"/>
                  <a:ea typeface="楷体" panose="02010609060101010101" pitchFamily="49" charset="-122"/>
                  <a:cs typeface="Traditional Arabic" pitchFamily="18" charset="-78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8935" y="2299098"/>
                <a:ext cx="1845841" cy="714683"/>
              </a:xfrm>
              <a:prstGeom prst="rect">
                <a:avLst/>
              </a:prstGeom>
              <a:blipFill rotWithShape="1">
                <a:blip r:embed="rId8"/>
                <a:stretch>
                  <a:fillRect l="-14" t="-56" r="9" b="-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矩形 22"/>
              <p:cNvSpPr/>
              <p:nvPr/>
            </p:nvSpPr>
            <p:spPr>
              <a:xfrm>
                <a:off x="3382332" y="3012114"/>
                <a:ext cx="1741202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raditional Arabic" pitchFamily="18" charset="-78"/>
                    <a:ea typeface="楷体" panose="02010609060101010101" pitchFamily="49" charset="-122"/>
                    <a:cs typeface="Traditional Arabic" pitchFamily="18" charset="-78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𝟏𝟑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sz="2800" b="1" dirty="0">
                  <a:latin typeface="Traditional Arabic" pitchFamily="18" charset="-78"/>
                  <a:ea typeface="楷体" panose="02010609060101010101" pitchFamily="49" charset="-122"/>
                  <a:cs typeface="Traditional Arabic" pitchFamily="18" charset="-78"/>
                </a:endParaRPr>
              </a:p>
            </p:txBody>
          </p:sp>
        </mc:Choice>
        <mc:Fallback>
          <p:sp>
            <p:nvSpPr>
              <p:cNvPr id="23" name="矩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2332" y="3012114"/>
                <a:ext cx="1741202" cy="714683"/>
              </a:xfrm>
              <a:prstGeom prst="rect">
                <a:avLst/>
              </a:prstGeom>
              <a:blipFill rotWithShape="1">
                <a:blip r:embed="rId9"/>
                <a:stretch>
                  <a:fillRect l="-18" t="-43" r="20" b="-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3419674" y="3726797"/>
                <a:ext cx="1205406" cy="713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raditional Arabic" pitchFamily="18" charset="-78"/>
                    <a:ea typeface="楷体" panose="02010609060101010101" pitchFamily="49" charset="-122"/>
                    <a:cs typeface="Traditional Arabic" pitchFamily="18" charset="-78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𝟐𝟔</m:t>
                        </m:r>
                      </m:den>
                    </m:f>
                  </m:oMath>
                </a14:m>
                <a:endParaRPr lang="zh-CN" altLang="en-US" sz="2800" b="1" dirty="0">
                  <a:latin typeface="Traditional Arabic" pitchFamily="18" charset="-78"/>
                  <a:ea typeface="楷体" panose="02010609060101010101" pitchFamily="49" charset="-122"/>
                  <a:cs typeface="Traditional Arabic" pitchFamily="18" charset="-78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674" y="3726797"/>
                <a:ext cx="1205406" cy="713016"/>
              </a:xfrm>
              <a:prstGeom prst="rect">
                <a:avLst/>
              </a:prstGeom>
              <a:blipFill rotWithShape="1">
                <a:blip r:embed="rId10"/>
                <a:stretch>
                  <a:fillRect l="-17" t="-87" r="31" b="-5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矩形 24"/>
          <p:cNvSpPr/>
          <p:nvPr/>
        </p:nvSpPr>
        <p:spPr>
          <a:xfrm>
            <a:off x="5082150" y="2299098"/>
            <a:ext cx="1028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raditional Arabic" pitchFamily="18" charset="-78"/>
                <a:ea typeface="楷体" panose="02010609060101010101" pitchFamily="49" charset="-122"/>
                <a:cs typeface="Traditional Arabic" pitchFamily="18" charset="-78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raditional Arabic" pitchFamily="18" charset="-78"/>
              <a:ea typeface="楷体" panose="02010609060101010101" pitchFamily="49" charset="-122"/>
              <a:cs typeface="Traditional Arabic" pitchFamily="18" charset="-78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矩形 25"/>
              <p:cNvSpPr/>
              <p:nvPr/>
            </p:nvSpPr>
            <p:spPr>
              <a:xfrm>
                <a:off x="5822849" y="2299098"/>
                <a:ext cx="1741202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raditional Arabic" pitchFamily="18" charset="-78"/>
                    <a:ea typeface="楷体" panose="02010609060101010101" pitchFamily="49" charset="-122"/>
                    <a:cs typeface="Traditional Arabic" pitchFamily="18" charset="-78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𝟓</m:t>
                    </m:r>
                  </m:oMath>
                </a14:m>
                <a:endParaRPr lang="zh-CN" altLang="en-US" sz="2800" b="1" dirty="0">
                  <a:latin typeface="Traditional Arabic" pitchFamily="18" charset="-78"/>
                  <a:ea typeface="楷体" panose="02010609060101010101" pitchFamily="49" charset="-122"/>
                  <a:cs typeface="Traditional Arabic" pitchFamily="18" charset="-78"/>
                </a:endParaRPr>
              </a:p>
            </p:txBody>
          </p:sp>
        </mc:Choice>
        <mc:Fallback>
          <p:sp>
            <p:nvSpPr>
              <p:cNvPr id="26" name="矩形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2849" y="2299098"/>
                <a:ext cx="1741202" cy="714683"/>
              </a:xfrm>
              <a:prstGeom prst="rect">
                <a:avLst/>
              </a:prstGeom>
              <a:blipFill rotWithShape="1">
                <a:blip r:embed="rId11"/>
                <a:stretch>
                  <a:fillRect l="-31" t="-56" r="33" b="-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矩形 27"/>
              <p:cNvSpPr/>
              <p:nvPr/>
            </p:nvSpPr>
            <p:spPr>
              <a:xfrm>
                <a:off x="5876245" y="3012114"/>
                <a:ext cx="1741202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raditional Arabic" pitchFamily="18" charset="-78"/>
                    <a:ea typeface="楷体" panose="02010609060101010101" pitchFamily="49" charset="-122"/>
                    <a:cs typeface="Traditional Arabic" pitchFamily="18" charset="-78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 pitchFamily="18" charset="0"/>
                            <a:ea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Traditional Arabic" pitchFamily="18" charset="-78"/>
                  <a:ea typeface="楷体" panose="02010609060101010101" pitchFamily="49" charset="-122"/>
                  <a:cs typeface="Traditional Arabic" pitchFamily="18" charset="-78"/>
                </a:endParaRPr>
              </a:p>
            </p:txBody>
          </p:sp>
        </mc:Choice>
        <mc:Fallback>
          <p:sp>
            <p:nvSpPr>
              <p:cNvPr id="28" name="矩形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245" y="3012114"/>
                <a:ext cx="1741202" cy="714683"/>
              </a:xfrm>
              <a:prstGeom prst="rect">
                <a:avLst/>
              </a:prstGeom>
              <a:blipFill rotWithShape="1">
                <a:blip r:embed="rId12"/>
                <a:stretch>
                  <a:fillRect l="-34" t="-43" r="36" b="-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矩形 28"/>
              <p:cNvSpPr/>
              <p:nvPr/>
            </p:nvSpPr>
            <p:spPr>
              <a:xfrm>
                <a:off x="5913587" y="3726797"/>
                <a:ext cx="1205406" cy="713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raditional Arabic" pitchFamily="18" charset="-78"/>
                    <a:ea typeface="楷体" panose="02010609060101010101" pitchFamily="49" charset="-122"/>
                    <a:cs typeface="Traditional Arabic" pitchFamily="18" charset="-78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𝟒𝟓</m:t>
                        </m:r>
                      </m:den>
                    </m:f>
                  </m:oMath>
                </a14:m>
                <a:endParaRPr lang="zh-CN" altLang="en-US" sz="2800" b="1" dirty="0">
                  <a:latin typeface="Traditional Arabic" pitchFamily="18" charset="-78"/>
                  <a:ea typeface="楷体" panose="02010609060101010101" pitchFamily="49" charset="-122"/>
                  <a:cs typeface="Traditional Arabic" pitchFamily="18" charset="-78"/>
                </a:endParaRPr>
              </a:p>
            </p:txBody>
          </p:sp>
        </mc:Choice>
        <mc:Fallback>
          <p:sp>
            <p:nvSpPr>
              <p:cNvPr id="29" name="矩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3587" y="3726797"/>
                <a:ext cx="1205406" cy="713016"/>
              </a:xfrm>
              <a:prstGeom prst="rect">
                <a:avLst/>
              </a:prstGeom>
              <a:blipFill rotWithShape="1">
                <a:blip r:embed="rId13"/>
                <a:stretch>
                  <a:fillRect l="-39" t="-87" r="1" b="-5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704490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014761" y="60163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平均每千米耗油多少升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81" y="1314307"/>
            <a:ext cx="5666948" cy="179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5032368" y="1635646"/>
                <a:ext cx="1719227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一辆货车行</a:t>
                </a:r>
                <a:r>
                  <a:rPr lang="en-US" altLang="zh-CN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千米耗油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b="1" i="1" smtClean="0">
                            <a:latin typeface="Cambria Math" panose="02040503050406030204"/>
                          </a:rPr>
                          <m:t>𝟏𝟐</m:t>
                        </m:r>
                      </m:num>
                      <m:den>
                        <m:r>
                          <a:rPr lang="en-US" altLang="zh-CN" b="1" i="1" smtClean="0">
                            <a:latin typeface="Cambria Math" panose="02040503050406030204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zh-CN" altLang="en-US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升。</a:t>
                </a:r>
                <a:endParaRPr lang="zh-CN" altLang="en-US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2368" y="1635646"/>
                <a:ext cx="1719227" cy="769441"/>
              </a:xfrm>
              <a:prstGeom prst="rect">
                <a:avLst/>
              </a:prstGeom>
              <a:blipFill rotWithShape="1">
                <a:blip r:embed="rId3"/>
                <a:stretch>
                  <a:fillRect l="-37" t="-68" r="16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矩形 35"/>
          <p:cNvSpPr/>
          <p:nvPr/>
        </p:nvSpPr>
        <p:spPr>
          <a:xfrm>
            <a:off x="467544" y="3220716"/>
            <a:ext cx="1311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圆角矩形 1"/>
              <p:cNvSpPr/>
              <p:nvPr/>
            </p:nvSpPr>
            <p:spPr>
              <a:xfrm>
                <a:off x="1608573" y="3219822"/>
                <a:ext cx="3384376" cy="715132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zh-CN" altLang="en-US" sz="2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把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升平均分成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份</a:t>
                </a: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圆角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8573" y="3219822"/>
                <a:ext cx="3384376" cy="715132"/>
              </a:xfrm>
              <a:prstGeom prst="roundRect">
                <a:avLst/>
              </a:prstGeom>
              <a:blipFill rotWithShape="1">
                <a:blip r:embed="rId4"/>
                <a:stretch>
                  <a:fillRect l="-3" t="-52" r="17" b="69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圆角矩形 36"/>
          <p:cNvSpPr/>
          <p:nvPr/>
        </p:nvSpPr>
        <p:spPr>
          <a:xfrm>
            <a:off x="5863661" y="3260613"/>
            <a:ext cx="2368937" cy="71513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求其中的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214655" y="4143076"/>
            <a:ext cx="2150218" cy="71513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用除法计算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5180404" y="3577388"/>
            <a:ext cx="543724" cy="1665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右箭头 40"/>
          <p:cNvSpPr/>
          <p:nvPr/>
        </p:nvSpPr>
        <p:spPr>
          <a:xfrm rot="8394770">
            <a:off x="6396097" y="4127067"/>
            <a:ext cx="543724" cy="1549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5" grpId="0"/>
      <p:bldP spid="36" grpId="0"/>
      <p:bldP spid="2" grpId="0" animBg="1"/>
      <p:bldP spid="37" grpId="0" animBg="1"/>
      <p:bldP spid="38" grpId="0" animBg="1"/>
      <p:bldP spid="3" grpId="0" animBg="1"/>
      <p:bldP spid="41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1876</Words>
  <Application>WPS 演示</Application>
  <PresentationFormat>全屏显示(16:9)</PresentationFormat>
  <Paragraphs>333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黑体</vt:lpstr>
      <vt:lpstr>Calibri</vt:lpstr>
      <vt:lpstr>幼圆</vt:lpstr>
      <vt:lpstr>楷体</vt:lpstr>
      <vt:lpstr>Cambria Math</vt:lpstr>
      <vt:lpstr>Times New Roman</vt:lpstr>
      <vt:lpstr>Traditional Arabic</vt:lpstr>
      <vt:lpstr>Segoe Print</vt:lpstr>
      <vt:lpstr>Cambria Math</vt:lpstr>
      <vt:lpstr>等线</vt:lpstr>
      <vt:lpstr>微软雅黑</vt:lpstr>
      <vt:lpstr>Arial Unicode MS</vt:lpstr>
      <vt:lpstr>2_自定义设计方案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120</cp:revision>
  <dcterms:created xsi:type="dcterms:W3CDTF">2018-09-11T05:46:00Z</dcterms:created>
  <dcterms:modified xsi:type="dcterms:W3CDTF">2023-08-29T01:00:17Z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615A237238DE4D0AB35B0E2214AEF2B0_12</vt:lpwstr>
  </property>
</Properties>
</file>