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sldIdLst>
    <p:sldId id="256" r:id="rId4"/>
    <p:sldId id="304" r:id="rId5"/>
    <p:sldId id="305" r:id="rId6"/>
    <p:sldId id="306" r:id="rId7"/>
    <p:sldId id="314" r:id="rId8"/>
    <p:sldId id="313" r:id="rId9"/>
    <p:sldId id="309" r:id="rId10"/>
    <p:sldId id="300" r:id="rId11"/>
    <p:sldId id="325" r:id="rId12"/>
    <p:sldId id="315" r:id="rId13"/>
    <p:sldId id="316" r:id="rId14"/>
    <p:sldId id="317" r:id="rId15"/>
    <p:sldId id="320" r:id="rId16"/>
  </p:sldIdLst>
  <p:sldSz cx="9144000" cy="5143500" type="screen16x9"/>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9852" autoAdjust="0"/>
  </p:normalViewPr>
  <p:slideViewPr>
    <p:cSldViewPr showGuides="1">
      <p:cViewPr varScale="1">
        <p:scale>
          <a:sx n="110" d="100"/>
          <a:sy n="110" d="100"/>
        </p:scale>
        <p:origin x="-96" y="-22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gs" Target="tags/tag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png"/><Relationship Id="rId17" Type="http://schemas.openxmlformats.org/officeDocument/2006/relationships/slide" Target="../slides/slide1.xml"/><Relationship Id="rId16" Type="http://schemas.openxmlformats.org/officeDocument/2006/relationships/image" Target="../media/image3.png"/><Relationship Id="rId15" Type="http://schemas.openxmlformats.org/officeDocument/2006/relationships/image" Target="../media/image2.pn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38.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0" Type="http://schemas.openxmlformats.org/officeDocument/2006/relationships/slideLayout" Target="../slideLayouts/slideLayout33.xml"/><Relationship Id="rId2" Type="http://schemas.openxmlformats.org/officeDocument/2006/relationships/slideLayout" Target="../slideLayouts/slideLayout15.xml"/><Relationship Id="rId19" Type="http://schemas.openxmlformats.org/officeDocument/2006/relationships/slideLayout" Target="../slideLayouts/slideLayout32.xml"/><Relationship Id="rId18" Type="http://schemas.openxmlformats.org/officeDocument/2006/relationships/slideLayout" Target="../slideLayouts/slideLayout31.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14" name="矩形 13"/>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TextBox 15"/>
          <p:cNvSpPr txBox="1"/>
          <p:nvPr userDrawn="1"/>
        </p:nvSpPr>
        <p:spPr>
          <a:xfrm>
            <a:off x="179512" y="92978"/>
            <a:ext cx="2088232" cy="276999"/>
          </a:xfrm>
          <a:prstGeom prst="rect">
            <a:avLst/>
          </a:prstGeom>
          <a:noFill/>
        </p:spPr>
        <p:txBody>
          <a:bodyPr wrap="square" rtlCol="0">
            <a:spAutoFit/>
          </a:bodyPr>
          <a:lstStyle/>
          <a:p>
            <a:pPr algn="ctr"/>
            <a:r>
              <a:rPr lang="zh-CN" altLang="en-US" sz="1200" b="1" dirty="0"/>
              <a:t>负数、比和按比例分配</a:t>
            </a:r>
            <a:endParaRPr lang="zh-CN" altLang="en-US" sz="1200" b="1" dirty="0">
              <a:latin typeface="宋体" panose="02010600030101010101" pitchFamily="2" charset="-122"/>
              <a:ea typeface="宋体" panose="02010600030101010101" pitchFamily="2" charset="-122"/>
              <a:cs typeface="宋体" panose="02010600030101010101" pitchFamily="2" charset="-122"/>
            </a:endParaRPr>
          </a:p>
        </p:txBody>
      </p:sp>
      <p:grpSp>
        <p:nvGrpSpPr>
          <p:cNvPr id="17" name="组合 16"/>
          <p:cNvGrpSpPr/>
          <p:nvPr userDrawn="1"/>
        </p:nvGrpSpPr>
        <p:grpSpPr>
          <a:xfrm>
            <a:off x="8038958" y="4772781"/>
            <a:ext cx="1105042" cy="370719"/>
            <a:chOff x="7643422" y="4681236"/>
            <a:chExt cx="1105042" cy="370719"/>
          </a:xfrm>
        </p:grpSpPr>
        <p:pic>
          <p:nvPicPr>
            <p:cNvPr id="18" name="图片 17">
              <a:hlinkClick r:id="rId17" action="ppaction://hlinksldjump"/>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9" name="文本框 26">
              <a:hlinkClick r:id="rId17"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4" name="图片 3"/>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6.png"/><Relationship Id="rId5" Type="http://schemas.openxmlformats.org/officeDocument/2006/relationships/slide" Target="slide9.xml"/><Relationship Id="rId4" Type="http://schemas.openxmlformats.org/officeDocument/2006/relationships/slide" Target="slide1.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7.png"/><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6.xml"/><Relationship Id="rId1" Type="http://schemas.openxmlformats.org/officeDocument/2006/relationships/slide" Target="slide7.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西师大版  </a:t>
                </a:r>
                <a:r>
                  <a:rPr kumimoji="1" lang="zh-CN" altLang="en-US" sz="1200" dirty="0">
                    <a:latin typeface="黑体" panose="02010609060101010101" pitchFamily="49" charset="-122"/>
                    <a:ea typeface="黑体" panose="02010609060101010101" pitchFamily="49" charset="-122"/>
                  </a:rPr>
                  <a:t>数学  六年级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2187729" y="3719576"/>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5004488" y="2880831"/>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2195736" y="2880831"/>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467544" y="1419622"/>
            <a:ext cx="7864974" cy="992579"/>
          </a:xfrm>
          <a:prstGeom prst="rect">
            <a:avLst/>
          </a:prstGeom>
          <a:noFill/>
          <a:effectLst>
            <a:softEdge rad="0"/>
          </a:effectLst>
        </p:spPr>
        <p:txBody>
          <a:bodyPr wrap="none" lIns="68580" tIns="34290" rIns="68580" bIns="34290" rtlCol="0">
            <a:spAutoFit/>
          </a:bodyPr>
          <a:lstStyle/>
          <a:p>
            <a:pPr algn="ctr"/>
            <a:r>
              <a:rPr lang="zh-CN" altLang="en-US" sz="6000" b="1" dirty="0"/>
              <a:t>负数、比和按比例分配</a:t>
            </a:r>
            <a:endParaRPr lang="zh-CN" altLang="en-US" sz="6000" b="1" dirty="0">
              <a:latin typeface="宋体" panose="02010600030101010101" pitchFamily="2" charset="-122"/>
              <a:ea typeface="宋体" panose="02010600030101010101" pitchFamily="2" charset="-122"/>
              <a:cs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2218057" y="2807631"/>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复习导入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5065053" y="2787774"/>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知识梳理</a:t>
            </a:r>
            <a:endParaRPr lang="zh-CN" altLang="en-US" sz="2800" b="1" dirty="0">
              <a:latin typeface="+mj-ea"/>
              <a:ea typeface="+mj-ea"/>
            </a:endParaRPr>
          </a:p>
        </p:txBody>
      </p:sp>
      <p:sp>
        <p:nvSpPr>
          <p:cNvPr id="19" name="圆角矩形 18">
            <a:hlinkClick r:id="rId4"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1682192" cy="684803"/>
          </a:xfrm>
          <a:prstGeom prst="rect">
            <a:avLst/>
          </a:prstGeom>
        </p:spPr>
        <p:txBody>
          <a:bodyPr wrap="none" lIns="68580" tIns="34290" rIns="68580" bIns="34290">
            <a:spAutoFit/>
          </a:bodyPr>
          <a:lstStyle/>
          <a:p>
            <a:r>
              <a:rPr lang="zh-CN" altLang="en-US" sz="4000" b="1" dirty="0" smtClean="0">
                <a:solidFill>
                  <a:srgbClr val="0050AA"/>
                </a:solidFill>
                <a:latin typeface="+mj-ea"/>
                <a:ea typeface="+mj-ea"/>
              </a:rPr>
              <a:t>总复习</a:t>
            </a:r>
            <a:endParaRPr lang="zh-CN" altLang="en-US" sz="4000" b="1" dirty="0">
              <a:solidFill>
                <a:srgbClr val="0050AA"/>
              </a:solidFill>
              <a:latin typeface="+mj-ea"/>
              <a:ea typeface="+mj-ea"/>
            </a:endParaRPr>
          </a:p>
        </p:txBody>
      </p:sp>
      <p:sp>
        <p:nvSpPr>
          <p:cNvPr id="21" name="圆角矩形 20">
            <a:hlinkClick r:id="rId5" action="ppaction://hlinksldjump"/>
          </p:cNvPr>
          <p:cNvSpPr/>
          <p:nvPr/>
        </p:nvSpPr>
        <p:spPr>
          <a:xfrm>
            <a:off x="2295965" y="365786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巩固练习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26526"/>
            <a:ext cx="654821" cy="677000"/>
            <a:chOff x="1306635" y="1411417"/>
            <a:chExt cx="654821" cy="677000"/>
          </a:xfrm>
        </p:grpSpPr>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411417"/>
              <a:ext cx="410690" cy="630942"/>
            </a:xfrm>
            <a:prstGeom prst="rect">
              <a:avLst/>
            </a:prstGeom>
            <a:noFill/>
          </p:spPr>
          <p:txBody>
            <a:bodyPr wrap="none" rtlCol="0">
              <a:spAutoFit/>
            </a:bodyPr>
            <a:lstStyle/>
            <a:p>
              <a:r>
                <a:rPr kumimoji="1" lang="en-US" altLang="zh-CN" sz="3500" b="1" dirty="0">
                  <a:solidFill>
                    <a:srgbClr val="0050AA"/>
                  </a:solidFill>
                  <a:latin typeface="+mj-ea"/>
                  <a:ea typeface="+mj-ea"/>
                </a:rPr>
                <a:t>9</a:t>
              </a:r>
              <a:endParaRPr kumimoji="1" lang="zh-CN" altLang="en-US" sz="3500" b="1" dirty="0">
                <a:solidFill>
                  <a:srgbClr val="0050AA"/>
                </a:solidFill>
                <a:latin typeface="+mj-ea"/>
                <a:ea typeface="+mj-ea"/>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 name="矩形 14"/>
              <p:cNvSpPr/>
              <p:nvPr/>
            </p:nvSpPr>
            <p:spPr>
              <a:xfrm>
                <a:off x="1619672" y="1122003"/>
                <a:ext cx="6462861" cy="712631"/>
              </a:xfrm>
              <a:prstGeom prst="rect">
                <a:avLst/>
              </a:prstGeom>
            </p:spPr>
            <p:txBody>
              <a:bodyPr wrap="square">
                <a:spAutoFit/>
              </a:bodyPr>
              <a:lstStyle/>
              <a:p>
                <a:pPr eaLnBrk="0" hangingPunct="0">
                  <a:spcBef>
                    <a:spcPct val="50000"/>
                  </a:spcBef>
                </a:pPr>
                <a:r>
                  <a:rPr lang="zh-CN" altLang="zh-CN" sz="2800" b="1" dirty="0">
                    <a:latin typeface="楷体" panose="02010609060101010101" pitchFamily="49" charset="-122"/>
                    <a:ea typeface="楷体" panose="02010609060101010101" pitchFamily="49" charset="-122"/>
                  </a:rPr>
                  <a:t>45︰9=</a:t>
                </a:r>
                <a:r>
                  <a:rPr lang="zh-CN" altLang="en-US" sz="2800" b="1" dirty="0">
                    <a:latin typeface="楷体" panose="02010609060101010101" pitchFamily="49" charset="-122"/>
                    <a:ea typeface="楷体" panose="02010609060101010101" pitchFamily="49" charset="-122"/>
                  </a:rPr>
                  <a:t>（      ）   </a:t>
                </a:r>
                <a14:m>
                  <m:oMath xmlns:m="http://schemas.openxmlformats.org/officeDocument/2006/math">
                    <m:f>
                      <m:fPr>
                        <m:ctrlPr>
                          <a:rPr lang="en-US" altLang="zh-CN" sz="2800" b="1" i="1">
                            <a:latin typeface="Cambria Math" panose="02040503050406030204"/>
                            <a:ea typeface="微软雅黑" panose="020B0503020204020204" pitchFamily="34" charset="-122"/>
                          </a:rPr>
                        </m:ctrlPr>
                      </m:fPr>
                      <m:num>
                        <m:r>
                          <a:rPr lang="en-US" altLang="zh-CN" sz="2800" b="1" i="1">
                            <a:latin typeface="Cambria Math" panose="02040503050406030204"/>
                            <a:ea typeface="微软雅黑" panose="020B0503020204020204" pitchFamily="34" charset="-122"/>
                          </a:rPr>
                          <m:t>𝟏</m:t>
                        </m:r>
                      </m:num>
                      <m:den>
                        <m:r>
                          <a:rPr lang="en-US" altLang="zh-CN" sz="2800" b="1" i="1">
                            <a:latin typeface="Cambria Math" panose="02040503050406030204"/>
                            <a:ea typeface="微软雅黑" panose="020B0503020204020204" pitchFamily="34" charset="-122"/>
                          </a:rPr>
                          <m:t>𝟐</m:t>
                        </m:r>
                      </m:den>
                    </m:f>
                  </m:oMath>
                </a14:m>
                <a:r>
                  <a:rPr lang="zh-CN" altLang="zh-CN" sz="2800" b="1" dirty="0">
                    <a:latin typeface="楷体" panose="02010609060101010101" pitchFamily="49" charset="-122"/>
                    <a:ea typeface="楷体" panose="02010609060101010101" pitchFamily="49" charset="-122"/>
                  </a:rPr>
                  <a:t>︰3 =</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mc:Choice>
        <mc:Fallback>
          <p:sp>
            <p:nvSpPr>
              <p:cNvPr id="15" name="矩形 14"/>
              <p:cNvSpPr>
                <a:spLocks noRot="1" noChangeAspect="1" noMove="1" noResize="1" noEditPoints="1" noAdjustHandles="1" noChangeArrowheads="1" noChangeShapeType="1" noTextEdit="1"/>
              </p:cNvSpPr>
              <p:nvPr/>
            </p:nvSpPr>
            <p:spPr>
              <a:xfrm>
                <a:off x="1619672" y="1122003"/>
                <a:ext cx="6462861" cy="712631"/>
              </a:xfrm>
              <a:prstGeom prst="rect">
                <a:avLst/>
              </a:prstGeom>
              <a:blipFill rotWithShape="1">
                <a:blip r:embed="rId1"/>
                <a:stretch>
                  <a:fillRect l="-7" t="-83" r="4" b="1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矩形 17"/>
              <p:cNvSpPr/>
              <p:nvPr/>
            </p:nvSpPr>
            <p:spPr>
              <a:xfrm>
                <a:off x="1763687" y="3236504"/>
                <a:ext cx="3024337" cy="714683"/>
              </a:xfrm>
              <a:prstGeom prst="rect">
                <a:avLst/>
              </a:prstGeom>
            </p:spPr>
            <p:txBody>
              <a:bodyPr wrap="square">
                <a:spAutoFit/>
              </a:bodyPr>
              <a:lstStyle/>
              <a:p>
                <a:pPr eaLnBrk="0" hangingPunct="0">
                  <a:spcBef>
                    <a:spcPct val="50000"/>
                  </a:spcBef>
                </a:pPr>
                <a14:m>
                  <m:oMath xmlns:m="http://schemas.openxmlformats.org/officeDocument/2006/math">
                    <m:f>
                      <m:fPr>
                        <m:ctrlPr>
                          <a:rPr lang="en-US" altLang="zh-CN" sz="2800" b="1" i="1" smtClean="0">
                            <a:latin typeface="Cambria Math" panose="02040503050406030204"/>
                            <a:ea typeface="微软雅黑" panose="020B0503020204020204" pitchFamily="34" charset="-122"/>
                          </a:rPr>
                        </m:ctrlPr>
                      </m:fPr>
                      <m:num>
                        <m:r>
                          <a:rPr lang="en-US" altLang="zh-CN" sz="2800" b="1" i="1" smtClean="0">
                            <a:latin typeface="Cambria Math" panose="02040503050406030204"/>
                            <a:ea typeface="微软雅黑" panose="020B0503020204020204" pitchFamily="34" charset="-122"/>
                          </a:rPr>
                          <m:t>𝟏</m:t>
                        </m:r>
                      </m:num>
                      <m:den>
                        <m:r>
                          <a:rPr lang="en-US" altLang="zh-CN" sz="2800" b="1" i="1" smtClean="0">
                            <a:latin typeface="Cambria Math" panose="02040503050406030204"/>
                            <a:ea typeface="微软雅黑" panose="020B0503020204020204" pitchFamily="34" charset="-122"/>
                          </a:rPr>
                          <m:t>𝟑</m:t>
                        </m:r>
                      </m:den>
                    </m:f>
                  </m:oMath>
                </a14:m>
                <a:r>
                  <a:rPr lang="zh-CN" altLang="zh-CN" sz="28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800" b="1" i="1" dirty="0" smtClean="0">
                            <a:latin typeface="Cambria Math" panose="02040503050406030204"/>
                            <a:ea typeface="微软雅黑" panose="020B0503020204020204" pitchFamily="34" charset="-122"/>
                          </a:rPr>
                        </m:ctrlPr>
                      </m:fPr>
                      <m:num>
                        <m:r>
                          <a:rPr lang="en-US" altLang="zh-CN" sz="2800" b="1" i="1" dirty="0" smtClean="0">
                            <a:latin typeface="Cambria Math" panose="02040503050406030204"/>
                            <a:ea typeface="微软雅黑" panose="020B0503020204020204" pitchFamily="34" charset="-122"/>
                          </a:rPr>
                          <m:t>𝟏</m:t>
                        </m:r>
                      </m:num>
                      <m:den>
                        <m:r>
                          <a:rPr lang="en-US" altLang="zh-CN" sz="2800" b="1" i="1" dirty="0" smtClean="0">
                            <a:latin typeface="Cambria Math" panose="02040503050406030204"/>
                            <a:ea typeface="微软雅黑" panose="020B0503020204020204" pitchFamily="34" charset="-122"/>
                          </a:rPr>
                          <m:t>𝟔</m:t>
                        </m:r>
                      </m:den>
                    </m:f>
                  </m:oMath>
                </a14:m>
                <a:r>
                  <a:rPr lang="zh-CN" altLang="zh-CN" sz="2800" b="1" dirty="0">
                    <a:latin typeface="楷体" panose="02010609060101010101" pitchFamily="49" charset="-122"/>
                    <a:ea typeface="楷体" panose="02010609060101010101" pitchFamily="49" charset="-122"/>
                  </a:rPr>
                  <a:t> = (       )</a:t>
                </a:r>
                <a:endParaRPr lang="zh-CN" altLang="zh-CN" sz="2800" b="1" dirty="0">
                  <a:latin typeface="楷体" panose="02010609060101010101" pitchFamily="49" charset="-122"/>
                  <a:ea typeface="楷体" panose="02010609060101010101" pitchFamily="49" charset="-122"/>
                </a:endParaRPr>
              </a:p>
            </p:txBody>
          </p:sp>
        </mc:Choice>
        <mc:Fallback>
          <p:sp>
            <p:nvSpPr>
              <p:cNvPr id="18" name="矩形 17"/>
              <p:cNvSpPr>
                <a:spLocks noRot="1" noChangeAspect="1" noMove="1" noResize="1" noEditPoints="1" noAdjustHandles="1" noChangeArrowheads="1" noChangeShapeType="1" noTextEdit="1"/>
              </p:cNvSpPr>
              <p:nvPr/>
            </p:nvSpPr>
            <p:spPr>
              <a:xfrm>
                <a:off x="1763687" y="3236504"/>
                <a:ext cx="3024337" cy="714683"/>
              </a:xfrm>
              <a:prstGeom prst="rect">
                <a:avLst/>
              </a:prstGeom>
              <a:blipFill rotWithShape="1">
                <a:blip r:embed="rId2"/>
                <a:stretch>
                  <a:fillRect l="-10" t="-76" r="4" b="30"/>
                </a:stretch>
              </a:blipFill>
            </p:spPr>
            <p:txBody>
              <a:bodyPr/>
              <a:lstStyle/>
              <a:p>
                <a:r>
                  <a:rPr lang="zh-CN" altLang="en-US">
                    <a:noFill/>
                  </a:rPr>
                  <a:t> </a:t>
                </a:r>
              </a:p>
            </p:txBody>
          </p:sp>
        </mc:Fallback>
      </mc:AlternateContent>
      <p:sp>
        <p:nvSpPr>
          <p:cNvPr id="17" name="矩形 16"/>
          <p:cNvSpPr/>
          <p:nvPr/>
        </p:nvSpPr>
        <p:spPr>
          <a:xfrm>
            <a:off x="1763689" y="2585030"/>
            <a:ext cx="3816423" cy="523220"/>
          </a:xfrm>
          <a:prstGeom prst="rect">
            <a:avLst/>
          </a:prstGeom>
        </p:spPr>
        <p:txBody>
          <a:bodyPr wrap="square">
            <a:spAutoFit/>
          </a:bodyPr>
          <a:lstStyle/>
          <a:p>
            <a:pPr eaLnBrk="0" hangingPunct="0">
              <a:spcBef>
                <a:spcPct val="50000"/>
              </a:spcBef>
            </a:pPr>
            <a:r>
              <a:rPr lang="zh-CN" altLang="zh-CN" sz="2800" b="1" dirty="0">
                <a:latin typeface="楷体" panose="02010609060101010101" pitchFamily="49" charset="-122"/>
                <a:ea typeface="楷体" panose="02010609060101010101" pitchFamily="49" charset="-122"/>
              </a:rPr>
              <a:t>0.7︰0.15= (      )         </a:t>
            </a:r>
            <a:endParaRPr lang="zh-CN" altLang="zh-CN" sz="2800" b="1" dirty="0">
              <a:latin typeface="楷体" panose="02010609060101010101" pitchFamily="49" charset="-122"/>
              <a:ea typeface="楷体" panose="02010609060101010101" pitchFamily="49" charset="-122"/>
            </a:endParaRPr>
          </a:p>
        </p:txBody>
      </p:sp>
      <p:sp>
        <p:nvSpPr>
          <p:cNvPr id="2" name="矩形 1"/>
          <p:cNvSpPr/>
          <p:nvPr/>
        </p:nvSpPr>
        <p:spPr>
          <a:xfrm>
            <a:off x="1133475" y="608674"/>
            <a:ext cx="1998366" cy="523220"/>
          </a:xfrm>
          <a:prstGeom prst="rect">
            <a:avLst/>
          </a:prstGeom>
        </p:spPr>
        <p:txBody>
          <a:bodyPr wrap="square">
            <a:spAutoFit/>
          </a:bodyPr>
          <a:lstStyle/>
          <a:p>
            <a:pPr eaLnBrk="0" hangingPunct="0">
              <a:spcBef>
                <a:spcPct val="50000"/>
              </a:spcBef>
            </a:pPr>
            <a:r>
              <a:rPr lang="zh-CN" altLang="en-US" sz="2800" b="1" dirty="0">
                <a:latin typeface="楷体" panose="02010609060101010101" pitchFamily="49" charset="-122"/>
                <a:ea typeface="楷体" panose="02010609060101010101" pitchFamily="49" charset="-122"/>
              </a:rPr>
              <a:t>求比值</a:t>
            </a:r>
            <a:endParaRPr lang="zh-CN" altLang="en-US" sz="2800" b="1" dirty="0">
              <a:latin typeface="楷体" panose="02010609060101010101" pitchFamily="49" charset="-122"/>
              <a:ea typeface="楷体" panose="02010609060101010101" pitchFamily="49" charset="-122"/>
            </a:endParaRPr>
          </a:p>
        </p:txBody>
      </p:sp>
      <p:sp>
        <p:nvSpPr>
          <p:cNvPr id="36866" name="Rectangle 18"/>
          <p:cNvSpPr>
            <a:spLocks noChangeArrowheads="1"/>
          </p:cNvSpPr>
          <p:nvPr/>
        </p:nvSpPr>
        <p:spPr bwMode="auto">
          <a:xfrm>
            <a:off x="0" y="21156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b="1">
              <a:latin typeface="微软雅黑" panose="020B0503020204020204" pitchFamily="34" charset="-122"/>
              <a:ea typeface="微软雅黑" panose="020B0503020204020204" pitchFamily="34" charset="-122"/>
            </a:endParaRPr>
          </a:p>
        </p:txBody>
      </p:sp>
      <p:sp>
        <p:nvSpPr>
          <p:cNvPr id="36868" name="Text Box 4"/>
          <p:cNvSpPr txBox="1">
            <a:spLocks noChangeArrowheads="1"/>
          </p:cNvSpPr>
          <p:nvPr/>
        </p:nvSpPr>
        <p:spPr bwMode="auto">
          <a:xfrm>
            <a:off x="3450316" y="1141436"/>
            <a:ext cx="43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5</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36869" name="Text Box 5"/>
          <p:cNvSpPr txBox="1">
            <a:spLocks noChangeArrowheads="1"/>
          </p:cNvSpPr>
          <p:nvPr/>
        </p:nvSpPr>
        <p:spPr bwMode="auto">
          <a:xfrm>
            <a:off x="3923928" y="2585030"/>
            <a:ext cx="12601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14︰3</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36870" name="Text Box 6"/>
          <p:cNvSpPr txBox="1">
            <a:spLocks noChangeArrowheads="1"/>
          </p:cNvSpPr>
          <p:nvPr/>
        </p:nvSpPr>
        <p:spPr bwMode="auto">
          <a:xfrm>
            <a:off x="3275855" y="3318315"/>
            <a:ext cx="1170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2 : 1</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1133475" y="1898465"/>
            <a:ext cx="2070373" cy="523220"/>
          </a:xfrm>
          <a:prstGeom prst="rect">
            <a:avLst/>
          </a:prstGeom>
        </p:spPr>
        <p:txBody>
          <a:bodyPr wrap="square">
            <a:spAutoFit/>
          </a:bodyPr>
          <a:lstStyle/>
          <a:p>
            <a:pPr eaLnBrk="0" hangingPunct="0">
              <a:spcBef>
                <a:spcPct val="50000"/>
              </a:spcBef>
            </a:pPr>
            <a:r>
              <a:rPr lang="zh-CN" altLang="en-US" sz="2800" b="1" dirty="0">
                <a:latin typeface="楷体" panose="02010609060101010101" pitchFamily="49" charset="-122"/>
                <a:ea typeface="楷体" panose="02010609060101010101" pitchFamily="49" charset="-122"/>
              </a:rPr>
              <a:t>化简比</a:t>
            </a:r>
            <a:endParaRPr lang="zh-CN" altLang="zh-CN"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3" name="TextBox 2"/>
              <p:cNvSpPr txBox="1"/>
              <p:nvPr/>
            </p:nvSpPr>
            <p:spPr>
              <a:xfrm>
                <a:off x="6588224" y="1141436"/>
                <a:ext cx="375424" cy="612732"/>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solidFill>
                                <a:srgbClr val="FF0000"/>
                              </a:solidFill>
                              <a:latin typeface="Cambria Math" panose="02040503050406030204"/>
                            </a:rPr>
                          </m:ctrlPr>
                        </m:fPr>
                        <m:num>
                          <m:r>
                            <a:rPr lang="en-US" altLang="zh-CN" b="1" i="1" smtClean="0">
                              <a:solidFill>
                                <a:srgbClr val="FF0000"/>
                              </a:solidFill>
                              <a:latin typeface="Cambria Math" panose="02040503050406030204"/>
                            </a:rPr>
                            <m:t>𝟏</m:t>
                          </m:r>
                        </m:num>
                        <m:den>
                          <m:r>
                            <a:rPr lang="en-US" altLang="zh-CN" b="1" i="1" smtClean="0">
                              <a:solidFill>
                                <a:srgbClr val="FF0000"/>
                              </a:solidFill>
                              <a:latin typeface="Cambria Math" panose="02040503050406030204"/>
                            </a:rPr>
                            <m:t>𝟔</m:t>
                          </m:r>
                        </m:den>
                      </m:f>
                    </m:oMath>
                  </m:oMathPara>
                </a14:m>
                <a:endParaRPr lang="zh-CN" altLang="en-US" b="1" dirty="0"/>
              </a:p>
            </p:txBody>
          </p:sp>
        </mc:Choice>
        <mc:Fallback>
          <p:sp>
            <p:nvSpPr>
              <p:cNvPr id="3" name="TextBox 2"/>
              <p:cNvSpPr txBox="1">
                <a:spLocks noRot="1" noChangeAspect="1" noMove="1" noResize="1" noEditPoints="1" noAdjustHandles="1" noChangeArrowheads="1" noChangeShapeType="1" noTextEdit="1"/>
              </p:cNvSpPr>
              <p:nvPr/>
            </p:nvSpPr>
            <p:spPr>
              <a:xfrm>
                <a:off x="6588224" y="1141436"/>
                <a:ext cx="375424" cy="612732"/>
              </a:xfrm>
              <a:prstGeom prst="rect">
                <a:avLst/>
              </a:prstGeom>
              <a:blipFill rotWithShape="1">
                <a:blip r:embed="rId3"/>
                <a:stretch>
                  <a:fillRect l="-26" t="-56" r="63" b="49"/>
                </a:stretch>
              </a:blipFill>
            </p:spPr>
            <p:txBody>
              <a:bodyPr/>
              <a:lstStyle/>
              <a:p>
                <a:r>
                  <a:rPr lang="zh-CN" altLang="en-US">
                    <a:noFill/>
                  </a:rPr>
                  <a:t> </a:t>
                </a:r>
              </a:p>
            </p:txBody>
          </p:sp>
        </mc:Fallback>
      </mc:AlternateContent>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6868"/>
                                        </p:tgtEl>
                                        <p:attrNameLst>
                                          <p:attrName>style.visibility</p:attrName>
                                        </p:attrNameLst>
                                      </p:cBhvr>
                                      <p:to>
                                        <p:strVal val="visible"/>
                                      </p:to>
                                    </p:set>
                                    <p:animEffect transition="in" filter="wipe(left)">
                                      <p:cBhvr>
                                        <p:cTn id="28" dur="500"/>
                                        <p:tgtEl>
                                          <p:spTgt spid="3686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6869"/>
                                        </p:tgtEl>
                                        <p:attrNameLst>
                                          <p:attrName>style.visibility</p:attrName>
                                        </p:attrNameLst>
                                      </p:cBhvr>
                                      <p:to>
                                        <p:strVal val="visible"/>
                                      </p:to>
                                    </p:set>
                                    <p:animEffect transition="in" filter="wipe(left)">
                                      <p:cBhvr>
                                        <p:cTn id="38" dur="500"/>
                                        <p:tgtEl>
                                          <p:spTgt spid="3686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6870"/>
                                        </p:tgtEl>
                                        <p:attrNameLst>
                                          <p:attrName>style.visibility</p:attrName>
                                        </p:attrNameLst>
                                      </p:cBhvr>
                                      <p:to>
                                        <p:strVal val="visible"/>
                                      </p:to>
                                    </p:set>
                                    <p:animEffect transition="in" filter="wipe(left)">
                                      <p:cBhvr>
                                        <p:cTn id="43" dur="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7" grpId="0"/>
      <p:bldP spid="2" grpId="0"/>
      <p:bldP spid="36868" grpId="0"/>
      <p:bldP spid="36869" grpId="0"/>
      <p:bldP spid="36870" grpId="0"/>
      <p:bldP spid="16"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2"/>
          <p:cNvSpPr>
            <a:spLocks noGrp="1" noChangeArrowheads="1"/>
          </p:cNvSpPr>
          <p:nvPr/>
        </p:nvSpPr>
        <p:spPr bwMode="auto">
          <a:xfrm>
            <a:off x="251520" y="3317437"/>
            <a:ext cx="8496300" cy="144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round/>
              </a14:hiddenLine>
            </a:ext>
          </a:extLst>
        </p:spPr>
        <p:txBody>
          <a:bodyPr lIns="432000" tIns="180000"/>
          <a:lstStyle/>
          <a:p>
            <a:pPr eaLnBrk="0" hangingPunct="0">
              <a:lnSpc>
                <a:spcPct val="150000"/>
              </a:lnSpc>
              <a:spcBef>
                <a:spcPts val="600"/>
              </a:spcBef>
            </a:pPr>
            <a:r>
              <a:rPr lang="zh-CN" altLang="zh-CN" sz="2400" b="1" dirty="0">
                <a:latin typeface="楷体" panose="02010609060101010101" pitchFamily="49" charset="-122"/>
                <a:ea typeface="楷体" panose="02010609060101010101" pitchFamily="49" charset="-122"/>
              </a:rPr>
              <a:t>3</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A×5=B×9</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A︰B =</a:t>
            </a:r>
            <a:r>
              <a:rPr lang="zh-CN" altLang="en-US" sz="2400" b="1" dirty="0">
                <a:latin typeface="楷体" panose="02010609060101010101" pitchFamily="49" charset="-122"/>
                <a:ea typeface="楷体" panose="02010609060101010101" pitchFamily="49" charset="-122"/>
              </a:rPr>
              <a:t>（     ） </a:t>
            </a:r>
            <a:r>
              <a:rPr lang="zh-CN" altLang="zh-CN" sz="2400" b="1" dirty="0">
                <a:latin typeface="楷体" panose="02010609060101010101" pitchFamily="49" charset="-122"/>
                <a:ea typeface="楷体" panose="02010609060101010101" pitchFamily="49" charset="-122"/>
              </a:rPr>
              <a:t>A︰9 =</a:t>
            </a:r>
            <a:r>
              <a:rPr lang="zh-CN" altLang="en-US" sz="2400" b="1" dirty="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spcBef>
                <a:spcPts val="600"/>
              </a:spcBef>
            </a:pPr>
            <a:r>
              <a:rPr lang="zh-CN" altLang="zh-CN" sz="2400" b="1" dirty="0">
                <a:latin typeface="楷体" panose="02010609060101010101" pitchFamily="49" charset="-122"/>
                <a:ea typeface="楷体" panose="02010609060101010101" pitchFamily="49" charset="-122"/>
              </a:rPr>
              <a:t>   ① 5︰9    ② 9︰5       ③ B︰5     ④ 5︰B </a:t>
            </a:r>
            <a:endParaRPr lang="zh-CN"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3" name="Rectangle 2"/>
              <p:cNvSpPr>
                <a:spLocks noGrp="1" noChangeArrowheads="1"/>
              </p:cNvSpPr>
              <p:nvPr/>
            </p:nvSpPr>
            <p:spPr bwMode="auto">
              <a:xfrm>
                <a:off x="395536" y="1719081"/>
                <a:ext cx="8496300" cy="172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round/>
                  </a14:hiddenLine>
                </a:ext>
              </a:extLst>
            </p:spPr>
            <p:txBody>
              <a:bodyPr lIns="432000" tIns="180000"/>
              <a:lstStyle/>
              <a:p>
                <a:pPr eaLnBrk="0" hangingPunct="0">
                  <a:lnSpc>
                    <a:spcPct val="150000"/>
                  </a:lnSpc>
                  <a:spcBef>
                    <a:spcPts val="600"/>
                  </a:spcBef>
                </a:pPr>
                <a:r>
                  <a:rPr lang="zh-CN" altLang="zh-CN" sz="2400" b="1" dirty="0">
                    <a:latin typeface="楷体" panose="02010609060101010101" pitchFamily="49" charset="-122"/>
                    <a:ea typeface="楷体" panose="02010609060101010101" pitchFamily="49" charset="-122"/>
                  </a:rPr>
                  <a:t>2</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下面各比中与</a:t>
                </a:r>
                <a14:m>
                  <m:oMath xmlns:m="http://schemas.openxmlformats.org/officeDocument/2006/math">
                    <m:f>
                      <m:fPr>
                        <m:ctrlPr>
                          <a:rPr lang="en-US" altLang="zh-CN" sz="2400" b="1" i="1" smtClean="0">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𝟏</m:t>
                        </m:r>
                      </m:num>
                      <m:den>
                        <m:r>
                          <a:rPr lang="en-US" altLang="zh-CN" sz="2400" b="1" i="1" smtClean="0">
                            <a:latin typeface="Cambria Math" panose="02040503050406030204"/>
                            <a:ea typeface="楷体" panose="02010609060101010101" pitchFamily="49" charset="-122"/>
                          </a:rPr>
                          <m:t>𝟑</m:t>
                        </m:r>
                      </m:den>
                    </m:f>
                  </m:oMath>
                </a14:m>
                <a:r>
                  <a:rPr lang="zh-CN" altLang="en-US"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𝟏</m:t>
                        </m:r>
                      </m:num>
                      <m:den>
                        <m:r>
                          <a:rPr lang="en-US" altLang="zh-CN" sz="2400" b="1" i="1" dirty="0" smtClean="0">
                            <a:latin typeface="Cambria Math" panose="02040503050406030204"/>
                            <a:ea typeface="楷体" panose="02010609060101010101" pitchFamily="49" charset="-122"/>
                          </a:rPr>
                          <m:t>𝟒</m:t>
                        </m:r>
                      </m:den>
                    </m:f>
                  </m:oMath>
                </a14:m>
                <a:r>
                  <a:rPr lang="zh-CN" altLang="en-US" sz="2400" b="1" dirty="0">
                    <a:latin typeface="楷体" panose="02010609060101010101" pitchFamily="49" charset="-122"/>
                    <a:ea typeface="楷体" panose="02010609060101010101" pitchFamily="49" charset="-122"/>
                  </a:rPr>
                  <a:t>  比值相等的比是（    ）</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spcBef>
                    <a:spcPts val="600"/>
                  </a:spcBef>
                </a:pPr>
                <a:r>
                  <a:rPr lang="zh-CN" altLang="zh-CN" sz="2400" b="1" dirty="0">
                    <a:latin typeface="楷体" panose="02010609060101010101" pitchFamily="49" charset="-122"/>
                    <a:ea typeface="楷体" panose="02010609060101010101" pitchFamily="49" charset="-122"/>
                  </a:rPr>
                  <a:t>   ① 4︰3    ② 3︰4       ③ </a:t>
                </a:r>
                <a14:m>
                  <m:oMath xmlns:m="http://schemas.openxmlformats.org/officeDocument/2006/math">
                    <m:f>
                      <m:fPr>
                        <m:ctrlPr>
                          <a:rPr lang="en-US" altLang="zh-CN" sz="2400" b="1" i="1" dirty="0">
                            <a:latin typeface="Cambria Math" panose="02040503050406030204"/>
                            <a:ea typeface="楷体" panose="02010609060101010101" pitchFamily="49" charset="-122"/>
                          </a:rPr>
                        </m:ctrlPr>
                      </m:fPr>
                      <m:num>
                        <m:r>
                          <a:rPr lang="en-US" altLang="zh-CN" sz="2400" b="1" i="1" dirty="0">
                            <a:latin typeface="Cambria Math" panose="02040503050406030204"/>
                            <a:ea typeface="楷体" panose="02010609060101010101" pitchFamily="49" charset="-122"/>
                          </a:rPr>
                          <m:t>𝟏</m:t>
                        </m:r>
                      </m:num>
                      <m:den>
                        <m:r>
                          <a:rPr lang="en-US" altLang="zh-CN" sz="2400" b="1" i="1" dirty="0">
                            <a:latin typeface="Cambria Math" panose="02040503050406030204"/>
                            <a:ea typeface="楷体" panose="02010609060101010101" pitchFamily="49" charset="-122"/>
                          </a:rPr>
                          <m:t>𝟒</m:t>
                        </m:r>
                      </m:den>
                    </m:f>
                    <m:r>
                      <a:rPr lang="en-US" altLang="zh-CN" sz="2400" b="1" i="1" dirty="0">
                        <a:latin typeface="Cambria Math" panose="02040503050406030204"/>
                        <a:ea typeface="楷体" panose="02010609060101010101" pitchFamily="49" charset="-122"/>
                      </a:rPr>
                      <m:t> </m:t>
                    </m:r>
                  </m:oMath>
                </a14:m>
                <a:r>
                  <a:rPr lang="zh-CN" altLang="zh-CN" sz="2400" b="1" dirty="0">
                    <a:latin typeface="楷体" panose="02010609060101010101" pitchFamily="49" charset="-122"/>
                    <a:ea typeface="楷体" panose="02010609060101010101" pitchFamily="49" charset="-122"/>
                  </a:rPr>
                  <a:t>︰3    ④ </a:t>
                </a:r>
                <a14:m>
                  <m:oMath xmlns:m="http://schemas.openxmlformats.org/officeDocument/2006/math">
                    <m:f>
                      <m:fPr>
                        <m:ctrlPr>
                          <a:rPr lang="en-US" altLang="zh-CN" sz="2400" b="1" i="1" dirty="0">
                            <a:latin typeface="Cambria Math" panose="02040503050406030204"/>
                            <a:ea typeface="楷体" panose="02010609060101010101" pitchFamily="49" charset="-122"/>
                          </a:rPr>
                        </m:ctrlPr>
                      </m:fPr>
                      <m:num>
                        <m:r>
                          <a:rPr lang="en-US" altLang="zh-CN" sz="2400" b="1" i="1" dirty="0">
                            <a:latin typeface="Cambria Math" panose="02040503050406030204"/>
                            <a:ea typeface="楷体" panose="02010609060101010101" pitchFamily="49" charset="-122"/>
                          </a:rPr>
                          <m:t>𝟏</m:t>
                        </m:r>
                      </m:num>
                      <m:den>
                        <m:r>
                          <a:rPr lang="en-US" altLang="zh-CN" sz="2400" b="1" i="1" dirty="0">
                            <a:latin typeface="Cambria Math" panose="02040503050406030204"/>
                            <a:ea typeface="楷体" panose="02010609060101010101" pitchFamily="49" charset="-122"/>
                          </a:rPr>
                          <m:t>𝟒</m:t>
                        </m:r>
                      </m:den>
                    </m:f>
                    <m:r>
                      <a:rPr lang="en-US" altLang="zh-CN" sz="2400" b="1" i="1" dirty="0">
                        <a:latin typeface="Cambria Math" panose="02040503050406030204"/>
                        <a:ea typeface="楷体" panose="02010609060101010101" pitchFamily="49" charset="-122"/>
                      </a:rPr>
                      <m:t> </m:t>
                    </m:r>
                  </m:oMath>
                </a14:m>
                <a:r>
                  <a:rPr lang="zh-CN" altLang="zh-CN" sz="2400" b="1" dirty="0">
                    <a:latin typeface="楷体" panose="02010609060101010101" pitchFamily="49" charset="-122"/>
                    <a:ea typeface="楷体" panose="02010609060101010101" pitchFamily="49" charset="-122"/>
                  </a:rPr>
                  <a:t>︰</a:t>
                </a:r>
                <a:r>
                  <a:rPr lang="en-US" altLang="zh-CN" sz="2400" b="1" dirty="0">
                    <a:ea typeface="楷体" panose="02010609060101010101" pitchFamily="49" charset="-122"/>
                  </a:rPr>
                  <a:t> </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a:ea typeface="楷体" panose="02010609060101010101" pitchFamily="49" charset="-122"/>
                          </a:rPr>
                          <m:t>𝟏</m:t>
                        </m:r>
                      </m:num>
                      <m:den>
                        <m:r>
                          <a:rPr lang="en-US" altLang="zh-CN" sz="2400" b="1" i="1">
                            <a:latin typeface="Cambria Math" panose="02040503050406030204"/>
                            <a:ea typeface="楷体" panose="02010609060101010101" pitchFamily="49" charset="-122"/>
                          </a:rPr>
                          <m:t>𝟑</m:t>
                        </m:r>
                      </m:den>
                    </m:f>
                  </m:oMath>
                </a14:m>
                <a:endParaRPr lang="zh-CN" altLang="zh-CN" sz="2400" b="1" dirty="0">
                  <a:latin typeface="楷体" panose="02010609060101010101" pitchFamily="49" charset="-122"/>
                  <a:ea typeface="楷体" panose="02010609060101010101" pitchFamily="49" charset="-122"/>
                </a:endParaRPr>
              </a:p>
            </p:txBody>
          </p:sp>
        </mc:Choice>
        <mc:Fallback>
          <p:sp>
            <p:nvSpPr>
              <p:cNvPr id="13" name="Rectangle 2"/>
              <p:cNvSpPr>
                <a:spLocks noRot="1" noChangeAspect="1" noMove="1" noResize="1" noEditPoints="1" noAdjustHandles="1" noChangeArrowheads="1" noChangeShapeType="1" noTextEdit="1"/>
              </p:cNvSpPr>
              <p:nvPr/>
            </p:nvSpPr>
            <p:spPr bwMode="auto">
              <a:xfrm>
                <a:off x="395536" y="1719081"/>
                <a:ext cx="8496300" cy="1726020"/>
              </a:xfrm>
              <a:prstGeom prst="rect">
                <a:avLst/>
              </a:prstGeom>
              <a:blipFill rotWithShape="1">
                <a:blip r:embed="rId1"/>
                <a:stretch>
                  <a:fillRect l="-7" t="-8" r="7" b="-5689"/>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round/>
                  </a14:hiddenLine>
                </a:ext>
              </a:extLst>
            </p:spPr>
            <p:txBody>
              <a:bodyPr/>
              <a:lstStyle/>
              <a:p>
                <a:r>
                  <a:rPr lang="zh-CN" altLang="en-US">
                    <a:noFill/>
                  </a:rPr>
                  <a:t> </a:t>
                </a:r>
              </a:p>
            </p:txBody>
          </p:sp>
        </mc:Fallback>
      </mc:AlternateContent>
      <p:sp>
        <p:nvSpPr>
          <p:cNvPr id="37890" name="Rectangle 2"/>
          <p:cNvSpPr>
            <a:spLocks noGrp="1" noChangeArrowheads="1"/>
          </p:cNvSpPr>
          <p:nvPr/>
        </p:nvSpPr>
        <p:spPr bwMode="auto">
          <a:xfrm>
            <a:off x="468313" y="673120"/>
            <a:ext cx="8496300" cy="1327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round/>
              </a14:hiddenLine>
            </a:ext>
          </a:extLst>
        </p:spPr>
        <p:txBody>
          <a:bodyPr lIns="432000" tIns="180000"/>
          <a:lstStyle/>
          <a:p>
            <a:pPr eaLnBrk="0" hangingPunct="0">
              <a:lnSpc>
                <a:spcPct val="150000"/>
              </a:lnSpc>
              <a:spcBef>
                <a:spcPts val="600"/>
              </a:spcBef>
            </a:pPr>
            <a:r>
              <a:rPr lang="zh-CN" altLang="zh-CN" sz="2400" b="1" dirty="0">
                <a:latin typeface="楷体" panose="02010609060101010101" pitchFamily="49" charset="-122"/>
                <a:ea typeface="楷体" panose="02010609060101010101" pitchFamily="49" charset="-122"/>
              </a:rPr>
              <a:t>1</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克药放入</a:t>
            </a:r>
            <a:r>
              <a:rPr lang="zh-CN" altLang="zh-CN" sz="2400" b="1" dirty="0">
                <a:latin typeface="楷体" panose="02010609060101010101" pitchFamily="49" charset="-122"/>
                <a:ea typeface="楷体" panose="02010609060101010101" pitchFamily="49" charset="-122"/>
              </a:rPr>
              <a:t>100</a:t>
            </a:r>
            <a:r>
              <a:rPr lang="en-US" altLang="zh-CN" sz="2400" b="1" dirty="0">
                <a:latin typeface="楷体" panose="02010609060101010101" pitchFamily="49" charset="-122"/>
                <a:ea typeface="楷体" panose="02010609060101010101" pitchFamily="49" charset="-122"/>
              </a:rPr>
              <a:t>g</a:t>
            </a:r>
            <a:r>
              <a:rPr lang="zh-CN" altLang="en-US" sz="2400" b="1" dirty="0">
                <a:latin typeface="楷体" panose="02010609060101010101" pitchFamily="49" charset="-122"/>
                <a:ea typeface="楷体" panose="02010609060101010101" pitchFamily="49" charset="-122"/>
              </a:rPr>
              <a:t>水中，药与药水的比是（    ）</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spcBef>
                <a:spcPts val="600"/>
              </a:spcBef>
            </a:pPr>
            <a:r>
              <a:rPr lang="zh-CN" altLang="zh-CN" sz="2400" b="1" dirty="0">
                <a:latin typeface="楷体" panose="02010609060101010101" pitchFamily="49" charset="-122"/>
                <a:ea typeface="楷体" panose="02010609060101010101" pitchFamily="49" charset="-122"/>
              </a:rPr>
              <a:t>   ①1︰99    ② 1︰100    ③1︰101    ④100︰101</a:t>
            </a:r>
            <a:endParaRPr lang="zh-CN" altLang="zh-CN" sz="2400" b="1" dirty="0">
              <a:latin typeface="楷体" panose="02010609060101010101" pitchFamily="49" charset="-122"/>
              <a:ea typeface="楷体" panose="02010609060101010101" pitchFamily="49" charset="-122"/>
            </a:endParaRPr>
          </a:p>
          <a:p>
            <a:pPr eaLnBrk="0" hangingPunct="0">
              <a:lnSpc>
                <a:spcPct val="150000"/>
              </a:lnSpc>
              <a:spcBef>
                <a:spcPts val="600"/>
              </a:spcBef>
            </a:pPr>
            <a:endParaRPr lang="zh-CN" altLang="zh-CN" sz="2400" b="1" dirty="0">
              <a:latin typeface="微软雅黑" panose="020B0503020204020204" pitchFamily="34" charset="-122"/>
              <a:ea typeface="微软雅黑" panose="020B0503020204020204" pitchFamily="34" charset="-122"/>
            </a:endParaRPr>
          </a:p>
        </p:txBody>
      </p:sp>
      <p:sp>
        <p:nvSpPr>
          <p:cNvPr id="37895" name="Text Box 7"/>
          <p:cNvSpPr txBox="1">
            <a:spLocks noChangeArrowheads="1"/>
          </p:cNvSpPr>
          <p:nvPr/>
        </p:nvSpPr>
        <p:spPr bwMode="auto">
          <a:xfrm>
            <a:off x="6804025" y="934730"/>
            <a:ext cx="5762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zh-CN" sz="2800" b="1" dirty="0">
                <a:solidFill>
                  <a:srgbClr val="FF0000"/>
                </a:solidFill>
              </a:rPr>
              <a:t>③</a:t>
            </a:r>
            <a:endParaRPr lang="zh-CN" altLang="zh-CN" sz="2800" b="1" dirty="0">
              <a:solidFill>
                <a:srgbClr val="FF0000"/>
              </a:solidFill>
            </a:endParaRPr>
          </a:p>
        </p:txBody>
      </p:sp>
      <p:sp>
        <p:nvSpPr>
          <p:cNvPr id="37896" name="Text Box 8"/>
          <p:cNvSpPr txBox="1">
            <a:spLocks noChangeArrowheads="1"/>
          </p:cNvSpPr>
          <p:nvPr/>
        </p:nvSpPr>
        <p:spPr bwMode="auto">
          <a:xfrm>
            <a:off x="6752572" y="2151204"/>
            <a:ext cx="5762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zh-CN" sz="2800" b="1" dirty="0">
                <a:solidFill>
                  <a:srgbClr val="FF0000"/>
                </a:solidFill>
              </a:rPr>
              <a:t>①</a:t>
            </a:r>
            <a:endParaRPr lang="zh-CN" altLang="zh-CN" sz="2800" b="1" dirty="0">
              <a:solidFill>
                <a:srgbClr val="FF0000"/>
              </a:solidFill>
            </a:endParaRPr>
          </a:p>
        </p:txBody>
      </p:sp>
      <p:sp>
        <p:nvSpPr>
          <p:cNvPr id="37897" name="Text Box 9"/>
          <p:cNvSpPr txBox="1">
            <a:spLocks noChangeArrowheads="1"/>
          </p:cNvSpPr>
          <p:nvPr/>
        </p:nvSpPr>
        <p:spPr bwMode="auto">
          <a:xfrm>
            <a:off x="4355555" y="3594229"/>
            <a:ext cx="5762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en-US" sz="2800" b="1" dirty="0">
                <a:solidFill>
                  <a:srgbClr val="FF0000"/>
                </a:solidFill>
              </a:rPr>
              <a:t>②</a:t>
            </a:r>
            <a:endParaRPr lang="zh-CN" altLang="zh-CN" sz="2800" b="1" dirty="0">
              <a:solidFill>
                <a:srgbClr val="FF0000"/>
              </a:solidFill>
            </a:endParaRPr>
          </a:p>
        </p:txBody>
      </p:sp>
      <p:sp>
        <p:nvSpPr>
          <p:cNvPr id="37898" name="Text Box 10"/>
          <p:cNvSpPr txBox="1">
            <a:spLocks noChangeArrowheads="1"/>
          </p:cNvSpPr>
          <p:nvPr/>
        </p:nvSpPr>
        <p:spPr bwMode="auto">
          <a:xfrm>
            <a:off x="6753646" y="3594229"/>
            <a:ext cx="5762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zh-CN" sz="2800" b="1" dirty="0">
                <a:solidFill>
                  <a:srgbClr val="FF0000"/>
                </a:solidFill>
              </a:rPr>
              <a:t>③</a:t>
            </a:r>
            <a:endParaRPr lang="zh-CN" altLang="zh-CN" sz="2800" b="1" dirty="0">
              <a:solidFill>
                <a:srgbClr val="FF0000"/>
              </a:solidFill>
            </a:endParaRPr>
          </a:p>
        </p:txBody>
      </p:sp>
      <p:sp>
        <p:nvSpPr>
          <p:cNvPr id="37900" name="矩形 1"/>
          <p:cNvSpPr>
            <a:spLocks noChangeArrowheads="1"/>
          </p:cNvSpPr>
          <p:nvPr/>
        </p:nvSpPr>
        <p:spPr bwMode="auto">
          <a:xfrm>
            <a:off x="744539" y="411510"/>
            <a:ext cx="6275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latin typeface="楷体" panose="02010609060101010101" pitchFamily="49" charset="-122"/>
                <a:ea typeface="楷体" panose="02010609060101010101" pitchFamily="49" charset="-122"/>
              </a:rPr>
              <a:t>选择正确答案序号填在</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里。</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900"/>
                                        </p:tgtEl>
                                        <p:attrNameLst>
                                          <p:attrName>style.visibility</p:attrName>
                                        </p:attrNameLst>
                                      </p:cBhvr>
                                      <p:to>
                                        <p:strVal val="visible"/>
                                      </p:to>
                                    </p:set>
                                    <p:animEffect transition="in" filter="wipe(left)">
                                      <p:cBhvr>
                                        <p:cTn id="7" dur="500"/>
                                        <p:tgtEl>
                                          <p:spTgt spid="3790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890"/>
                                        </p:tgtEl>
                                        <p:attrNameLst>
                                          <p:attrName>style.visibility</p:attrName>
                                        </p:attrNameLst>
                                      </p:cBhvr>
                                      <p:to>
                                        <p:strVal val="visible"/>
                                      </p:to>
                                    </p:set>
                                    <p:animEffect transition="in" filter="wipe(left)">
                                      <p:cBhvr>
                                        <p:cTn id="11" dur="500"/>
                                        <p:tgtEl>
                                          <p:spTgt spid="3789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7895"/>
                                        </p:tgtEl>
                                        <p:attrNameLst>
                                          <p:attrName>style.visibility</p:attrName>
                                        </p:attrNameLst>
                                      </p:cBhvr>
                                      <p:to>
                                        <p:strVal val="visible"/>
                                      </p:to>
                                    </p:set>
                                    <p:animEffect transition="in" filter="wipe(left)">
                                      <p:cBhvr>
                                        <p:cTn id="24" dur="500"/>
                                        <p:tgtEl>
                                          <p:spTgt spid="3789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7896"/>
                                        </p:tgtEl>
                                        <p:attrNameLst>
                                          <p:attrName>style.visibility</p:attrName>
                                        </p:attrNameLst>
                                      </p:cBhvr>
                                      <p:to>
                                        <p:strVal val="visible"/>
                                      </p:to>
                                    </p:set>
                                    <p:animEffect transition="in" filter="wipe(left)">
                                      <p:cBhvr>
                                        <p:cTn id="29" dur="500"/>
                                        <p:tgtEl>
                                          <p:spTgt spid="3789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7897"/>
                                        </p:tgtEl>
                                        <p:attrNameLst>
                                          <p:attrName>style.visibility</p:attrName>
                                        </p:attrNameLst>
                                      </p:cBhvr>
                                      <p:to>
                                        <p:strVal val="visible"/>
                                      </p:to>
                                    </p:set>
                                    <p:animEffect transition="in" filter="wipe(left)">
                                      <p:cBhvr>
                                        <p:cTn id="34" dur="500"/>
                                        <p:tgtEl>
                                          <p:spTgt spid="3789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7898"/>
                                        </p:tgtEl>
                                        <p:attrNameLst>
                                          <p:attrName>style.visibility</p:attrName>
                                        </p:attrNameLst>
                                      </p:cBhvr>
                                      <p:to>
                                        <p:strVal val="visible"/>
                                      </p:to>
                                    </p:set>
                                    <p:animEffect transition="in" filter="wipe(left)">
                                      <p:cBhvr>
                                        <p:cTn id="39" dur="500"/>
                                        <p:tgtEl>
                                          <p:spTgt spid="37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7890" grpId="0"/>
      <p:bldP spid="37895" grpId="0"/>
      <p:bldP spid="37896" grpId="0"/>
      <p:bldP spid="37897" grpId="0"/>
      <p:bldP spid="37898" grpId="0"/>
      <p:bldP spid="3790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3"/>
          <p:cNvSpPr>
            <a:spLocks noChangeArrowheads="1"/>
          </p:cNvSpPr>
          <p:nvPr/>
        </p:nvSpPr>
        <p:spPr bwMode="auto">
          <a:xfrm>
            <a:off x="755576" y="3144880"/>
            <a:ext cx="7561263" cy="136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2400" b="1" dirty="0">
                <a:latin typeface="楷体" panose="02010609060101010101" pitchFamily="49" charset="-122"/>
                <a:ea typeface="楷体" panose="02010609060101010101" pitchFamily="49" charset="-122"/>
              </a:rPr>
              <a:t>3、乐山大佛高71</a:t>
            </a:r>
            <a:r>
              <a:rPr lang="en-US" altLang="zh-CN" sz="2400" b="1" dirty="0">
                <a:latin typeface="楷体" panose="02010609060101010101" pitchFamily="49" charset="-122"/>
                <a:ea typeface="楷体" panose="02010609060101010101" pitchFamily="49" charset="-122"/>
              </a:rPr>
              <a:t>m</a:t>
            </a:r>
            <a:r>
              <a:rPr lang="zh-CN" altLang="en-US" sz="2400" b="1" dirty="0">
                <a:latin typeface="楷体" panose="02010609060101010101" pitchFamily="49" charset="-122"/>
                <a:ea typeface="楷体" panose="02010609060101010101" pitchFamily="49" charset="-122"/>
              </a:rPr>
              <a:t>，大佛耳朵长约是佛像高的七十一分之七，又约是头长的二十一分之十，大佛的头长约</a:t>
            </a:r>
            <a:endParaRPr lang="en-US" altLang="zh-CN" sz="2400" b="1" dirty="0">
              <a:latin typeface="楷体" panose="02010609060101010101" pitchFamily="49" charset="-122"/>
              <a:ea typeface="楷体" panose="02010609060101010101" pitchFamily="49" charset="-122"/>
            </a:endParaRPr>
          </a:p>
          <a:p>
            <a:pPr eaLnBrk="0" hangingPunct="0">
              <a:lnSpc>
                <a:spcPct val="120000"/>
              </a:lnSpc>
            </a:pPr>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m</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9" name="Rectangle 3"/>
          <p:cNvSpPr>
            <a:spLocks noChangeArrowheads="1"/>
          </p:cNvSpPr>
          <p:nvPr/>
        </p:nvSpPr>
        <p:spPr bwMode="auto">
          <a:xfrm>
            <a:off x="755576" y="2067694"/>
            <a:ext cx="7561263"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2400" b="1" dirty="0">
                <a:latin typeface="楷体" panose="02010609060101010101" pitchFamily="49" charset="-122"/>
                <a:ea typeface="楷体" panose="02010609060101010101" pitchFamily="49" charset="-122"/>
              </a:rPr>
              <a:t>2、一项工程，甲单独做要8天完成，乙单独做要10天完成，甲乙工作效率之比是（         ）。</a:t>
            </a:r>
            <a:endParaRPr lang="zh-CN" altLang="en-US" sz="2400" b="1" dirty="0">
              <a:latin typeface="楷体" panose="02010609060101010101" pitchFamily="49" charset="-122"/>
              <a:ea typeface="楷体" panose="02010609060101010101" pitchFamily="49" charset="-122"/>
            </a:endParaRPr>
          </a:p>
        </p:txBody>
      </p:sp>
      <p:sp>
        <p:nvSpPr>
          <p:cNvPr id="38915" name="Rectangle 3"/>
          <p:cNvSpPr>
            <a:spLocks noChangeArrowheads="1"/>
          </p:cNvSpPr>
          <p:nvPr/>
        </p:nvSpPr>
        <p:spPr bwMode="auto">
          <a:xfrm>
            <a:off x="791368" y="1030676"/>
            <a:ext cx="7561263"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、1吨︰250</a:t>
            </a:r>
            <a:r>
              <a:rPr lang="en-US" altLang="zh-CN" sz="2400" b="1" dirty="0">
                <a:latin typeface="楷体" panose="02010609060101010101" pitchFamily="49" charset="-122"/>
                <a:ea typeface="楷体" panose="02010609060101010101" pitchFamily="49" charset="-122"/>
              </a:rPr>
              <a:t>kg</a:t>
            </a:r>
            <a:r>
              <a:rPr lang="zh-CN" altLang="en-US" sz="2400" b="1" dirty="0">
                <a:latin typeface="楷体" panose="02010609060101010101" pitchFamily="49" charset="-122"/>
                <a:ea typeface="楷体" panose="02010609060101010101" pitchFamily="49" charset="-122"/>
              </a:rPr>
              <a:t>化成最简单的整数比是（       ），        比值是（      ）。</a:t>
            </a:r>
            <a:endParaRPr lang="zh-CN" altLang="en-US" sz="2400" b="1" dirty="0">
              <a:latin typeface="楷体" panose="02010609060101010101" pitchFamily="49" charset="-122"/>
              <a:ea typeface="楷体" panose="02010609060101010101" pitchFamily="49" charset="-122"/>
            </a:endParaRPr>
          </a:p>
        </p:txBody>
      </p:sp>
      <p:sp>
        <p:nvSpPr>
          <p:cNvPr id="38916" name="Text Box 4"/>
          <p:cNvSpPr txBox="1">
            <a:spLocks noChangeArrowheads="1"/>
          </p:cNvSpPr>
          <p:nvPr/>
        </p:nvSpPr>
        <p:spPr bwMode="auto">
          <a:xfrm>
            <a:off x="6444208" y="1059723"/>
            <a:ext cx="64928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4:1</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38917" name="Text Box 5"/>
          <p:cNvSpPr txBox="1">
            <a:spLocks noChangeArrowheads="1"/>
          </p:cNvSpPr>
          <p:nvPr/>
        </p:nvSpPr>
        <p:spPr bwMode="auto">
          <a:xfrm>
            <a:off x="2470332" y="1490610"/>
            <a:ext cx="42068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4</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38918" name="Text Box 6"/>
          <p:cNvSpPr txBox="1">
            <a:spLocks noChangeArrowheads="1"/>
          </p:cNvSpPr>
          <p:nvPr/>
        </p:nvSpPr>
        <p:spPr bwMode="auto">
          <a:xfrm>
            <a:off x="5075239" y="2557058"/>
            <a:ext cx="6492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5:4</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38919" name="Text Box 7"/>
          <p:cNvSpPr txBox="1">
            <a:spLocks noChangeArrowheads="1"/>
          </p:cNvSpPr>
          <p:nvPr/>
        </p:nvSpPr>
        <p:spPr bwMode="auto">
          <a:xfrm>
            <a:off x="1360748" y="4019636"/>
            <a:ext cx="685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800" b="1" dirty="0">
                <a:solidFill>
                  <a:srgbClr val="FF0000"/>
                </a:solidFill>
                <a:latin typeface="楷体" panose="02010609060101010101" pitchFamily="49" charset="-122"/>
                <a:ea typeface="楷体" panose="02010609060101010101" pitchFamily="49" charset="-122"/>
              </a:rPr>
              <a:t>15</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38920" name="标题 2"/>
          <p:cNvSpPr txBox="1">
            <a:spLocks noChangeArrowheads="1"/>
          </p:cNvSpPr>
          <p:nvPr/>
        </p:nvSpPr>
        <p:spPr bwMode="auto">
          <a:xfrm>
            <a:off x="457200" y="302419"/>
            <a:ext cx="317869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71500" indent="-571500">
              <a:defRPr>
                <a:solidFill>
                  <a:schemeClr val="tx1"/>
                </a:solidFill>
                <a:latin typeface="Comic Sans MS" panose="030F0702030302020204" pitchFamily="66" charset="0"/>
                <a:ea typeface="宋体" panose="02010600030101010101" pitchFamily="2" charset="-122"/>
              </a:defRPr>
            </a:lvl1pPr>
            <a:lvl2pPr>
              <a:defRPr>
                <a:solidFill>
                  <a:schemeClr val="tx1"/>
                </a:solidFill>
                <a:latin typeface="Comic Sans MS" panose="030F0702030302020204" pitchFamily="66" charset="0"/>
                <a:ea typeface="宋体" panose="02010600030101010101" pitchFamily="2" charset="-122"/>
              </a:defRPr>
            </a:lvl2pPr>
            <a:lvl3pPr>
              <a:defRPr>
                <a:solidFill>
                  <a:schemeClr val="tx1"/>
                </a:solidFill>
                <a:latin typeface="Comic Sans MS" panose="030F0702030302020204" pitchFamily="66" charset="0"/>
                <a:ea typeface="宋体" panose="02010600030101010101" pitchFamily="2" charset="-122"/>
              </a:defRPr>
            </a:lvl3pPr>
            <a:lvl4pPr>
              <a:defRPr>
                <a:solidFill>
                  <a:schemeClr val="tx1"/>
                </a:solidFill>
                <a:latin typeface="Comic Sans MS" panose="030F0702030302020204" pitchFamily="66" charset="0"/>
                <a:ea typeface="宋体" panose="02010600030101010101" pitchFamily="2" charset="-122"/>
              </a:defRPr>
            </a:lvl4pPr>
            <a:lvl5pPr>
              <a:defRPr>
                <a:solidFill>
                  <a:schemeClr val="tx1"/>
                </a:solidFill>
                <a:latin typeface="Comic Sans MS" panose="030F0702030302020204" pitchFamily="66"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9pPr>
          </a:lstStyle>
          <a:p>
            <a:pPr marL="0" indent="0"/>
            <a:r>
              <a:rPr lang="zh-CN" altLang="en-US" sz="2800" b="1" dirty="0">
                <a:latin typeface="楷体" panose="02010609060101010101" pitchFamily="49" charset="-122"/>
                <a:ea typeface="楷体" panose="02010609060101010101" pitchFamily="49" charset="-122"/>
              </a:rPr>
              <a:t>填一填</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8920"/>
                                        </p:tgtEl>
                                        <p:attrNameLst>
                                          <p:attrName>style.visibility</p:attrName>
                                        </p:attrNameLst>
                                      </p:cBhvr>
                                      <p:to>
                                        <p:strVal val="visible"/>
                                      </p:to>
                                    </p:set>
                                    <p:animEffect transition="in" filter="barn(inVertical)">
                                      <p:cBhvr>
                                        <p:cTn id="7" dur="500"/>
                                        <p:tgtEl>
                                          <p:spTgt spid="3892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8915"/>
                                        </p:tgtEl>
                                        <p:attrNameLst>
                                          <p:attrName>style.visibility</p:attrName>
                                        </p:attrNameLst>
                                      </p:cBhvr>
                                      <p:to>
                                        <p:strVal val="visible"/>
                                      </p:to>
                                    </p:set>
                                    <p:animEffect transition="in" filter="barn(inVertical)">
                                      <p:cBhvr>
                                        <p:cTn id="11" dur="500"/>
                                        <p:tgtEl>
                                          <p:spTgt spid="3891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8916"/>
                                        </p:tgtEl>
                                        <p:attrNameLst>
                                          <p:attrName>style.visibility</p:attrName>
                                        </p:attrNameLst>
                                      </p:cBhvr>
                                      <p:to>
                                        <p:strVal val="visible"/>
                                      </p:to>
                                    </p:set>
                                    <p:animEffect transition="in" filter="wipe(left)">
                                      <p:cBhvr>
                                        <p:cTn id="24" dur="500"/>
                                        <p:tgtEl>
                                          <p:spTgt spid="389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8917"/>
                                        </p:tgtEl>
                                        <p:attrNameLst>
                                          <p:attrName>style.visibility</p:attrName>
                                        </p:attrNameLst>
                                      </p:cBhvr>
                                      <p:to>
                                        <p:strVal val="visible"/>
                                      </p:to>
                                    </p:set>
                                    <p:animEffect transition="in" filter="wipe(left)">
                                      <p:cBhvr>
                                        <p:cTn id="29" dur="500"/>
                                        <p:tgtEl>
                                          <p:spTgt spid="3891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918"/>
                                        </p:tgtEl>
                                        <p:attrNameLst>
                                          <p:attrName>style.visibility</p:attrName>
                                        </p:attrNameLst>
                                      </p:cBhvr>
                                      <p:to>
                                        <p:strVal val="visible"/>
                                      </p:to>
                                    </p:set>
                                    <p:animEffect transition="in" filter="wipe(left)">
                                      <p:cBhvr>
                                        <p:cTn id="34" dur="500"/>
                                        <p:tgtEl>
                                          <p:spTgt spid="389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8919"/>
                                        </p:tgtEl>
                                        <p:attrNameLst>
                                          <p:attrName>style.visibility</p:attrName>
                                        </p:attrNameLst>
                                      </p:cBhvr>
                                      <p:to>
                                        <p:strVal val="visible"/>
                                      </p:to>
                                    </p:set>
                                    <p:animEffect transition="in" filter="wipe(left)">
                                      <p:cBhvr>
                                        <p:cTn id="39" dur="5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38915" grpId="0"/>
      <p:bldP spid="38916" grpId="0"/>
      <p:bldP spid="38917" grpId="0"/>
      <p:bldP spid="38918" grpId="0"/>
      <p:bldP spid="38919" grpId="0"/>
      <p:bldP spid="3892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5892801" y="2091929"/>
            <a:ext cx="11985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000" b="1">
                <a:solidFill>
                  <a:srgbClr val="0000FF"/>
                </a:solidFill>
              </a:rPr>
              <a:t> </a:t>
            </a:r>
            <a:endParaRPr lang="zh-CN" altLang="zh-CN" sz="2000" b="1">
              <a:solidFill>
                <a:srgbClr val="0000FF"/>
              </a:solidFill>
            </a:endParaRPr>
          </a:p>
        </p:txBody>
      </p:sp>
      <p:sp>
        <p:nvSpPr>
          <p:cNvPr id="41987" name="Text Box 3"/>
          <p:cNvSpPr txBox="1">
            <a:spLocks noChangeArrowheads="1"/>
          </p:cNvSpPr>
          <p:nvPr/>
        </p:nvSpPr>
        <p:spPr bwMode="auto">
          <a:xfrm>
            <a:off x="7337426" y="2616994"/>
            <a:ext cx="1128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800" b="1">
                <a:solidFill>
                  <a:srgbClr val="0000FF"/>
                </a:solidFill>
              </a:rPr>
              <a:t>  </a:t>
            </a:r>
            <a:endParaRPr lang="zh-CN" altLang="zh-CN" sz="2800" b="1">
              <a:solidFill>
                <a:srgbClr val="FF0000"/>
              </a:solidFill>
            </a:endParaRPr>
          </a:p>
        </p:txBody>
      </p:sp>
      <p:sp>
        <p:nvSpPr>
          <p:cNvPr id="41988" name="Text Box 4"/>
          <p:cNvSpPr txBox="1">
            <a:spLocks noChangeArrowheads="1"/>
          </p:cNvSpPr>
          <p:nvPr/>
        </p:nvSpPr>
        <p:spPr bwMode="auto">
          <a:xfrm rot="11000679" flipV="1">
            <a:off x="3725863" y="3280410"/>
            <a:ext cx="33575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600" b="1">
                <a:solidFill>
                  <a:srgbClr val="0000FF"/>
                </a:solidFill>
              </a:rPr>
              <a:t>     </a:t>
            </a:r>
            <a:endParaRPr lang="zh-CN" altLang="zh-CN" sz="2600" b="1">
              <a:solidFill>
                <a:srgbClr val="0000FF"/>
              </a:solidFill>
            </a:endParaRPr>
          </a:p>
        </p:txBody>
      </p:sp>
      <p:sp>
        <p:nvSpPr>
          <p:cNvPr id="42032" name="Oval 48"/>
          <p:cNvSpPr>
            <a:spLocks noChangeArrowheads="1"/>
          </p:cNvSpPr>
          <p:nvPr/>
        </p:nvSpPr>
        <p:spPr bwMode="auto">
          <a:xfrm>
            <a:off x="4932364" y="3219450"/>
            <a:ext cx="3284537" cy="102512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round/>
              </a14:hiddenLine>
            </a:ext>
          </a:extLst>
        </p:spPr>
        <p:txBody>
          <a:bodyPr wrap="none" anchor="ctr"/>
          <a:lstStyle/>
          <a:p>
            <a:endParaRPr lang="zh-CN" altLang="en-US" b="1"/>
          </a:p>
        </p:txBody>
      </p:sp>
      <p:graphicFrame>
        <p:nvGraphicFramePr>
          <p:cNvPr id="2" name="表格 1"/>
          <p:cNvGraphicFramePr>
            <a:graphicFrameLocks noGrp="1"/>
          </p:cNvGraphicFramePr>
          <p:nvPr/>
        </p:nvGraphicFramePr>
        <p:xfrm>
          <a:off x="468209" y="1451372"/>
          <a:ext cx="8229599" cy="1422400"/>
        </p:xfrm>
        <a:graphic>
          <a:graphicData uri="http://schemas.openxmlformats.org/drawingml/2006/table">
            <a:tbl>
              <a:tblPr firstRow="1" firstCol="1" bandRow="1">
                <a:tableStyleId>{5C22544A-7EE6-4342-B048-85BDC9FD1C3A}</a:tableStyleId>
              </a:tblPr>
              <a:tblGrid>
                <a:gridCol w="1367487"/>
                <a:gridCol w="983827"/>
                <a:gridCol w="1175657"/>
                <a:gridCol w="1175657"/>
                <a:gridCol w="1175657"/>
                <a:gridCol w="1175657"/>
                <a:gridCol w="1175657"/>
              </a:tblGrid>
              <a:tr h="0">
                <a:tc>
                  <a:txBody>
                    <a:bodyPr/>
                    <a:lstStyle/>
                    <a:p>
                      <a:pPr algn="ctr">
                        <a:lnSpc>
                          <a:spcPts val="2800"/>
                        </a:lnSpc>
                        <a:spcAft>
                          <a:spcPts val="0"/>
                        </a:spcAft>
                      </a:pPr>
                      <a:r>
                        <a:rPr lang="zh-CN" sz="2000" kern="100" dirty="0">
                          <a:effectLst/>
                          <a:latin typeface="楷体" panose="02010609060101010101" pitchFamily="49" charset="-122"/>
                          <a:ea typeface="楷体" panose="02010609060101010101" pitchFamily="49" charset="-122"/>
                        </a:rPr>
                        <a:t>月份</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a:effectLst/>
                          <a:latin typeface="楷体" panose="02010609060101010101" pitchFamily="49" charset="-122"/>
                          <a:ea typeface="楷体" panose="02010609060101010101" pitchFamily="49" charset="-122"/>
                        </a:rPr>
                        <a:t>1</a:t>
                      </a:r>
                      <a:r>
                        <a:rPr lang="zh-CN" sz="2000" kern="100">
                          <a:effectLst/>
                          <a:latin typeface="楷体" panose="02010609060101010101" pitchFamily="49" charset="-122"/>
                          <a:ea typeface="楷体" panose="02010609060101010101" pitchFamily="49" charset="-122"/>
                        </a:rPr>
                        <a:t>月</a:t>
                      </a:r>
                      <a:endParaRPr lang="zh-CN" sz="20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a:effectLst/>
                          <a:latin typeface="楷体" panose="02010609060101010101" pitchFamily="49" charset="-122"/>
                          <a:ea typeface="楷体" panose="02010609060101010101" pitchFamily="49" charset="-122"/>
                        </a:rPr>
                        <a:t>2</a:t>
                      </a:r>
                      <a:r>
                        <a:rPr lang="zh-CN" sz="2000" kern="100">
                          <a:effectLst/>
                          <a:latin typeface="楷体" panose="02010609060101010101" pitchFamily="49" charset="-122"/>
                          <a:ea typeface="楷体" panose="02010609060101010101" pitchFamily="49" charset="-122"/>
                        </a:rPr>
                        <a:t>月</a:t>
                      </a:r>
                      <a:endParaRPr lang="zh-CN" sz="20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a:effectLst/>
                          <a:latin typeface="楷体" panose="02010609060101010101" pitchFamily="49" charset="-122"/>
                          <a:ea typeface="楷体" panose="02010609060101010101" pitchFamily="49" charset="-122"/>
                        </a:rPr>
                        <a:t>3</a:t>
                      </a:r>
                      <a:r>
                        <a:rPr lang="zh-CN" sz="2000" kern="100">
                          <a:effectLst/>
                          <a:latin typeface="楷体" panose="02010609060101010101" pitchFamily="49" charset="-122"/>
                          <a:ea typeface="楷体" panose="02010609060101010101" pitchFamily="49" charset="-122"/>
                        </a:rPr>
                        <a:t>月</a:t>
                      </a:r>
                      <a:endParaRPr lang="zh-CN" sz="20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a:effectLst/>
                          <a:latin typeface="楷体" panose="02010609060101010101" pitchFamily="49" charset="-122"/>
                          <a:ea typeface="楷体" panose="02010609060101010101" pitchFamily="49" charset="-122"/>
                        </a:rPr>
                        <a:t>4</a:t>
                      </a:r>
                      <a:r>
                        <a:rPr lang="zh-CN" sz="2000" kern="100">
                          <a:effectLst/>
                          <a:latin typeface="楷体" panose="02010609060101010101" pitchFamily="49" charset="-122"/>
                          <a:ea typeface="楷体" panose="02010609060101010101" pitchFamily="49" charset="-122"/>
                        </a:rPr>
                        <a:t>月</a:t>
                      </a:r>
                      <a:endParaRPr lang="zh-CN" sz="20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a:effectLst/>
                          <a:latin typeface="楷体" panose="02010609060101010101" pitchFamily="49" charset="-122"/>
                          <a:ea typeface="楷体" panose="02010609060101010101" pitchFamily="49" charset="-122"/>
                        </a:rPr>
                        <a:t>5</a:t>
                      </a:r>
                      <a:r>
                        <a:rPr lang="zh-CN" sz="2000" kern="100">
                          <a:effectLst/>
                          <a:latin typeface="楷体" panose="02010609060101010101" pitchFamily="49" charset="-122"/>
                          <a:ea typeface="楷体" panose="02010609060101010101" pitchFamily="49" charset="-122"/>
                        </a:rPr>
                        <a:t>月</a:t>
                      </a:r>
                      <a:endParaRPr lang="zh-CN" sz="20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a:effectLst/>
                          <a:latin typeface="楷体" panose="02010609060101010101" pitchFamily="49" charset="-122"/>
                          <a:ea typeface="楷体" panose="02010609060101010101" pitchFamily="49" charset="-122"/>
                        </a:rPr>
                        <a:t>6</a:t>
                      </a:r>
                      <a:r>
                        <a:rPr lang="zh-CN" sz="2000" kern="100">
                          <a:effectLst/>
                          <a:latin typeface="楷体" panose="02010609060101010101" pitchFamily="49" charset="-122"/>
                          <a:ea typeface="楷体" panose="02010609060101010101" pitchFamily="49" charset="-122"/>
                        </a:rPr>
                        <a:t>月</a:t>
                      </a:r>
                      <a:endParaRPr lang="zh-CN" sz="20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r>
              <a:tr h="0">
                <a:tc>
                  <a:txBody>
                    <a:bodyPr/>
                    <a:lstStyle/>
                    <a:p>
                      <a:pPr algn="ctr">
                        <a:lnSpc>
                          <a:spcPts val="2800"/>
                        </a:lnSpc>
                        <a:spcAft>
                          <a:spcPts val="0"/>
                        </a:spcAft>
                      </a:pPr>
                      <a:r>
                        <a:rPr lang="zh-CN" sz="2000" kern="100" dirty="0">
                          <a:effectLst/>
                          <a:latin typeface="楷体" panose="02010609060101010101" pitchFamily="49" charset="-122"/>
                          <a:ea typeface="楷体" panose="02010609060101010101" pitchFamily="49" charset="-122"/>
                        </a:rPr>
                        <a:t>存款、贷款结算余额（万元）</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zh-CN" sz="2000" kern="100" dirty="0">
                          <a:effectLst/>
                          <a:latin typeface="楷体" panose="02010609060101010101" pitchFamily="49" charset="-122"/>
                          <a:ea typeface="楷体" panose="02010609060101010101" pitchFamily="49" charset="-122"/>
                        </a:rPr>
                        <a:t>－</a:t>
                      </a:r>
                      <a:r>
                        <a:rPr lang="en-US" sz="2000" kern="100" dirty="0">
                          <a:effectLst/>
                          <a:latin typeface="楷体" panose="02010609060101010101" pitchFamily="49" charset="-122"/>
                          <a:ea typeface="楷体" panose="02010609060101010101" pitchFamily="49" charset="-122"/>
                        </a:rPr>
                        <a:t>1600</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dirty="0">
                          <a:effectLst/>
                          <a:latin typeface="楷体" panose="02010609060101010101" pitchFamily="49" charset="-122"/>
                          <a:ea typeface="楷体" panose="02010609060101010101" pitchFamily="49" charset="-122"/>
                        </a:rPr>
                        <a:t>+1100</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dirty="0">
                          <a:effectLst/>
                          <a:latin typeface="楷体" panose="02010609060101010101" pitchFamily="49" charset="-122"/>
                          <a:ea typeface="楷体" panose="02010609060101010101" pitchFamily="49" charset="-122"/>
                        </a:rPr>
                        <a:t>+1400</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zh-CN" sz="2000" kern="100" dirty="0">
                          <a:effectLst/>
                          <a:latin typeface="楷体" panose="02010609060101010101" pitchFamily="49" charset="-122"/>
                          <a:ea typeface="楷体" panose="02010609060101010101" pitchFamily="49" charset="-122"/>
                        </a:rPr>
                        <a:t>－</a:t>
                      </a:r>
                      <a:r>
                        <a:rPr lang="en-US" sz="2000" kern="100" dirty="0">
                          <a:effectLst/>
                          <a:latin typeface="楷体" panose="02010609060101010101" pitchFamily="49" charset="-122"/>
                          <a:ea typeface="楷体" panose="02010609060101010101" pitchFamily="49" charset="-122"/>
                        </a:rPr>
                        <a:t>980</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zh-CN" sz="2000" kern="100" dirty="0">
                          <a:effectLst/>
                          <a:latin typeface="楷体" panose="02010609060101010101" pitchFamily="49" charset="-122"/>
                          <a:ea typeface="楷体" panose="02010609060101010101" pitchFamily="49" charset="-122"/>
                        </a:rPr>
                        <a:t>－</a:t>
                      </a:r>
                      <a:r>
                        <a:rPr lang="en-US" sz="2000" kern="100" dirty="0">
                          <a:effectLst/>
                          <a:latin typeface="楷体" panose="02010609060101010101" pitchFamily="49" charset="-122"/>
                          <a:ea typeface="楷体" panose="02010609060101010101" pitchFamily="49" charset="-122"/>
                        </a:rPr>
                        <a:t>280</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000" kern="100" dirty="0">
                          <a:effectLst/>
                          <a:latin typeface="楷体" panose="02010609060101010101" pitchFamily="49" charset="-122"/>
                          <a:ea typeface="楷体" panose="02010609060101010101" pitchFamily="49" charset="-122"/>
                        </a:rPr>
                        <a:t>+650</a:t>
                      </a:r>
                      <a:endParaRPr lang="zh-CN" sz="20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r>
            </a:tbl>
          </a:graphicData>
        </a:graphic>
      </p:graphicFrame>
      <p:sp>
        <p:nvSpPr>
          <p:cNvPr id="3" name="Rectangle 1"/>
          <p:cNvSpPr>
            <a:spLocks noChangeArrowheads="1"/>
          </p:cNvSpPr>
          <p:nvPr/>
        </p:nvSpPr>
        <p:spPr bwMode="auto">
          <a:xfrm>
            <a:off x="674277" y="473514"/>
            <a:ext cx="25922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295275"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看表答问。</a:t>
            </a:r>
            <a:endParaRPr kumimoji="0" lang="zh-CN" altLang="en-US" sz="28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0" name="Rectangle 1"/>
          <p:cNvSpPr>
            <a:spLocks noChangeArrowheads="1"/>
          </p:cNvSpPr>
          <p:nvPr/>
        </p:nvSpPr>
        <p:spPr bwMode="auto">
          <a:xfrm>
            <a:off x="316609" y="2859585"/>
            <a:ext cx="885698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⑴表中正数表示（              ）。</a:t>
            </a:r>
            <a:endPar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400" b="1" dirty="0">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表中负数表示（              ）。</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⑵存款、贷款结算余额最高的是（   ）月，有（        ）万元，结算余额最低是（     ）月，是（      ）万元。</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1" name="Rectangle 1"/>
          <p:cNvSpPr>
            <a:spLocks noChangeArrowheads="1"/>
          </p:cNvSpPr>
          <p:nvPr/>
        </p:nvSpPr>
        <p:spPr bwMode="auto">
          <a:xfrm>
            <a:off x="699879" y="989707"/>
            <a:ext cx="77662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光明信用合作社</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2012</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年</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月</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—6</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月存款、贷款分月结算表。    </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2" name="Rectangle 1"/>
          <p:cNvSpPr>
            <a:spLocks noChangeArrowheads="1"/>
          </p:cNvSpPr>
          <p:nvPr/>
        </p:nvSpPr>
        <p:spPr bwMode="auto">
          <a:xfrm>
            <a:off x="2843808" y="2878604"/>
            <a:ext cx="22906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存款比贷款多</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3" name="Rectangle 1"/>
          <p:cNvSpPr>
            <a:spLocks noChangeArrowheads="1"/>
          </p:cNvSpPr>
          <p:nvPr/>
        </p:nvSpPr>
        <p:spPr bwMode="auto">
          <a:xfrm>
            <a:off x="2877781" y="3270349"/>
            <a:ext cx="20545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存款比贷款少</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4" name="Rectangle 1"/>
          <p:cNvSpPr>
            <a:spLocks noChangeArrowheads="1"/>
          </p:cNvSpPr>
          <p:nvPr/>
        </p:nvSpPr>
        <p:spPr bwMode="auto">
          <a:xfrm>
            <a:off x="5038204" y="3537310"/>
            <a:ext cx="3263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3</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5" name="Rectangle 1"/>
          <p:cNvSpPr>
            <a:spLocks noChangeArrowheads="1"/>
          </p:cNvSpPr>
          <p:nvPr/>
        </p:nvSpPr>
        <p:spPr bwMode="auto">
          <a:xfrm>
            <a:off x="7152540" y="3567779"/>
            <a:ext cx="1440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1400</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6" name="Rectangle 1"/>
          <p:cNvSpPr>
            <a:spLocks noChangeArrowheads="1"/>
          </p:cNvSpPr>
          <p:nvPr/>
        </p:nvSpPr>
        <p:spPr bwMode="auto">
          <a:xfrm>
            <a:off x="3648224" y="3998975"/>
            <a:ext cx="68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1</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17" name="Rectangle 1"/>
          <p:cNvSpPr>
            <a:spLocks noChangeArrowheads="1"/>
          </p:cNvSpPr>
          <p:nvPr/>
        </p:nvSpPr>
        <p:spPr bwMode="auto">
          <a:xfrm>
            <a:off x="5724128" y="4013746"/>
            <a:ext cx="9834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95275"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-1600</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par>
                          <p:cTn id="16" fill="hold">
                            <p:stCondLst>
                              <p:cond delay="3000"/>
                            </p:stCondLst>
                            <p:childTnLst>
                              <p:par>
                                <p:cTn id="17" presetID="16" presetClass="entr" presetSubtype="2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圆角矩形 16"/>
          <p:cNvSpPr>
            <a:spLocks noChangeArrowheads="1"/>
          </p:cNvSpPr>
          <p:nvPr/>
        </p:nvSpPr>
        <p:spPr bwMode="auto">
          <a:xfrm>
            <a:off x="1684858" y="1402779"/>
            <a:ext cx="647700" cy="1868567"/>
          </a:xfrm>
          <a:prstGeom prst="roundRect">
            <a:avLst>
              <a:gd name="adj" fmla="val 16667"/>
            </a:avLst>
          </a:prstGeom>
          <a:solidFill>
            <a:srgbClr val="AFF22A"/>
          </a:solidFill>
          <a:ln w="9525">
            <a:solidFill>
              <a:schemeClr val="accent1"/>
            </a:solidFill>
            <a:round/>
          </a:ln>
        </p:spPr>
        <p:txBody>
          <a:bodyPr>
            <a:spAutoFit/>
          </a:bodyPr>
          <a:lstStyle/>
          <a:p>
            <a:r>
              <a:rPr lang="zh-CN" altLang="en-US" sz="2800" b="1" dirty="0">
                <a:latin typeface="楷体" panose="02010609060101010101" pitchFamily="49" charset="-122"/>
                <a:ea typeface="楷体" panose="02010609060101010101" pitchFamily="49" charset="-122"/>
              </a:rPr>
              <a:t>数与代数</a:t>
            </a:r>
            <a:endParaRPr lang="zh-CN" altLang="en-US" sz="2800" b="1" dirty="0">
              <a:latin typeface="楷体" panose="02010609060101010101" pitchFamily="49" charset="-122"/>
              <a:ea typeface="楷体" panose="02010609060101010101" pitchFamily="49" charset="-122"/>
            </a:endParaRPr>
          </a:p>
        </p:txBody>
      </p:sp>
      <p:sp>
        <p:nvSpPr>
          <p:cNvPr id="2" name="左大括号 1"/>
          <p:cNvSpPr/>
          <p:nvPr/>
        </p:nvSpPr>
        <p:spPr bwMode="auto">
          <a:xfrm>
            <a:off x="3485083" y="683642"/>
            <a:ext cx="358775" cy="850395"/>
          </a:xfrm>
          <a:prstGeom prst="leftBrace">
            <a:avLst>
              <a:gd name="adj1" fmla="val 44300"/>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30723" name="圆角矩形 18"/>
          <p:cNvSpPr>
            <a:spLocks noChangeArrowheads="1"/>
          </p:cNvSpPr>
          <p:nvPr/>
        </p:nvSpPr>
        <p:spPr bwMode="auto">
          <a:xfrm>
            <a:off x="2897989" y="581129"/>
            <a:ext cx="504825" cy="1000244"/>
          </a:xfrm>
          <a:prstGeom prst="roundRect">
            <a:avLst>
              <a:gd name="adj" fmla="val 16667"/>
            </a:avLst>
          </a:prstGeom>
          <a:solidFill>
            <a:srgbClr val="AFF22A"/>
          </a:solidFill>
          <a:ln w="9525">
            <a:solidFill>
              <a:schemeClr val="accent1"/>
            </a:solidFill>
            <a:round/>
          </a:ln>
        </p:spPr>
        <p:txBody>
          <a:bodyPr>
            <a:spAutoFit/>
          </a:bodyPr>
          <a:lstStyle/>
          <a:p>
            <a:r>
              <a:rPr lang="zh-CN" altLang="en-US" sz="2800" b="1" dirty="0">
                <a:latin typeface="楷体" panose="02010609060101010101" pitchFamily="49" charset="-122"/>
                <a:ea typeface="楷体" panose="02010609060101010101" pitchFamily="49" charset="-122"/>
              </a:rPr>
              <a:t>负数</a:t>
            </a:r>
            <a:endParaRPr lang="zh-CN" altLang="en-US" sz="2800" b="1" dirty="0">
              <a:latin typeface="楷体" panose="02010609060101010101" pitchFamily="49" charset="-122"/>
              <a:ea typeface="楷体" panose="02010609060101010101" pitchFamily="49" charset="-122"/>
            </a:endParaRPr>
          </a:p>
        </p:txBody>
      </p:sp>
      <p:sp>
        <p:nvSpPr>
          <p:cNvPr id="30724" name="圆角矩形 19"/>
          <p:cNvSpPr>
            <a:spLocks noChangeArrowheads="1"/>
          </p:cNvSpPr>
          <p:nvPr/>
        </p:nvSpPr>
        <p:spPr bwMode="auto">
          <a:xfrm>
            <a:off x="2878572" y="1650750"/>
            <a:ext cx="503237" cy="3138607"/>
          </a:xfrm>
          <a:prstGeom prst="roundRect">
            <a:avLst>
              <a:gd name="adj" fmla="val 16667"/>
            </a:avLst>
          </a:prstGeom>
          <a:solidFill>
            <a:srgbClr val="AFF22A"/>
          </a:solidFill>
          <a:ln w="9525">
            <a:solidFill>
              <a:schemeClr val="accent1"/>
            </a:solidFill>
            <a:round/>
          </a:ln>
        </p:spPr>
        <p:txBody>
          <a:bodyPr>
            <a:spAutoFit/>
          </a:bodyPr>
          <a:lstStyle/>
          <a:p>
            <a:r>
              <a:rPr lang="zh-CN" altLang="en-US" sz="2800" b="1" dirty="0">
                <a:latin typeface="楷体" panose="02010609060101010101" pitchFamily="49" charset="-122"/>
                <a:ea typeface="楷体" panose="02010609060101010101" pitchFamily="49" charset="-122"/>
              </a:rPr>
              <a:t>比和按比例分配</a:t>
            </a:r>
            <a:endParaRPr lang="zh-CN" altLang="en-US" sz="2800" b="1" dirty="0">
              <a:latin typeface="楷体" panose="02010609060101010101" pitchFamily="49" charset="-122"/>
              <a:ea typeface="楷体" panose="02010609060101010101" pitchFamily="49" charset="-122"/>
            </a:endParaRPr>
          </a:p>
        </p:txBody>
      </p:sp>
      <p:sp>
        <p:nvSpPr>
          <p:cNvPr id="31749" name="圆角矩形 21">
            <a:hlinkClick r:id="rId1" action="ppaction://hlinksldjump"/>
          </p:cNvPr>
          <p:cNvSpPr>
            <a:spLocks noChangeArrowheads="1"/>
          </p:cNvSpPr>
          <p:nvPr/>
        </p:nvSpPr>
        <p:spPr bwMode="auto">
          <a:xfrm>
            <a:off x="3875362" y="361263"/>
            <a:ext cx="2081212" cy="510778"/>
          </a:xfrm>
          <a:prstGeom prst="roundRect">
            <a:avLst>
              <a:gd name="adj" fmla="val 16667"/>
            </a:avLst>
          </a:prstGeom>
          <a:solidFill>
            <a:srgbClr val="AFF22A"/>
          </a:solidFill>
          <a:ln w="9525">
            <a:solidFill>
              <a:schemeClr val="accent1"/>
            </a:solidFill>
            <a:round/>
          </a:ln>
        </p:spPr>
        <p:txBody>
          <a:bodyPr>
            <a:spAutoFit/>
          </a:bodyPr>
          <a:lstStyle/>
          <a:p>
            <a:r>
              <a:rPr lang="zh-CN" altLang="en-US" sz="2400" b="1" dirty="0">
                <a:latin typeface="楷体" panose="02010609060101010101" pitchFamily="49" charset="-122"/>
                <a:ea typeface="楷体" panose="02010609060101010101" pitchFamily="49" charset="-122"/>
              </a:rPr>
              <a:t>正、负数</a:t>
            </a:r>
            <a:endParaRPr lang="zh-CN" altLang="en-US" sz="2400" b="1" dirty="0">
              <a:latin typeface="楷体" panose="02010609060101010101" pitchFamily="49" charset="-122"/>
              <a:ea typeface="楷体" panose="02010609060101010101" pitchFamily="49" charset="-122"/>
            </a:endParaRPr>
          </a:p>
        </p:txBody>
      </p:sp>
      <p:sp>
        <p:nvSpPr>
          <p:cNvPr id="30728" name="左大括号 26"/>
          <p:cNvSpPr/>
          <p:nvPr/>
        </p:nvSpPr>
        <p:spPr bwMode="auto">
          <a:xfrm>
            <a:off x="2403995" y="1475804"/>
            <a:ext cx="287338" cy="1982788"/>
          </a:xfrm>
          <a:prstGeom prst="leftBrace">
            <a:avLst>
              <a:gd name="adj1" fmla="val 51019"/>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28" name="左大括号 27"/>
          <p:cNvSpPr/>
          <p:nvPr/>
        </p:nvSpPr>
        <p:spPr bwMode="auto">
          <a:xfrm>
            <a:off x="3414635" y="2388846"/>
            <a:ext cx="287337" cy="1316037"/>
          </a:xfrm>
          <a:prstGeom prst="leftBrace">
            <a:avLst>
              <a:gd name="adj1" fmla="val 52205"/>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29" name="圆角矩形 28">
            <a:hlinkClick r:id="rId2" action="ppaction://hlinksldjump"/>
          </p:cNvPr>
          <p:cNvSpPr>
            <a:spLocks noChangeArrowheads="1"/>
          </p:cNvSpPr>
          <p:nvPr/>
        </p:nvSpPr>
        <p:spPr bwMode="auto">
          <a:xfrm>
            <a:off x="3846435" y="2244383"/>
            <a:ext cx="541826"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比</a:t>
            </a:r>
            <a:endParaRPr lang="zh-CN" altLang="en-US" sz="2400" b="1" dirty="0">
              <a:latin typeface="楷体" panose="02010609060101010101" pitchFamily="49" charset="-122"/>
              <a:ea typeface="楷体" panose="02010609060101010101" pitchFamily="49" charset="-122"/>
            </a:endParaRPr>
          </a:p>
        </p:txBody>
      </p:sp>
      <p:sp>
        <p:nvSpPr>
          <p:cNvPr id="30" name="圆角矩形 29">
            <a:hlinkClick r:id="rId3" action="ppaction://hlinksldjump"/>
          </p:cNvPr>
          <p:cNvSpPr>
            <a:spLocks noChangeArrowheads="1"/>
          </p:cNvSpPr>
          <p:nvPr/>
        </p:nvSpPr>
        <p:spPr bwMode="auto">
          <a:xfrm>
            <a:off x="3807753" y="3782442"/>
            <a:ext cx="1765057"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按比例分配</a:t>
            </a:r>
            <a:endParaRPr lang="zh-CN" altLang="en-US" sz="2400" b="1" dirty="0">
              <a:ea typeface="楷体_GB2312" panose="02010609030101010101" pitchFamily="49" charset="-122"/>
            </a:endParaRPr>
          </a:p>
        </p:txBody>
      </p:sp>
      <p:sp>
        <p:nvSpPr>
          <p:cNvPr id="31757" name="圆角矩形 21">
            <a:hlinkClick r:id="rId1" action="ppaction://hlinksldjump"/>
          </p:cNvPr>
          <p:cNvSpPr>
            <a:spLocks noChangeArrowheads="1"/>
          </p:cNvSpPr>
          <p:nvPr/>
        </p:nvSpPr>
        <p:spPr bwMode="auto">
          <a:xfrm>
            <a:off x="3862233" y="1023259"/>
            <a:ext cx="2152650" cy="510778"/>
          </a:xfrm>
          <a:prstGeom prst="roundRect">
            <a:avLst>
              <a:gd name="adj" fmla="val 16667"/>
            </a:avLst>
          </a:prstGeom>
          <a:solidFill>
            <a:srgbClr val="AFF22A"/>
          </a:solidFill>
          <a:ln w="9525">
            <a:solidFill>
              <a:schemeClr val="accent1"/>
            </a:solidFill>
            <a:round/>
          </a:ln>
        </p:spPr>
        <p:txBody>
          <a:bodyPr>
            <a:spAutoFit/>
          </a:bodyPr>
          <a:lstStyle/>
          <a:p>
            <a:r>
              <a:rPr lang="zh-CN" altLang="en-US" sz="2400" b="1" dirty="0">
                <a:latin typeface="楷体" panose="02010609060101010101" pitchFamily="49" charset="-122"/>
                <a:ea typeface="楷体" panose="02010609060101010101" pitchFamily="49" charset="-122"/>
              </a:rPr>
              <a:t>相反意义的量</a:t>
            </a:r>
            <a:endParaRPr lang="zh-CN" altLang="en-US" sz="2400" b="1" dirty="0">
              <a:latin typeface="楷体" panose="02010609060101010101" pitchFamily="49" charset="-122"/>
              <a:ea typeface="楷体" panose="02010609060101010101" pitchFamily="49" charset="-122"/>
            </a:endParaRPr>
          </a:p>
        </p:txBody>
      </p:sp>
      <p:sp>
        <p:nvSpPr>
          <p:cNvPr id="16" name="左大括号 15"/>
          <p:cNvSpPr/>
          <p:nvPr/>
        </p:nvSpPr>
        <p:spPr bwMode="auto">
          <a:xfrm>
            <a:off x="4631208" y="1730827"/>
            <a:ext cx="287337" cy="1727765"/>
          </a:xfrm>
          <a:prstGeom prst="leftBrace">
            <a:avLst>
              <a:gd name="adj1" fmla="val 52205"/>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17" name="圆角矩形 16">
            <a:hlinkClick r:id="rId2" action="ppaction://hlinksldjump"/>
          </p:cNvPr>
          <p:cNvSpPr>
            <a:spLocks noChangeArrowheads="1"/>
          </p:cNvSpPr>
          <p:nvPr/>
        </p:nvSpPr>
        <p:spPr bwMode="auto">
          <a:xfrm>
            <a:off x="5089052" y="1554852"/>
            <a:ext cx="541826"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比</a:t>
            </a:r>
            <a:endParaRPr lang="zh-CN" altLang="en-US" sz="2400" b="1" dirty="0">
              <a:latin typeface="楷体" panose="02010609060101010101" pitchFamily="49" charset="-122"/>
              <a:ea typeface="楷体" panose="02010609060101010101" pitchFamily="49" charset="-122"/>
            </a:endParaRPr>
          </a:p>
        </p:txBody>
      </p:sp>
      <p:sp>
        <p:nvSpPr>
          <p:cNvPr id="18" name="圆角矩形 17">
            <a:hlinkClick r:id="rId2" action="ppaction://hlinksldjump"/>
          </p:cNvPr>
          <p:cNvSpPr>
            <a:spLocks noChangeArrowheads="1"/>
          </p:cNvSpPr>
          <p:nvPr/>
        </p:nvSpPr>
        <p:spPr bwMode="auto">
          <a:xfrm>
            <a:off x="5089052" y="2066004"/>
            <a:ext cx="2080420"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比的基本性质</a:t>
            </a:r>
            <a:endParaRPr lang="zh-CN" altLang="en-US" sz="2400" b="1" dirty="0">
              <a:latin typeface="楷体" panose="02010609060101010101" pitchFamily="49" charset="-122"/>
              <a:ea typeface="楷体" panose="02010609060101010101" pitchFamily="49" charset="-122"/>
            </a:endParaRPr>
          </a:p>
        </p:txBody>
      </p:sp>
      <p:sp>
        <p:nvSpPr>
          <p:cNvPr id="19" name="圆角矩形 18">
            <a:hlinkClick r:id="rId2" action="ppaction://hlinksldjump"/>
          </p:cNvPr>
          <p:cNvSpPr>
            <a:spLocks noChangeArrowheads="1"/>
          </p:cNvSpPr>
          <p:nvPr/>
        </p:nvSpPr>
        <p:spPr bwMode="auto">
          <a:xfrm>
            <a:off x="5020382" y="2932145"/>
            <a:ext cx="1155854"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化简比</a:t>
            </a:r>
            <a:endParaRPr lang="zh-CN" altLang="en-US" sz="2400" b="1" dirty="0">
              <a:latin typeface="楷体" panose="02010609060101010101" pitchFamily="49" charset="-122"/>
              <a:ea typeface="楷体" panose="02010609060101010101" pitchFamily="49" charset="-122"/>
            </a:endParaRPr>
          </a:p>
        </p:txBody>
      </p:sp>
      <p:sp>
        <p:nvSpPr>
          <p:cNvPr id="21" name="左大括号 20"/>
          <p:cNvSpPr/>
          <p:nvPr/>
        </p:nvSpPr>
        <p:spPr bwMode="auto">
          <a:xfrm>
            <a:off x="5641957" y="3704883"/>
            <a:ext cx="287337" cy="923773"/>
          </a:xfrm>
          <a:prstGeom prst="leftBrace">
            <a:avLst>
              <a:gd name="adj1" fmla="val 52205"/>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22" name="圆角矩形 21">
            <a:hlinkClick r:id="rId2" action="ppaction://hlinksldjump"/>
          </p:cNvPr>
          <p:cNvSpPr>
            <a:spLocks noChangeArrowheads="1"/>
          </p:cNvSpPr>
          <p:nvPr/>
        </p:nvSpPr>
        <p:spPr bwMode="auto">
          <a:xfrm>
            <a:off x="6131995" y="3756832"/>
            <a:ext cx="850045"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意义</a:t>
            </a:r>
            <a:endParaRPr lang="zh-CN" altLang="en-US" sz="2400" b="1" dirty="0">
              <a:latin typeface="楷体" panose="02010609060101010101" pitchFamily="49" charset="-122"/>
              <a:ea typeface="楷体" panose="02010609060101010101" pitchFamily="49" charset="-122"/>
            </a:endParaRPr>
          </a:p>
        </p:txBody>
      </p:sp>
      <p:sp>
        <p:nvSpPr>
          <p:cNvPr id="23" name="圆角矩形 22">
            <a:hlinkClick r:id="rId2" action="ppaction://hlinksldjump"/>
          </p:cNvPr>
          <p:cNvSpPr>
            <a:spLocks noChangeArrowheads="1"/>
          </p:cNvSpPr>
          <p:nvPr/>
        </p:nvSpPr>
        <p:spPr bwMode="auto">
          <a:xfrm>
            <a:off x="6126685" y="4293220"/>
            <a:ext cx="850045"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方法</a:t>
            </a:r>
            <a:endParaRPr lang="zh-CN" altLang="en-US" sz="2400" b="1" dirty="0">
              <a:latin typeface="楷体" panose="02010609060101010101" pitchFamily="49" charset="-122"/>
              <a:ea typeface="楷体" panose="02010609060101010101" pitchFamily="49" charset="-122"/>
            </a:endParaRPr>
          </a:p>
        </p:txBody>
      </p:sp>
      <p:sp>
        <p:nvSpPr>
          <p:cNvPr id="24" name="左大括号 23"/>
          <p:cNvSpPr/>
          <p:nvPr/>
        </p:nvSpPr>
        <p:spPr bwMode="auto">
          <a:xfrm>
            <a:off x="6408038" y="2755161"/>
            <a:ext cx="287337" cy="923773"/>
          </a:xfrm>
          <a:prstGeom prst="leftBrace">
            <a:avLst>
              <a:gd name="adj1" fmla="val 52205"/>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25" name="圆角矩形 24">
            <a:hlinkClick r:id="rId2" action="ppaction://hlinksldjump"/>
          </p:cNvPr>
          <p:cNvSpPr>
            <a:spLocks noChangeArrowheads="1"/>
          </p:cNvSpPr>
          <p:nvPr/>
        </p:nvSpPr>
        <p:spPr bwMode="auto">
          <a:xfrm>
            <a:off x="6695375" y="2594709"/>
            <a:ext cx="1765057"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最简整数比</a:t>
            </a:r>
            <a:endParaRPr lang="zh-CN" altLang="en-US" sz="2400" b="1" dirty="0">
              <a:latin typeface="楷体" panose="02010609060101010101" pitchFamily="49" charset="-122"/>
              <a:ea typeface="楷体" panose="02010609060101010101" pitchFamily="49" charset="-122"/>
            </a:endParaRPr>
          </a:p>
        </p:txBody>
      </p:sp>
      <p:sp>
        <p:nvSpPr>
          <p:cNvPr id="26" name="圆角矩形 25">
            <a:hlinkClick r:id="rId2" action="ppaction://hlinksldjump"/>
          </p:cNvPr>
          <p:cNvSpPr>
            <a:spLocks noChangeArrowheads="1"/>
          </p:cNvSpPr>
          <p:nvPr/>
        </p:nvSpPr>
        <p:spPr bwMode="auto">
          <a:xfrm>
            <a:off x="6796657" y="3220053"/>
            <a:ext cx="1155854"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化简比</a:t>
            </a:r>
            <a:endParaRPr lang="zh-CN" altLang="en-US" sz="2400" b="1" dirty="0">
              <a:latin typeface="楷体" panose="02010609060101010101" pitchFamily="49" charset="-122"/>
              <a:ea typeface="楷体" panose="02010609060101010101" pitchFamily="49" charset="-122"/>
            </a:endParaRPr>
          </a:p>
        </p:txBody>
      </p:sp>
      <p:grpSp>
        <p:nvGrpSpPr>
          <p:cNvPr id="27" name="组合 26"/>
          <p:cNvGrpSpPr/>
          <p:nvPr/>
        </p:nvGrpSpPr>
        <p:grpSpPr>
          <a:xfrm>
            <a:off x="192082" y="439395"/>
            <a:ext cx="2266690" cy="561692"/>
            <a:chOff x="192082" y="439395"/>
            <a:chExt cx="2266690" cy="561692"/>
          </a:xfrm>
        </p:grpSpPr>
        <p:sp>
          <p:nvSpPr>
            <p:cNvPr id="31"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复习导入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082" y="492072"/>
              <a:ext cx="366860" cy="456339"/>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wipe(up)">
                                      <p:cBhvr>
                                        <p:cTn id="7" dur="1000"/>
                                        <p:tgtEl>
                                          <p:spTgt spid="30721"/>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0728"/>
                                        </p:tgtEl>
                                        <p:attrNameLst>
                                          <p:attrName>style.visibility</p:attrName>
                                        </p:attrNameLst>
                                      </p:cBhvr>
                                      <p:to>
                                        <p:strVal val="visible"/>
                                      </p:to>
                                    </p:set>
                                    <p:animEffect transition="in" filter="wipe(up)">
                                      <p:cBhvr>
                                        <p:cTn id="11" dur="1000"/>
                                        <p:tgtEl>
                                          <p:spTgt spid="3072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0723"/>
                                        </p:tgtEl>
                                        <p:attrNameLst>
                                          <p:attrName>style.visibility</p:attrName>
                                        </p:attrNameLst>
                                      </p:cBhvr>
                                      <p:to>
                                        <p:strVal val="visible"/>
                                      </p:to>
                                    </p:set>
                                    <p:animEffect transition="in" filter="wipe(up)">
                                      <p:cBhvr>
                                        <p:cTn id="16" dur="1000"/>
                                        <p:tgtEl>
                                          <p:spTgt spid="307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1749"/>
                                        </p:tgtEl>
                                        <p:attrNameLst>
                                          <p:attrName>style.visibility</p:attrName>
                                        </p:attrNameLst>
                                      </p:cBhvr>
                                      <p:to>
                                        <p:strVal val="visible"/>
                                      </p:to>
                                    </p:set>
                                    <p:animEffect transition="in" filter="wipe(left)">
                                      <p:cBhvr>
                                        <p:cTn id="26" dur="1000"/>
                                        <p:tgtEl>
                                          <p:spTgt spid="3174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1757"/>
                                        </p:tgtEl>
                                        <p:attrNameLst>
                                          <p:attrName>style.visibility</p:attrName>
                                        </p:attrNameLst>
                                      </p:cBhvr>
                                      <p:to>
                                        <p:strVal val="visible"/>
                                      </p:to>
                                    </p:set>
                                    <p:animEffect transition="in" filter="wipe(left)">
                                      <p:cBhvr>
                                        <p:cTn id="31" dur="1000"/>
                                        <p:tgtEl>
                                          <p:spTgt spid="3175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0724"/>
                                        </p:tgtEl>
                                        <p:attrNameLst>
                                          <p:attrName>style.visibility</p:attrName>
                                        </p:attrNameLst>
                                      </p:cBhvr>
                                      <p:to>
                                        <p:strVal val="visible"/>
                                      </p:to>
                                    </p:set>
                                    <p:animEffect transition="in" filter="wipe(up)">
                                      <p:cBhvr>
                                        <p:cTn id="36" dur="1000"/>
                                        <p:tgtEl>
                                          <p:spTgt spid="30724"/>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10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1000"/>
                                        <p:tgtEl>
                                          <p:spTgt spid="29"/>
                                        </p:tgtEl>
                                      </p:cBhvr>
                                    </p:animEffect>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10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1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10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1000"/>
                                        <p:tgtEl>
                                          <p:spTgt spid="19"/>
                                        </p:tgtEl>
                                      </p:cBhvr>
                                    </p:animEffect>
                                  </p:childTnLst>
                                </p:cTn>
                              </p:par>
                            </p:childTnLst>
                          </p:cTn>
                        </p:par>
                        <p:par>
                          <p:cTn id="65" fill="hold">
                            <p:stCondLst>
                              <p:cond delay="1000"/>
                            </p:stCondLst>
                            <p:childTnLst>
                              <p:par>
                                <p:cTn id="66" presetID="22" presetClass="entr" presetSubtype="1"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up)">
                                      <p:cBhvr>
                                        <p:cTn id="68" dur="1000"/>
                                        <p:tgtEl>
                                          <p:spTgt spid="2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left)">
                                      <p:cBhvr>
                                        <p:cTn id="73" dur="10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10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ipe(left)">
                                      <p:cBhvr>
                                        <p:cTn id="83" dur="1000"/>
                                        <p:tgtEl>
                                          <p:spTgt spid="30"/>
                                        </p:tgtEl>
                                      </p:cBhvr>
                                    </p:animEffect>
                                  </p:childTnLst>
                                </p:cTn>
                              </p:par>
                            </p:childTnLst>
                          </p:cTn>
                        </p:par>
                        <p:par>
                          <p:cTn id="84" fill="hold">
                            <p:stCondLst>
                              <p:cond delay="1000"/>
                            </p:stCondLst>
                            <p:childTnLst>
                              <p:par>
                                <p:cTn id="85" presetID="22" presetClass="entr" presetSubtype="1"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up)">
                                      <p:cBhvr>
                                        <p:cTn id="87" dur="10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10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left)">
                                      <p:cBhvr>
                                        <p:cTn id="9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animBg="1"/>
      <p:bldP spid="2" grpId="0" animBg="1"/>
      <p:bldP spid="30723" grpId="0" animBg="1"/>
      <p:bldP spid="30724" grpId="0" animBg="1"/>
      <p:bldP spid="31749" grpId="0" animBg="1"/>
      <p:bldP spid="30728" grpId="0" animBg="1"/>
      <p:bldP spid="28" grpId="0" animBg="1"/>
      <p:bldP spid="29" grpId="0" animBg="1"/>
      <p:bldP spid="30" grpId="0" animBg="1"/>
      <p:bldP spid="31757" grpId="0" animBg="1"/>
      <p:bldP spid="16" grpId="0" animBg="1"/>
      <p:bldP spid="17" grpId="0" animBg="1"/>
      <p:bldP spid="18" grpId="0" animBg="1"/>
      <p:bldP spid="19" grpId="0" animBg="1"/>
      <p:bldP spid="21" grpId="0" animBg="1"/>
      <p:bldP spid="22" grpId="0" animBg="1"/>
      <p:bldP spid="23" grpId="0" animBg="1"/>
      <p:bldP spid="24" grpId="0" animBg="1"/>
      <p:bldP spid="25" grpId="0" animBg="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276600" y="555526"/>
            <a:ext cx="2303512" cy="510778"/>
          </a:xfrm>
          <a:prstGeom prst="roundRect">
            <a:avLst>
              <a:gd name="adj" fmla="val 16667"/>
            </a:avLst>
          </a:prstGeom>
          <a:solidFill>
            <a:srgbClr val="AFF22A"/>
          </a:solidFill>
          <a:ln w="9525">
            <a:solidFill>
              <a:schemeClr val="accent1"/>
            </a:solidFill>
            <a:round/>
          </a:ln>
        </p:spPr>
        <p:txBody>
          <a:bodyPr wrap="square">
            <a:spAutoFit/>
          </a:bodyPr>
          <a:lstStyle/>
          <a:p>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正、负数</a:t>
            </a:r>
            <a:endParaRPr lang="zh-CN" altLang="en-US" sz="2400" b="1" dirty="0">
              <a:latin typeface="楷体" panose="02010609060101010101" pitchFamily="49" charset="-122"/>
              <a:ea typeface="楷体" panose="02010609060101010101" pitchFamily="49" charset="-122"/>
            </a:endParaRPr>
          </a:p>
        </p:txBody>
      </p:sp>
      <p:sp>
        <p:nvSpPr>
          <p:cNvPr id="32771" name="左大括号 14"/>
          <p:cNvSpPr/>
          <p:nvPr/>
        </p:nvSpPr>
        <p:spPr bwMode="auto">
          <a:xfrm>
            <a:off x="1204712" y="1713606"/>
            <a:ext cx="276225" cy="2689354"/>
          </a:xfrm>
          <a:prstGeom prst="leftBrace">
            <a:avLst>
              <a:gd name="adj1" fmla="val 46312"/>
              <a:gd name="adj2" fmla="val 50000"/>
            </a:avLst>
          </a:prstGeom>
          <a:noFill/>
          <a:ln w="15875">
            <a:solidFill>
              <a:srgbClr val="739CC3"/>
            </a:solidFill>
            <a:round/>
          </a:ln>
        </p:spPr>
        <p:txBody>
          <a:bodyPr/>
          <a:lstStyle/>
          <a:p>
            <a:endParaRPr lang="zh-CN" altLang="en-US" b="1"/>
          </a:p>
        </p:txBody>
      </p:sp>
      <p:grpSp>
        <p:nvGrpSpPr>
          <p:cNvPr id="2" name="组合 38"/>
          <p:cNvGrpSpPr/>
          <p:nvPr/>
        </p:nvGrpSpPr>
        <p:grpSpPr bwMode="auto">
          <a:xfrm>
            <a:off x="192088" y="439738"/>
            <a:ext cx="2266950" cy="561975"/>
            <a:chOff x="192083" y="439395"/>
            <a:chExt cx="2266689" cy="561692"/>
          </a:xfrm>
        </p:grpSpPr>
        <p:pic>
          <p:nvPicPr>
            <p:cNvPr id="3" name="图片 39"/>
            <p:cNvPicPr>
              <a:picLocks noChangeAspect="1"/>
            </p:cNvPicPr>
            <p:nvPr/>
          </p:nvPicPr>
          <p:blipFill>
            <a:blip r:embed="rId2"/>
            <a:srcRect/>
            <a:stretch>
              <a:fillRect/>
            </a:stretch>
          </p:blipFill>
          <p:spPr bwMode="auto">
            <a:xfrm>
              <a:off x="192083" y="479078"/>
              <a:ext cx="366860" cy="456339"/>
            </a:xfrm>
            <a:prstGeom prst="rect">
              <a:avLst/>
            </a:prstGeom>
            <a:noFill/>
            <a:ln w="9525">
              <a:noFill/>
              <a:miter lim="800000"/>
              <a:headEnd/>
              <a:tailEnd/>
            </a:ln>
          </p:spPr>
        </p:pic>
        <p:sp>
          <p:nvSpPr>
            <p:cNvPr id="4" name="文本框 14"/>
            <p:cNvSpPr txBox="1">
              <a:spLocks noChangeArrowheads="1"/>
            </p:cNvSpPr>
            <p:nvPr/>
          </p:nvSpPr>
          <p:spPr bwMode="auto">
            <a:xfrm>
              <a:off x="611560" y="439395"/>
              <a:ext cx="1847212" cy="561692"/>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pitchFamily="49" charset="-122"/>
                  <a:ea typeface="幼圆" panose="02010509060101010101" pitchFamily="49" charset="-122"/>
                </a:rPr>
                <a:t>知识梳理</a:t>
              </a:r>
              <a:endParaRPr lang="zh-CN" altLang="en-US" sz="3200" b="1">
                <a:solidFill>
                  <a:srgbClr val="875000"/>
                </a:solidFill>
                <a:latin typeface="幼圆" panose="02010509060101010101" pitchFamily="49" charset="-122"/>
                <a:ea typeface="幼圆" panose="02010509060101010101" pitchFamily="49" charset="-122"/>
              </a:endParaRPr>
            </a:p>
          </p:txBody>
        </p:sp>
      </p:grpSp>
      <p:sp>
        <p:nvSpPr>
          <p:cNvPr id="32778" name="圆角矩形 21">
            <a:hlinkClick r:id="rId1" action="ppaction://hlinksldjump"/>
          </p:cNvPr>
          <p:cNvSpPr>
            <a:spLocks noChangeArrowheads="1"/>
          </p:cNvSpPr>
          <p:nvPr/>
        </p:nvSpPr>
        <p:spPr bwMode="auto">
          <a:xfrm>
            <a:off x="107557" y="2670177"/>
            <a:ext cx="1008112" cy="919401"/>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正、负数</a:t>
            </a:r>
            <a:endParaRPr lang="zh-CN" altLang="en-US" sz="2400" b="1" dirty="0">
              <a:latin typeface="楷体" panose="02010609060101010101" pitchFamily="49" charset="-122"/>
              <a:ea typeface="楷体" panose="02010609060101010101" pitchFamily="49" charset="-122"/>
            </a:endParaRPr>
          </a:p>
        </p:txBody>
      </p:sp>
      <p:sp>
        <p:nvSpPr>
          <p:cNvPr id="32779" name="圆角矩形 21">
            <a:hlinkClick r:id="rId1" action="ppaction://hlinksldjump"/>
          </p:cNvPr>
          <p:cNvSpPr>
            <a:spLocks noChangeArrowheads="1"/>
          </p:cNvSpPr>
          <p:nvPr/>
        </p:nvSpPr>
        <p:spPr bwMode="auto">
          <a:xfrm>
            <a:off x="1480937" y="1277734"/>
            <a:ext cx="1645423" cy="919401"/>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正、负数的意义</a:t>
            </a:r>
            <a:endParaRPr lang="zh-CN" altLang="en-US" sz="2400" b="1" dirty="0">
              <a:latin typeface="楷体" panose="02010609060101010101" pitchFamily="49" charset="-122"/>
              <a:ea typeface="楷体" panose="02010609060101010101" pitchFamily="49" charset="-122"/>
            </a:endParaRPr>
          </a:p>
        </p:txBody>
      </p:sp>
      <p:sp>
        <p:nvSpPr>
          <p:cNvPr id="32780" name="Rectangle 12"/>
          <p:cNvSpPr>
            <a:spLocks noChangeArrowheads="1"/>
          </p:cNvSpPr>
          <p:nvPr/>
        </p:nvSpPr>
        <p:spPr bwMode="auto">
          <a:xfrm>
            <a:off x="3151222" y="1298107"/>
            <a:ext cx="5617021" cy="830997"/>
          </a:xfrm>
          <a:prstGeom prst="rect">
            <a:avLst/>
          </a:prstGeom>
          <a:noFill/>
          <a:ln w="9525">
            <a:noFill/>
            <a:miter lim="800000"/>
          </a:ln>
        </p:spPr>
        <p:txBody>
          <a:bodyPr wrap="square">
            <a:spAutoFit/>
          </a:bodyPr>
          <a:lstStyle/>
          <a:p>
            <a:r>
              <a:rPr lang="zh-CN" altLang="en-US" sz="2400" b="1" dirty="0">
                <a:latin typeface="楷体" panose="02010609060101010101" pitchFamily="49" charset="-122"/>
                <a:ea typeface="楷体" panose="02010609060101010101" pitchFamily="49" charset="-122"/>
              </a:rPr>
              <a:t>表示具有相反意义的量。</a:t>
            </a:r>
            <a:r>
              <a:rPr lang="zh-CN" altLang="zh-CN" sz="2400" b="1" dirty="0">
                <a:latin typeface="楷体" panose="02010609060101010101" pitchFamily="49" charset="-122"/>
                <a:ea typeface="楷体" panose="02010609060101010101" pitchFamily="49" charset="-122"/>
              </a:rPr>
              <a:t>0</a:t>
            </a:r>
            <a:r>
              <a:rPr lang="zh-CN" altLang="en-US" sz="2400" b="1" dirty="0">
                <a:latin typeface="楷体" panose="02010609060101010101" pitchFamily="49" charset="-122"/>
                <a:ea typeface="楷体" panose="02010609060101010101" pitchFamily="49" charset="-122"/>
              </a:rPr>
              <a:t>既不是正数，也不是负数。</a:t>
            </a:r>
            <a:endParaRPr lang="zh-CN" altLang="zh-CN" sz="2400" b="1" dirty="0">
              <a:latin typeface="楷体" panose="02010609060101010101" pitchFamily="49" charset="-122"/>
              <a:ea typeface="楷体" panose="02010609060101010101" pitchFamily="49" charset="-122"/>
            </a:endParaRPr>
          </a:p>
        </p:txBody>
      </p:sp>
      <p:sp>
        <p:nvSpPr>
          <p:cNvPr id="32781" name="圆角矩形 21">
            <a:hlinkClick r:id="rId1" action="ppaction://hlinksldjump"/>
          </p:cNvPr>
          <p:cNvSpPr>
            <a:spLocks noChangeArrowheads="1"/>
          </p:cNvSpPr>
          <p:nvPr/>
        </p:nvSpPr>
        <p:spPr bwMode="auto">
          <a:xfrm>
            <a:off x="1562655" y="2380879"/>
            <a:ext cx="1233461" cy="919401"/>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正负数的读写</a:t>
            </a:r>
            <a:endParaRPr lang="zh-CN" altLang="en-US" sz="2400" b="1" dirty="0">
              <a:latin typeface="楷体" panose="02010609060101010101" pitchFamily="49" charset="-122"/>
              <a:ea typeface="楷体" panose="02010609060101010101" pitchFamily="49" charset="-122"/>
            </a:endParaRPr>
          </a:p>
        </p:txBody>
      </p:sp>
      <p:sp>
        <p:nvSpPr>
          <p:cNvPr id="32782" name="圆角矩形 21">
            <a:hlinkClick r:id="rId1" action="ppaction://hlinksldjump"/>
          </p:cNvPr>
          <p:cNvSpPr>
            <a:spLocks noChangeArrowheads="1"/>
          </p:cNvSpPr>
          <p:nvPr/>
        </p:nvSpPr>
        <p:spPr bwMode="auto">
          <a:xfrm>
            <a:off x="1480937" y="3582546"/>
            <a:ext cx="1295400" cy="1316415"/>
          </a:xfrm>
          <a:prstGeom prst="roundRect">
            <a:avLst>
              <a:gd name="adj" fmla="val 16667"/>
            </a:avLst>
          </a:prstGeom>
          <a:solidFill>
            <a:srgbClr val="AFF22A"/>
          </a:solidFill>
          <a:ln w="9525">
            <a:solidFill>
              <a:schemeClr val="accent1"/>
            </a:solidFill>
            <a:round/>
          </a:ln>
        </p:spPr>
        <p:txBody>
          <a:bodyPr>
            <a:spAutoFit/>
          </a:bodyPr>
          <a:lstStyle/>
          <a:p>
            <a:r>
              <a:rPr lang="zh-CN" altLang="en-US" sz="2400" b="1" dirty="0">
                <a:latin typeface="楷体" panose="02010609060101010101" pitchFamily="49" charset="-122"/>
                <a:ea typeface="楷体" panose="02010609060101010101" pitchFamily="49" charset="-122"/>
              </a:rPr>
              <a:t>正负数的大小比较</a:t>
            </a:r>
            <a:endParaRPr lang="zh-CN" altLang="en-US" sz="2400" b="1" dirty="0">
              <a:latin typeface="楷体" panose="02010609060101010101" pitchFamily="49" charset="-122"/>
              <a:ea typeface="楷体" panose="02010609060101010101" pitchFamily="49" charset="-122"/>
            </a:endParaRPr>
          </a:p>
        </p:txBody>
      </p:sp>
      <p:sp>
        <p:nvSpPr>
          <p:cNvPr id="17" name="矩形 16"/>
          <p:cNvSpPr/>
          <p:nvPr/>
        </p:nvSpPr>
        <p:spPr>
          <a:xfrm>
            <a:off x="2819526" y="3825254"/>
            <a:ext cx="5798236" cy="83099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以</a:t>
            </a:r>
            <a:r>
              <a:rPr lang="zh-CN" altLang="zh-CN" sz="2400" b="1" dirty="0">
                <a:latin typeface="楷体" panose="02010609060101010101" pitchFamily="49" charset="-122"/>
                <a:ea typeface="楷体" panose="02010609060101010101" pitchFamily="49" charset="-122"/>
              </a:rPr>
              <a:t>0</a:t>
            </a:r>
            <a:r>
              <a:rPr lang="zh-CN" altLang="en-US" sz="2400" b="1" dirty="0">
                <a:latin typeface="楷体" panose="02010609060101010101" pitchFamily="49" charset="-122"/>
                <a:ea typeface="楷体" panose="02010609060101010101" pitchFamily="49" charset="-122"/>
              </a:rPr>
              <a:t>为分界，负数都比</a:t>
            </a:r>
            <a:r>
              <a:rPr lang="zh-CN" altLang="zh-CN" sz="2400" b="1" dirty="0">
                <a:latin typeface="楷体" panose="02010609060101010101" pitchFamily="49" charset="-122"/>
                <a:ea typeface="楷体" panose="02010609060101010101" pitchFamily="49" charset="-122"/>
              </a:rPr>
              <a:t>0</a:t>
            </a:r>
            <a:r>
              <a:rPr lang="zh-CN" altLang="en-US" sz="2400" b="1" dirty="0">
                <a:latin typeface="楷体" panose="02010609060101010101" pitchFamily="49" charset="-122"/>
                <a:ea typeface="楷体" panose="02010609060101010101" pitchFamily="49" charset="-122"/>
              </a:rPr>
              <a:t>小，负数都比正数小。在数轴上，从左向右，数由小变大。</a:t>
            </a:r>
            <a:endParaRPr lang="zh-CN" altLang="zh-CN" sz="2400" b="1" dirty="0">
              <a:latin typeface="楷体" panose="02010609060101010101" pitchFamily="49" charset="-122"/>
              <a:ea typeface="楷体" panose="02010609060101010101" pitchFamily="49" charset="-122"/>
            </a:endParaRPr>
          </a:p>
        </p:txBody>
      </p:sp>
      <p:sp>
        <p:nvSpPr>
          <p:cNvPr id="6" name="矩形 5"/>
          <p:cNvSpPr/>
          <p:nvPr/>
        </p:nvSpPr>
        <p:spPr>
          <a:xfrm>
            <a:off x="2776337" y="2197135"/>
            <a:ext cx="6188151" cy="1569660"/>
          </a:xfrm>
          <a:prstGeom prst="rect">
            <a:avLst/>
          </a:prstGeom>
        </p:spPr>
        <p:txBody>
          <a:bodyPr wrap="square">
            <a:spAutoFit/>
          </a:bodyPr>
          <a:lstStyle/>
          <a:p>
            <a:pPr algn="just" eaLnBrk="0" fontAlgn="b" hangingPunct="0">
              <a:spcBef>
                <a:spcPct val="50000"/>
              </a:spcBef>
            </a:pP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读作“正”，正号后面是几就读几，“</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”读作“负”，负号后面是几就读几。写数时，正数前的“</a:t>
            </a:r>
            <a:r>
              <a:rPr lang="zh-CN"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可以省略，负数前的“</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”不可以省略。</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animEffect transition="in" filter="wipe(left)">
                                      <p:cBhvr>
                                        <p:cTn id="12" dur="1000"/>
                                        <p:tgtEl>
                                          <p:spTgt spid="327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wipe(up)">
                                      <p:cBhvr>
                                        <p:cTn id="17" dur="10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transition="in" filter="wipe(left)">
                                      <p:cBhvr>
                                        <p:cTn id="22" dur="1000"/>
                                        <p:tgtEl>
                                          <p:spTgt spid="327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780"/>
                                        </p:tgtEl>
                                        <p:attrNameLst>
                                          <p:attrName>style.visibility</p:attrName>
                                        </p:attrNameLst>
                                      </p:cBhvr>
                                      <p:to>
                                        <p:strVal val="visible"/>
                                      </p:to>
                                    </p:set>
                                    <p:animEffect transition="in" filter="wipe(left)">
                                      <p:cBhvr>
                                        <p:cTn id="27" dur="500"/>
                                        <p:tgtEl>
                                          <p:spTgt spid="3278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781"/>
                                        </p:tgtEl>
                                        <p:attrNameLst>
                                          <p:attrName>style.visibility</p:attrName>
                                        </p:attrNameLst>
                                      </p:cBhvr>
                                      <p:to>
                                        <p:strVal val="visible"/>
                                      </p:to>
                                    </p:set>
                                    <p:animEffect transition="in" filter="wipe(left)">
                                      <p:cBhvr>
                                        <p:cTn id="32" dur="1000"/>
                                        <p:tgtEl>
                                          <p:spTgt spid="32781"/>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782"/>
                                        </p:tgtEl>
                                        <p:attrNameLst>
                                          <p:attrName>style.visibility</p:attrName>
                                        </p:attrNameLst>
                                      </p:cBhvr>
                                      <p:to>
                                        <p:strVal val="visible"/>
                                      </p:to>
                                    </p:set>
                                    <p:animEffect transition="in" filter="wipe(left)">
                                      <p:cBhvr>
                                        <p:cTn id="42" dur="1000"/>
                                        <p:tgtEl>
                                          <p:spTgt spid="3278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1" grpId="0" animBg="1"/>
      <p:bldP spid="32778" grpId="0" animBg="1"/>
      <p:bldP spid="32779" grpId="0" animBg="1"/>
      <p:bldP spid="32780" grpId="0"/>
      <p:bldP spid="32781" grpId="0" animBg="1"/>
      <p:bldP spid="32782" grpId="0" animBg="1"/>
      <p:bldP spid="17"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276600" y="700088"/>
            <a:ext cx="2303512" cy="578882"/>
          </a:xfrm>
          <a:prstGeom prst="roundRect">
            <a:avLst>
              <a:gd name="adj" fmla="val 16667"/>
            </a:avLst>
          </a:prstGeom>
          <a:solidFill>
            <a:srgbClr val="AFF22A"/>
          </a:solidFill>
          <a:ln w="9525">
            <a:solidFill>
              <a:schemeClr val="accent1"/>
            </a:solidFill>
            <a:round/>
          </a:ln>
        </p:spPr>
        <p:txBody>
          <a:bodyPr wrap="square">
            <a:spAutoFit/>
          </a:bodyPr>
          <a:lstStyle/>
          <a:p>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正、负数</a:t>
            </a:r>
            <a:endParaRPr lang="zh-CN" altLang="en-US" sz="2800" b="1" dirty="0">
              <a:latin typeface="楷体" panose="02010609060101010101" pitchFamily="49" charset="-122"/>
              <a:ea typeface="楷体" panose="02010609060101010101" pitchFamily="49" charset="-122"/>
            </a:endParaRPr>
          </a:p>
        </p:txBody>
      </p:sp>
      <p:sp>
        <p:nvSpPr>
          <p:cNvPr id="32779" name="圆角矩形 21">
            <a:hlinkClick r:id="rId1" action="ppaction://hlinksldjump"/>
          </p:cNvPr>
          <p:cNvSpPr>
            <a:spLocks noChangeArrowheads="1"/>
          </p:cNvSpPr>
          <p:nvPr/>
        </p:nvSpPr>
        <p:spPr bwMode="auto">
          <a:xfrm>
            <a:off x="323528" y="2076589"/>
            <a:ext cx="2232248" cy="1328023"/>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400" b="1" dirty="0">
                <a:latin typeface="楷体" panose="02010609060101010101" pitchFamily="49" charset="-122"/>
                <a:ea typeface="楷体" panose="02010609060101010101" pitchFamily="49" charset="-122"/>
              </a:rPr>
              <a:t>正数和负数可以用来表示相反意义的量</a:t>
            </a:r>
            <a:endParaRPr lang="zh-CN" altLang="en-US" sz="2400" b="1" dirty="0">
              <a:latin typeface="楷体" panose="02010609060101010101" pitchFamily="49" charset="-122"/>
              <a:ea typeface="楷体" panose="02010609060101010101" pitchFamily="49" charset="-122"/>
            </a:endParaRPr>
          </a:p>
        </p:txBody>
      </p:sp>
      <p:sp>
        <p:nvSpPr>
          <p:cNvPr id="32780" name="Rectangle 12"/>
          <p:cNvSpPr>
            <a:spLocks noChangeArrowheads="1"/>
          </p:cNvSpPr>
          <p:nvPr/>
        </p:nvSpPr>
        <p:spPr bwMode="auto">
          <a:xfrm>
            <a:off x="3200971" y="1563638"/>
            <a:ext cx="5617021" cy="1200329"/>
          </a:xfrm>
          <a:prstGeom prst="rect">
            <a:avLst/>
          </a:prstGeom>
          <a:noFill/>
          <a:ln w="9525">
            <a:noFill/>
            <a:miter lim="800000"/>
          </a:ln>
        </p:spPr>
        <p:txBody>
          <a:bodyPr wrap="square">
            <a:spAutoFit/>
          </a:bodyPr>
          <a:lstStyle/>
          <a:p>
            <a:r>
              <a:rPr lang="zh-CN" altLang="zh-CN" sz="2400" b="1" dirty="0">
                <a:latin typeface="楷体" panose="02010609060101010101" pitchFamily="49" charset="-122"/>
                <a:ea typeface="楷体" panose="02010609060101010101" pitchFamily="49" charset="-122"/>
              </a:rPr>
              <a:t>如果规定用</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分别表示向东走，向北行驶，体重增加，盈利，上升，收入，逆时针旋转，往银行存入</a:t>
            </a:r>
            <a:r>
              <a:rPr lang="en-US"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14" name="矩形 13"/>
          <p:cNvSpPr/>
          <p:nvPr/>
        </p:nvSpPr>
        <p:spPr>
          <a:xfrm>
            <a:off x="3200971" y="2859782"/>
            <a:ext cx="5416419" cy="1200329"/>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那么用</a:t>
            </a:r>
            <a:r>
              <a:rPr lang="en-US" altLang="zh-CN" sz="2400" b="1" dirty="0" smtClean="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分别</a:t>
            </a:r>
            <a:r>
              <a:rPr lang="zh-CN" altLang="en-US" sz="2400" b="1" dirty="0" smtClean="0">
                <a:latin typeface="楷体" panose="02010609060101010101" pitchFamily="49" charset="-122"/>
                <a:ea typeface="楷体" panose="02010609060101010101" pitchFamily="49" charset="-122"/>
              </a:rPr>
              <a:t>可以</a:t>
            </a:r>
            <a:r>
              <a:rPr lang="zh-CN" altLang="zh-CN" sz="2400" b="1" dirty="0" smtClean="0">
                <a:latin typeface="楷体" panose="02010609060101010101" pitchFamily="49" charset="-122"/>
                <a:ea typeface="楷体" panose="02010609060101010101" pitchFamily="49" charset="-122"/>
              </a:rPr>
              <a:t>表示向</a:t>
            </a:r>
            <a:r>
              <a:rPr lang="zh-CN" altLang="en-US" sz="2400" b="1" dirty="0" smtClean="0">
                <a:latin typeface="楷体" panose="02010609060101010101" pitchFamily="49" charset="-122"/>
                <a:ea typeface="楷体" panose="02010609060101010101" pitchFamily="49" charset="-122"/>
              </a:rPr>
              <a:t>西</a:t>
            </a:r>
            <a:r>
              <a:rPr lang="zh-CN" altLang="zh-CN" sz="2400" b="1" dirty="0" smtClean="0">
                <a:latin typeface="楷体" panose="02010609060101010101" pitchFamily="49" charset="-122"/>
                <a:ea typeface="楷体" panose="02010609060101010101" pitchFamily="49" charset="-122"/>
              </a:rPr>
              <a:t>走</a:t>
            </a:r>
            <a:r>
              <a:rPr lang="zh-CN" altLang="zh-CN" sz="2400" b="1" dirty="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向</a:t>
            </a:r>
            <a:r>
              <a:rPr lang="zh-CN" altLang="en-US" sz="2400" b="1" dirty="0" smtClean="0">
                <a:latin typeface="楷体" panose="02010609060101010101" pitchFamily="49" charset="-122"/>
                <a:ea typeface="楷体" panose="02010609060101010101" pitchFamily="49" charset="-122"/>
              </a:rPr>
              <a:t>南</a:t>
            </a:r>
            <a:r>
              <a:rPr lang="zh-CN" altLang="zh-CN" sz="2400" b="1" dirty="0" smtClean="0">
                <a:latin typeface="楷体" panose="02010609060101010101" pitchFamily="49" charset="-122"/>
                <a:ea typeface="楷体" panose="02010609060101010101" pitchFamily="49" charset="-122"/>
              </a:rPr>
              <a:t>行驶</a:t>
            </a:r>
            <a:r>
              <a:rPr lang="zh-CN" altLang="zh-CN" sz="2400" b="1" dirty="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体重</a:t>
            </a:r>
            <a:r>
              <a:rPr lang="zh-CN" altLang="en-US" sz="2400" b="1" dirty="0" smtClean="0">
                <a:latin typeface="楷体" panose="02010609060101010101" pitchFamily="49" charset="-122"/>
                <a:ea typeface="楷体" panose="02010609060101010101" pitchFamily="49" charset="-122"/>
              </a:rPr>
              <a:t>减少</a:t>
            </a:r>
            <a:r>
              <a:rPr lang="zh-CN"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亏损</a:t>
            </a:r>
            <a:r>
              <a:rPr lang="zh-CN"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下降</a:t>
            </a:r>
            <a:r>
              <a:rPr lang="zh-CN"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支出</a:t>
            </a:r>
            <a:r>
              <a:rPr lang="zh-CN"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顺</a:t>
            </a:r>
            <a:r>
              <a:rPr lang="zh-CN" altLang="zh-CN" sz="2400" b="1" dirty="0" smtClean="0">
                <a:latin typeface="楷体" panose="02010609060101010101" pitchFamily="49" charset="-122"/>
                <a:ea typeface="楷体" panose="02010609060101010101" pitchFamily="49" charset="-122"/>
              </a:rPr>
              <a:t>时针</a:t>
            </a:r>
            <a:r>
              <a:rPr lang="zh-CN" altLang="zh-CN" sz="2400" b="1" dirty="0">
                <a:latin typeface="楷体" panose="02010609060101010101" pitchFamily="49" charset="-122"/>
                <a:ea typeface="楷体" panose="02010609060101010101" pitchFamily="49" charset="-122"/>
              </a:rPr>
              <a:t>旋转</a:t>
            </a:r>
            <a:r>
              <a:rPr lang="zh-CN"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从</a:t>
            </a:r>
            <a:r>
              <a:rPr lang="zh-CN" altLang="zh-CN" sz="2400" b="1" dirty="0" smtClean="0">
                <a:latin typeface="楷体" panose="02010609060101010101" pitchFamily="49" charset="-122"/>
                <a:ea typeface="楷体" panose="02010609060101010101" pitchFamily="49" charset="-122"/>
              </a:rPr>
              <a:t>银行</a:t>
            </a:r>
            <a:r>
              <a:rPr lang="zh-CN" altLang="en-US" sz="2400" b="1" dirty="0">
                <a:latin typeface="楷体" panose="02010609060101010101" pitchFamily="49" charset="-122"/>
                <a:ea typeface="楷体" panose="02010609060101010101" pitchFamily="49" charset="-122"/>
              </a:rPr>
              <a:t>取出</a:t>
            </a:r>
            <a:r>
              <a:rPr lang="en-US" altLang="zh-CN" sz="2400" b="1" dirty="0" smtClean="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19" name="左大括号 18"/>
          <p:cNvSpPr/>
          <p:nvPr/>
        </p:nvSpPr>
        <p:spPr bwMode="auto">
          <a:xfrm>
            <a:off x="2731754" y="1934287"/>
            <a:ext cx="287337" cy="1727765"/>
          </a:xfrm>
          <a:prstGeom prst="leftBrace">
            <a:avLst>
              <a:gd name="adj1" fmla="val 52205"/>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9"/>
                                        </p:tgtEl>
                                        <p:attrNameLst>
                                          <p:attrName>style.visibility</p:attrName>
                                        </p:attrNameLst>
                                      </p:cBhvr>
                                      <p:to>
                                        <p:strVal val="visible"/>
                                      </p:to>
                                    </p:set>
                                    <p:animEffect transition="in" filter="wipe(left)">
                                      <p:cBhvr>
                                        <p:cTn id="12" dur="1000"/>
                                        <p:tgtEl>
                                          <p:spTgt spid="3277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10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2780"/>
                                        </p:tgtEl>
                                        <p:attrNameLst>
                                          <p:attrName>style.visibility</p:attrName>
                                        </p:attrNameLst>
                                      </p:cBhvr>
                                      <p:to>
                                        <p:strVal val="visible"/>
                                      </p:to>
                                    </p:set>
                                    <p:animEffect transition="in" filter="wipe(left)">
                                      <p:cBhvr>
                                        <p:cTn id="21" dur="500"/>
                                        <p:tgtEl>
                                          <p:spTgt spid="3278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9" grpId="0" animBg="1"/>
      <p:bldP spid="32780" grpId="0"/>
      <p:bldP spid="14"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170" name="Group 2"/>
          <p:cNvGraphicFramePr>
            <a:graphicFrameLocks noGrp="1"/>
          </p:cNvGraphicFramePr>
          <p:nvPr/>
        </p:nvGraphicFramePr>
        <p:xfrm>
          <a:off x="1116014" y="1329928"/>
          <a:ext cx="7056386" cy="3026499"/>
        </p:xfrm>
        <a:graphic>
          <a:graphicData uri="http://schemas.openxmlformats.org/drawingml/2006/table">
            <a:tbl>
              <a:tblPr/>
              <a:tblGrid>
                <a:gridCol w="2244725"/>
                <a:gridCol w="4811661"/>
              </a:tblGrid>
              <a:tr h="432027">
                <a:tc>
                  <a:txBody>
                    <a:bodyPr/>
                    <a:lstStyle/>
                    <a:p>
                      <a:pPr marL="0" marR="0" lvl="0" indent="0" algn="ctr" defTabSz="914400" rtl="0" eaLnBrk="0" fontAlgn="base"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rPr>
                        <a:t>比</a:t>
                      </a:r>
                      <a:endParaRPr kumimoji="0" lang="zh-CN" sz="2400" b="0"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r>
              <a:tr h="540034">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意义</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r>
              <a:tr h="1188074">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各部分名称</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r>
              <a:tr h="864053">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性质</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T="34289" marB="3428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alpha val="50000"/>
                      </a:schemeClr>
                    </a:solidFill>
                  </a:tcPr>
                </a:tc>
              </a:tr>
            </a:tbl>
          </a:graphicData>
        </a:graphic>
      </p:graphicFrame>
      <p:sp>
        <p:nvSpPr>
          <p:cNvPr id="35859" name="Text Box 19"/>
          <p:cNvSpPr txBox="1">
            <a:spLocks noChangeArrowheads="1"/>
          </p:cNvSpPr>
          <p:nvPr/>
        </p:nvSpPr>
        <p:spPr bwMode="auto">
          <a:xfrm>
            <a:off x="3422651" y="1794272"/>
            <a:ext cx="4606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两个数相除又叫做两个数的比。</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5860" name="Text Box 20"/>
          <p:cNvSpPr txBox="1">
            <a:spLocks noChangeArrowheads="1"/>
          </p:cNvSpPr>
          <p:nvPr/>
        </p:nvSpPr>
        <p:spPr bwMode="auto">
          <a:xfrm>
            <a:off x="2951164" y="2786063"/>
            <a:ext cx="2016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endParaRPr lang="zh-CN" altLang="zh-CN" sz="2400" b="1">
              <a:latin typeface="微软雅黑" panose="020B0503020204020204" pitchFamily="34" charset="-122"/>
              <a:ea typeface="微软雅黑" panose="020B0503020204020204" pitchFamily="34" charset="-122"/>
            </a:endParaRPr>
          </a:p>
        </p:txBody>
      </p:sp>
      <p:sp>
        <p:nvSpPr>
          <p:cNvPr id="35862" name="Text Box 22"/>
          <p:cNvSpPr txBox="1">
            <a:spLocks noChangeArrowheads="1"/>
          </p:cNvSpPr>
          <p:nvPr/>
        </p:nvSpPr>
        <p:spPr bwMode="auto">
          <a:xfrm>
            <a:off x="4406779" y="3056284"/>
            <a:ext cx="1008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后项</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5863" name="Text Box 23"/>
          <p:cNvSpPr txBox="1">
            <a:spLocks noChangeArrowheads="1"/>
          </p:cNvSpPr>
          <p:nvPr/>
        </p:nvSpPr>
        <p:spPr bwMode="auto">
          <a:xfrm>
            <a:off x="5725761" y="3021953"/>
            <a:ext cx="935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比值</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35864" name="Text Box 24"/>
          <p:cNvSpPr txBox="1">
            <a:spLocks noChangeArrowheads="1"/>
          </p:cNvSpPr>
          <p:nvPr/>
        </p:nvSpPr>
        <p:spPr bwMode="auto">
          <a:xfrm>
            <a:off x="3347864" y="3506752"/>
            <a:ext cx="47820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比的前项和后项同时乘或者除以相同的数（</a:t>
            </a:r>
            <a:r>
              <a:rPr lang="zh-CN" altLang="zh-CN" sz="2400" b="1" dirty="0">
                <a:solidFill>
                  <a:srgbClr val="FF0000"/>
                </a:solidFill>
                <a:latin typeface="楷体" panose="02010609060101010101" pitchFamily="49" charset="-122"/>
                <a:ea typeface="楷体" panose="02010609060101010101" pitchFamily="49" charset="-122"/>
              </a:rPr>
              <a:t>0 </a:t>
            </a:r>
            <a:r>
              <a:rPr lang="zh-CN" altLang="en-US" sz="2400" b="1" dirty="0">
                <a:solidFill>
                  <a:srgbClr val="FF0000"/>
                </a:solidFill>
                <a:latin typeface="楷体" panose="02010609060101010101" pitchFamily="49" charset="-122"/>
                <a:ea typeface="楷体" panose="02010609060101010101" pitchFamily="49" charset="-122"/>
              </a:rPr>
              <a:t>除外）</a:t>
            </a:r>
            <a:r>
              <a:rPr lang="zh-CN"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比值不变。</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0" name="圆角矩形 21">
            <a:hlinkClick r:id="rId1" action="ppaction://hlinksldjump"/>
          </p:cNvPr>
          <p:cNvSpPr>
            <a:spLocks noChangeArrowheads="1"/>
          </p:cNvSpPr>
          <p:nvPr/>
        </p:nvSpPr>
        <p:spPr bwMode="auto">
          <a:xfrm>
            <a:off x="2411760" y="555526"/>
            <a:ext cx="4922597" cy="578882"/>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en-US" altLang="zh-CN" sz="2800" b="1" dirty="0" smtClean="0">
                <a:latin typeface="楷体" panose="02010609060101010101" pitchFamily="49" charset="-122"/>
                <a:ea typeface="楷体" panose="02010609060101010101" pitchFamily="49" charset="-122"/>
              </a:rPr>
              <a:t>2.</a:t>
            </a:r>
            <a:r>
              <a:rPr lang="zh-CN" altLang="en-US" sz="2800" b="1" dirty="0" smtClean="0">
                <a:latin typeface="楷体" panose="02010609060101010101" pitchFamily="49" charset="-122"/>
                <a:ea typeface="楷体" panose="02010609060101010101" pitchFamily="49" charset="-122"/>
              </a:rPr>
              <a:t>比</a:t>
            </a:r>
            <a:r>
              <a:rPr lang="zh-CN" altLang="en-US" sz="2800" b="1" dirty="0">
                <a:latin typeface="楷体" panose="02010609060101010101" pitchFamily="49" charset="-122"/>
                <a:ea typeface="楷体" panose="02010609060101010101" pitchFamily="49" charset="-122"/>
              </a:rPr>
              <a:t>的意义和</a:t>
            </a:r>
            <a:r>
              <a:rPr lang="zh-CN" altLang="zh-CN" sz="2800" b="1" dirty="0">
                <a:latin typeface="楷体" panose="02010609060101010101" pitchFamily="49" charset="-122"/>
                <a:ea typeface="楷体" panose="02010609060101010101" pitchFamily="49" charset="-122"/>
              </a:rPr>
              <a:t>比的基本性质</a:t>
            </a:r>
            <a:endParaRPr lang="zh-CN" altLang="en-US" sz="2800" b="1" dirty="0">
              <a:latin typeface="楷体" panose="02010609060101010101" pitchFamily="49" charset="-122"/>
              <a:ea typeface="楷体" panose="02010609060101010101" pitchFamily="49" charset="-122"/>
            </a:endParaRPr>
          </a:p>
        </p:txBody>
      </p:sp>
      <p:sp>
        <p:nvSpPr>
          <p:cNvPr id="35861" name="Text Box 21"/>
          <p:cNvSpPr txBox="1">
            <a:spLocks noChangeArrowheads="1"/>
          </p:cNvSpPr>
          <p:nvPr/>
        </p:nvSpPr>
        <p:spPr bwMode="auto">
          <a:xfrm>
            <a:off x="3347864" y="2355726"/>
            <a:ext cx="4391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solidFill>
                  <a:srgbClr val="CC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楷体" panose="02010609060101010101" pitchFamily="49" charset="-122"/>
                <a:ea typeface="楷体" panose="02010609060101010101" pitchFamily="49" charset="-122"/>
              </a:rPr>
              <a:t>9  ︰  6   =  1.5</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Text Box 21"/>
          <p:cNvSpPr txBox="1">
            <a:spLocks noChangeArrowheads="1"/>
          </p:cNvSpPr>
          <p:nvPr/>
        </p:nvSpPr>
        <p:spPr bwMode="auto">
          <a:xfrm>
            <a:off x="3542183" y="2786062"/>
            <a:ext cx="5219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2" name="Text Box 21"/>
          <p:cNvSpPr txBox="1">
            <a:spLocks noChangeArrowheads="1"/>
          </p:cNvSpPr>
          <p:nvPr/>
        </p:nvSpPr>
        <p:spPr bwMode="auto">
          <a:xfrm>
            <a:off x="3390353" y="3075806"/>
            <a:ext cx="1037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微软雅黑" panose="020B0503020204020204" pitchFamily="34" charset="-122"/>
                <a:ea typeface="微软雅黑" panose="020B0503020204020204" pitchFamily="34" charset="-122"/>
              </a:rPr>
              <a:t>(      </a:t>
            </a:r>
            <a:r>
              <a:rPr lang="en-US"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3" name="Text Box 21"/>
          <p:cNvSpPr txBox="1">
            <a:spLocks noChangeArrowheads="1"/>
          </p:cNvSpPr>
          <p:nvPr/>
        </p:nvSpPr>
        <p:spPr bwMode="auto">
          <a:xfrm>
            <a:off x="3422651" y="3067753"/>
            <a:ext cx="1544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前项</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4" name="Text Box 21"/>
          <p:cNvSpPr txBox="1">
            <a:spLocks noChangeArrowheads="1"/>
          </p:cNvSpPr>
          <p:nvPr/>
        </p:nvSpPr>
        <p:spPr bwMode="auto">
          <a:xfrm>
            <a:off x="4558609" y="2766541"/>
            <a:ext cx="5219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5" name="Text Box 21"/>
          <p:cNvSpPr txBox="1">
            <a:spLocks noChangeArrowheads="1"/>
          </p:cNvSpPr>
          <p:nvPr/>
        </p:nvSpPr>
        <p:spPr bwMode="auto">
          <a:xfrm>
            <a:off x="4406779" y="3056285"/>
            <a:ext cx="1037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微软雅黑" panose="020B0503020204020204" pitchFamily="34" charset="-122"/>
                <a:ea typeface="微软雅黑" panose="020B0503020204020204" pitchFamily="34" charset="-122"/>
              </a:rPr>
              <a:t>(      )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6" name="Text Box 21"/>
          <p:cNvSpPr txBox="1">
            <a:spLocks noChangeArrowheads="1"/>
          </p:cNvSpPr>
          <p:nvPr/>
        </p:nvSpPr>
        <p:spPr bwMode="auto">
          <a:xfrm>
            <a:off x="5826294" y="2737685"/>
            <a:ext cx="5219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7" name="Text Box 21"/>
          <p:cNvSpPr txBox="1">
            <a:spLocks noChangeArrowheads="1"/>
          </p:cNvSpPr>
          <p:nvPr/>
        </p:nvSpPr>
        <p:spPr bwMode="auto">
          <a:xfrm>
            <a:off x="5674464" y="3027429"/>
            <a:ext cx="1037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FF0000"/>
                </a:solidFill>
                <a:latin typeface="微软雅黑" panose="020B0503020204020204" pitchFamily="34" charset="-122"/>
                <a:ea typeface="微软雅黑" panose="020B0503020204020204" pitchFamily="34" charset="-122"/>
              </a:rPr>
              <a:t>(      )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barn(inHorizontal)">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859"/>
                                        </p:tgtEl>
                                        <p:attrNameLst>
                                          <p:attrName>style.visibility</p:attrName>
                                        </p:attrNameLst>
                                      </p:cBhvr>
                                      <p:to>
                                        <p:strVal val="visible"/>
                                      </p:to>
                                    </p:set>
                                    <p:animEffect transition="in" filter="wipe(left)">
                                      <p:cBhvr>
                                        <p:cTn id="17" dur="500"/>
                                        <p:tgtEl>
                                          <p:spTgt spid="358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861"/>
                                        </p:tgtEl>
                                        <p:attrNameLst>
                                          <p:attrName>style.visibility</p:attrName>
                                        </p:attrNameLst>
                                      </p:cBhvr>
                                      <p:to>
                                        <p:strVal val="visible"/>
                                      </p:to>
                                    </p:set>
                                    <p:animEffect transition="in" filter="wipe(left)">
                                      <p:cBhvr>
                                        <p:cTn id="22" dur="500"/>
                                        <p:tgtEl>
                                          <p:spTgt spid="358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10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5862"/>
                                        </p:tgtEl>
                                        <p:attrNameLst>
                                          <p:attrName>style.visibility</p:attrName>
                                        </p:attrNameLst>
                                      </p:cBhvr>
                                      <p:to>
                                        <p:strVal val="visible"/>
                                      </p:to>
                                    </p:set>
                                    <p:animEffect transition="in" filter="wipe(left)">
                                      <p:cBhvr>
                                        <p:cTn id="57" dur="500"/>
                                        <p:tgtEl>
                                          <p:spTgt spid="3586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5863"/>
                                        </p:tgtEl>
                                        <p:attrNameLst>
                                          <p:attrName>style.visibility</p:attrName>
                                        </p:attrNameLst>
                                      </p:cBhvr>
                                      <p:to>
                                        <p:strVal val="visible"/>
                                      </p:to>
                                    </p:set>
                                    <p:animEffect transition="in" filter="wipe(left)">
                                      <p:cBhvr>
                                        <p:cTn id="62" dur="500"/>
                                        <p:tgtEl>
                                          <p:spTgt spid="35863"/>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35864"/>
                                        </p:tgtEl>
                                        <p:attrNameLst>
                                          <p:attrName>style.visibility</p:attrName>
                                        </p:attrNameLst>
                                      </p:cBhvr>
                                      <p:to>
                                        <p:strVal val="visible"/>
                                      </p:to>
                                    </p:set>
                                    <p:animEffect transition="in" filter="circle(in)">
                                      <p:cBhvr>
                                        <p:cTn id="67" dur="2000"/>
                                        <p:tgtEl>
                                          <p:spTgt spid="35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9" grpId="0"/>
      <p:bldP spid="35862" grpId="0"/>
      <p:bldP spid="35863" grpId="0"/>
      <p:bldP spid="35864" grpId="0"/>
      <p:bldP spid="10" grpId="0" animBg="1"/>
      <p:bldP spid="35861" grpId="0"/>
      <p:bldP spid="11" grpId="0"/>
      <p:bldP spid="12" grpId="0"/>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 Box 39"/>
          <p:cNvSpPr txBox="1">
            <a:spLocks noChangeArrowheads="1"/>
          </p:cNvSpPr>
          <p:nvPr/>
        </p:nvSpPr>
        <p:spPr bwMode="auto">
          <a:xfrm>
            <a:off x="2051721" y="4320433"/>
            <a:ext cx="3456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latin typeface="楷体" panose="02010609060101010101" pitchFamily="49" charset="-122"/>
                <a:ea typeface="楷体" panose="02010609060101010101" pitchFamily="49" charset="-122"/>
              </a:rPr>
              <a:t>除法是一种（</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graphicFrame>
        <p:nvGraphicFramePr>
          <p:cNvPr id="6146" name="Group 2"/>
          <p:cNvGraphicFramePr>
            <a:graphicFrameLocks noGrp="1"/>
          </p:cNvGraphicFramePr>
          <p:nvPr/>
        </p:nvGraphicFramePr>
        <p:xfrm>
          <a:off x="1113965" y="1203598"/>
          <a:ext cx="7488237" cy="1971676"/>
        </p:xfrm>
        <a:graphic>
          <a:graphicData uri="http://schemas.openxmlformats.org/drawingml/2006/table">
            <a:tbl>
              <a:tblPr/>
              <a:tblGrid>
                <a:gridCol w="1008032"/>
                <a:gridCol w="1279894"/>
                <a:gridCol w="2525512"/>
                <a:gridCol w="1361967"/>
                <a:gridCol w="1312832"/>
              </a:tblGrid>
              <a:tr h="484585">
                <a:tc>
                  <a:txBody>
                    <a:bodyPr/>
                    <a:lstStyle/>
                    <a:p>
                      <a:pPr marL="0" marR="0" lvl="0" indent="0" algn="ctr" defTabSz="914400" rtl="0" eaLnBrk="0" fontAlgn="b" latinLnBrk="0" hangingPunct="0">
                        <a:lnSpc>
                          <a:spcPct val="13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名称</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0" fontAlgn="b" latinLnBrk="0" hangingPunct="0">
                        <a:lnSpc>
                          <a:spcPct val="100000"/>
                        </a:lnSpc>
                        <a:spcBef>
                          <a:spcPct val="20000"/>
                        </a:spcBef>
                        <a:spcAft>
                          <a:spcPct val="0"/>
                        </a:spcAft>
                        <a:buClrTx/>
                        <a:buSzTx/>
                        <a:buFontTx/>
                        <a:buNone/>
                      </a:pPr>
                      <a:r>
                        <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                </a:t>
                      </a: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联    系</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c hMerge="1">
                  <a:tcPr/>
                </a:tc>
                <a:tc hMerge="1">
                  <a:tcPr/>
                </a:tc>
              </a:tr>
              <a:tr h="484585">
                <a:tc>
                  <a:txBody>
                    <a:bodyPr/>
                    <a:lstStyle/>
                    <a:p>
                      <a:pPr marL="0" marR="0" lvl="0" indent="0" algn="ctr" defTabSz="914400" rtl="0" eaLnBrk="0" fontAlgn="b" latinLnBrk="0" hangingPunct="0">
                        <a:lnSpc>
                          <a:spcPct val="13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比</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前项</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比号（</a:t>
                      </a:r>
                      <a:r>
                        <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a:t>
                      </a:r>
                      <a:r>
                        <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a:t>
                      </a:r>
                      <a:endParaRPr kumimoji="0" 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r>
                        <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后项</a:t>
                      </a:r>
                      <a:endPar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r>
                        <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比值</a:t>
                      </a:r>
                      <a:endPar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9347">
                <a:tc>
                  <a:txBody>
                    <a:bodyPr/>
                    <a:lstStyle/>
                    <a:p>
                      <a:pPr marL="0" marR="0" lvl="0" indent="0" algn="ctr" defTabSz="914400" rtl="0" eaLnBrk="0" fontAlgn="b" latinLnBrk="0" hangingPunct="0">
                        <a:lnSpc>
                          <a:spcPct val="130000"/>
                        </a:lnSpc>
                        <a:spcBef>
                          <a:spcPct val="0"/>
                        </a:spcBef>
                        <a:spcAft>
                          <a:spcPct val="0"/>
                        </a:spcAft>
                        <a:buClrTx/>
                        <a:buSzTx/>
                        <a:buFontTx/>
                        <a:buNone/>
                      </a:pPr>
                      <a:r>
                        <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分数</a:t>
                      </a:r>
                      <a:endPar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3159">
                <a:tc>
                  <a:txBody>
                    <a:bodyPr/>
                    <a:lstStyle/>
                    <a:p>
                      <a:pPr marL="0" marR="0" lvl="0" indent="0" algn="ctr" defTabSz="914400" rtl="0" eaLnBrk="0" fontAlgn="b" latinLnBrk="0" hangingPunct="0">
                        <a:lnSpc>
                          <a:spcPct val="130000"/>
                        </a:lnSpc>
                        <a:spcBef>
                          <a:spcPct val="20000"/>
                        </a:spcBef>
                        <a:spcAft>
                          <a:spcPct val="0"/>
                        </a:spcAft>
                        <a:buClrTx/>
                        <a:buSzTx/>
                        <a:buFontTx/>
                        <a:buNone/>
                      </a:pPr>
                      <a:r>
                        <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rPr>
                        <a:t>除法</a:t>
                      </a:r>
                      <a:endParaRPr kumimoji="0" 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a:txBody>
                  <a:tcPr marL="91433" marR="91433"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4847" name="Text Box 31"/>
          <p:cNvSpPr txBox="1">
            <a:spLocks noChangeArrowheads="1"/>
          </p:cNvSpPr>
          <p:nvPr/>
        </p:nvSpPr>
        <p:spPr bwMode="auto">
          <a:xfrm>
            <a:off x="2396509" y="2139702"/>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800" b="1" dirty="0">
                <a:solidFill>
                  <a:srgbClr val="0000FF"/>
                </a:solidFill>
                <a:latin typeface="楷体" panose="02010609060101010101" pitchFamily="49" charset="-122"/>
                <a:ea typeface="楷体" panose="02010609060101010101" pitchFamily="49" charset="-122"/>
              </a:rPr>
              <a:t>分子</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4848" name="Text Box 32"/>
          <p:cNvSpPr txBox="1">
            <a:spLocks noChangeArrowheads="1"/>
          </p:cNvSpPr>
          <p:nvPr/>
        </p:nvSpPr>
        <p:spPr bwMode="auto">
          <a:xfrm>
            <a:off x="3693497" y="2139702"/>
            <a:ext cx="23034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400" b="1">
                <a:solidFill>
                  <a:srgbClr val="0000FF"/>
                </a:solidFill>
                <a:latin typeface="楷体" panose="02010609060101010101" pitchFamily="49" charset="-122"/>
                <a:ea typeface="楷体" panose="02010609060101010101" pitchFamily="49" charset="-122"/>
              </a:rPr>
              <a:t> </a:t>
            </a:r>
            <a:r>
              <a:rPr lang="zh-CN" altLang="en-US" sz="2400" b="1">
                <a:solidFill>
                  <a:srgbClr val="0000FF"/>
                </a:solidFill>
                <a:latin typeface="楷体" panose="02010609060101010101" pitchFamily="49" charset="-122"/>
                <a:ea typeface="楷体" panose="02010609060101010101" pitchFamily="49" charset="-122"/>
              </a:rPr>
              <a:t>分数线</a:t>
            </a:r>
            <a:r>
              <a:rPr lang="zh-CN" altLang="en-US" sz="2000" b="1">
                <a:solidFill>
                  <a:srgbClr val="0000FF"/>
                </a:solidFill>
                <a:latin typeface="楷体" panose="02010609060101010101" pitchFamily="49" charset="-122"/>
                <a:ea typeface="楷体" panose="02010609060101010101" pitchFamily="49" charset="-122"/>
              </a:rPr>
              <a:t>（－）</a:t>
            </a:r>
            <a:endParaRPr lang="zh-CN" altLang="en-US" sz="2000" b="1">
              <a:solidFill>
                <a:srgbClr val="0000FF"/>
              </a:solidFill>
              <a:latin typeface="楷体" panose="02010609060101010101" pitchFamily="49" charset="-122"/>
              <a:ea typeface="楷体" panose="02010609060101010101" pitchFamily="49" charset="-122"/>
            </a:endParaRPr>
          </a:p>
        </p:txBody>
      </p:sp>
      <p:sp>
        <p:nvSpPr>
          <p:cNvPr id="34849" name="Text Box 33"/>
          <p:cNvSpPr txBox="1">
            <a:spLocks noChangeArrowheads="1"/>
          </p:cNvSpPr>
          <p:nvPr/>
        </p:nvSpPr>
        <p:spPr bwMode="auto">
          <a:xfrm>
            <a:off x="6069985" y="2139702"/>
            <a:ext cx="1223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400" b="1" dirty="0">
                <a:solidFill>
                  <a:srgbClr val="0000FF"/>
                </a:solidFill>
                <a:latin typeface="楷体" panose="02010609060101010101" pitchFamily="49" charset="-122"/>
                <a:ea typeface="楷体" panose="02010609060101010101" pitchFamily="49" charset="-122"/>
              </a:rPr>
              <a:t>  </a:t>
            </a:r>
            <a:r>
              <a:rPr lang="zh-CN" altLang="en-US" sz="2400" b="1" dirty="0">
                <a:solidFill>
                  <a:srgbClr val="0000FF"/>
                </a:solidFill>
                <a:latin typeface="楷体" panose="02010609060101010101" pitchFamily="49" charset="-122"/>
                <a:ea typeface="楷体" panose="02010609060101010101" pitchFamily="49" charset="-122"/>
              </a:rPr>
              <a:t>分母</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4851" name="Text Box 35"/>
          <p:cNvSpPr txBox="1">
            <a:spLocks noChangeArrowheads="1"/>
          </p:cNvSpPr>
          <p:nvPr/>
        </p:nvSpPr>
        <p:spPr bwMode="auto">
          <a:xfrm>
            <a:off x="2271712" y="2670721"/>
            <a:ext cx="1511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800" b="1">
                <a:solidFill>
                  <a:srgbClr val="FF0000"/>
                </a:solidFill>
                <a:latin typeface="楷体" panose="02010609060101010101" pitchFamily="49" charset="-122"/>
                <a:ea typeface="楷体" panose="02010609060101010101" pitchFamily="49" charset="-122"/>
              </a:rPr>
              <a:t>被除数</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34852" name="Text Box 36"/>
          <p:cNvSpPr txBox="1">
            <a:spLocks noChangeArrowheads="1"/>
          </p:cNvSpPr>
          <p:nvPr/>
        </p:nvSpPr>
        <p:spPr bwMode="auto">
          <a:xfrm>
            <a:off x="3622059" y="2670721"/>
            <a:ext cx="2374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8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除号（</a:t>
            </a:r>
            <a:r>
              <a:rPr lang="zh-CN"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4853" name="Text Box 37"/>
          <p:cNvSpPr txBox="1">
            <a:spLocks noChangeArrowheads="1"/>
          </p:cNvSpPr>
          <p:nvPr/>
        </p:nvSpPr>
        <p:spPr bwMode="auto">
          <a:xfrm>
            <a:off x="6141422" y="2670721"/>
            <a:ext cx="129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zh-CN" sz="28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除数</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4855" name="Text Box 39"/>
          <p:cNvSpPr txBox="1">
            <a:spLocks noChangeArrowheads="1"/>
          </p:cNvSpPr>
          <p:nvPr/>
        </p:nvSpPr>
        <p:spPr bwMode="auto">
          <a:xfrm>
            <a:off x="2051721" y="3343190"/>
            <a:ext cx="6048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latin typeface="楷体" panose="02010609060101010101" pitchFamily="49" charset="-122"/>
                <a:ea typeface="楷体" panose="02010609060101010101" pitchFamily="49" charset="-122"/>
              </a:rPr>
              <a:t>比表示（</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sp>
        <p:nvSpPr>
          <p:cNvPr id="34856" name="Text Box 40"/>
          <p:cNvSpPr txBox="1">
            <a:spLocks noChangeArrowheads="1"/>
          </p:cNvSpPr>
          <p:nvPr/>
        </p:nvSpPr>
        <p:spPr bwMode="auto">
          <a:xfrm>
            <a:off x="3622059" y="3343190"/>
            <a:ext cx="2881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solidFill>
                  <a:srgbClr val="0000FF"/>
                </a:solidFill>
                <a:latin typeface="楷体" panose="02010609060101010101" pitchFamily="49" charset="-122"/>
                <a:ea typeface="楷体" panose="02010609060101010101" pitchFamily="49" charset="-122"/>
              </a:rPr>
              <a:t>两个数之间的关系</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34857" name="Text Box 41"/>
          <p:cNvSpPr txBox="1">
            <a:spLocks noChangeArrowheads="1"/>
          </p:cNvSpPr>
          <p:nvPr/>
        </p:nvSpPr>
        <p:spPr bwMode="auto">
          <a:xfrm>
            <a:off x="3971022" y="3823827"/>
            <a:ext cx="7403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600" b="1" dirty="0">
                <a:solidFill>
                  <a:srgbClr val="0000FF"/>
                </a:solidFill>
                <a:latin typeface="楷体" panose="02010609060101010101" pitchFamily="49" charset="-122"/>
                <a:ea typeface="楷体" panose="02010609060101010101" pitchFamily="49" charset="-122"/>
              </a:rPr>
              <a:t>数</a:t>
            </a:r>
            <a:endParaRPr lang="zh-CN" altLang="en-US" sz="2600" b="1" dirty="0">
              <a:solidFill>
                <a:srgbClr val="0000FF"/>
              </a:solidFill>
              <a:latin typeface="楷体" panose="02010609060101010101" pitchFamily="49" charset="-122"/>
              <a:ea typeface="楷体" panose="02010609060101010101" pitchFamily="49" charset="-122"/>
            </a:endParaRPr>
          </a:p>
        </p:txBody>
      </p:sp>
      <p:sp>
        <p:nvSpPr>
          <p:cNvPr id="34858" name="Text Box 42"/>
          <p:cNvSpPr txBox="1">
            <a:spLocks noChangeArrowheads="1"/>
          </p:cNvSpPr>
          <p:nvPr/>
        </p:nvSpPr>
        <p:spPr bwMode="auto">
          <a:xfrm>
            <a:off x="3896224" y="4313306"/>
            <a:ext cx="11078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zh-CN" sz="2400" b="1" dirty="0">
                <a:solidFill>
                  <a:srgbClr val="0000FF"/>
                </a:solidFill>
                <a:latin typeface="楷体" panose="02010609060101010101" pitchFamily="49" charset="-122"/>
                <a:ea typeface="楷体" panose="02010609060101010101" pitchFamily="49" charset="-122"/>
              </a:rPr>
              <a:t> </a:t>
            </a:r>
            <a:r>
              <a:rPr lang="zh-CN" altLang="en-US" sz="2400" b="1" dirty="0">
                <a:solidFill>
                  <a:srgbClr val="0000FF"/>
                </a:solidFill>
                <a:latin typeface="楷体" panose="02010609060101010101" pitchFamily="49" charset="-122"/>
                <a:ea typeface="楷体" panose="02010609060101010101" pitchFamily="49" charset="-122"/>
              </a:rPr>
              <a:t>运算</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16" name="圆角矩形 21">
            <a:hlinkClick r:id="rId1" action="ppaction://hlinksldjump"/>
          </p:cNvPr>
          <p:cNvSpPr>
            <a:spLocks noChangeArrowheads="1"/>
          </p:cNvSpPr>
          <p:nvPr/>
        </p:nvSpPr>
        <p:spPr bwMode="auto">
          <a:xfrm>
            <a:off x="1951611" y="480700"/>
            <a:ext cx="4897439" cy="578882"/>
          </a:xfrm>
          <a:prstGeom prst="roundRect">
            <a:avLst>
              <a:gd name="adj" fmla="val 16667"/>
            </a:avLst>
          </a:prstGeom>
          <a:solidFill>
            <a:srgbClr val="AFF22A"/>
          </a:solidFill>
          <a:ln w="9525">
            <a:solidFill>
              <a:schemeClr val="accent1"/>
            </a:solidFill>
            <a:round/>
          </a:ln>
        </p:spPr>
        <p:txBody>
          <a:bodyPr wrap="square">
            <a:spAutoFit/>
          </a:bodyPr>
          <a:lstStyle/>
          <a:p>
            <a:r>
              <a:rPr lang="en-US" altLang="zh-CN" sz="2800" b="1" dirty="0" smtClean="0">
                <a:latin typeface="楷体" panose="02010609060101010101" pitchFamily="49" charset="-122"/>
                <a:ea typeface="楷体" panose="02010609060101010101" pitchFamily="49" charset="-122"/>
              </a:rPr>
              <a:t>2.</a:t>
            </a:r>
            <a:r>
              <a:rPr lang="zh-CN" altLang="zh-CN" sz="2800" b="1" dirty="0" smtClean="0">
                <a:latin typeface="楷体" panose="02010609060101010101" pitchFamily="49" charset="-122"/>
                <a:ea typeface="楷体" panose="02010609060101010101" pitchFamily="49" charset="-122"/>
              </a:rPr>
              <a:t>比</a:t>
            </a:r>
            <a:r>
              <a:rPr lang="zh-CN" altLang="zh-CN" sz="2800" b="1" dirty="0">
                <a:latin typeface="楷体" panose="02010609060101010101" pitchFamily="49" charset="-122"/>
                <a:ea typeface="楷体" panose="02010609060101010101" pitchFamily="49" charset="-122"/>
              </a:rPr>
              <a:t>、除法、分数之间的联系</a:t>
            </a:r>
            <a:endParaRPr lang="zh-CN" altLang="en-US" sz="2800" b="1" dirty="0">
              <a:latin typeface="楷体" panose="02010609060101010101" pitchFamily="49" charset="-122"/>
              <a:ea typeface="楷体" panose="02010609060101010101" pitchFamily="49" charset="-122"/>
            </a:endParaRPr>
          </a:p>
        </p:txBody>
      </p:sp>
      <p:sp>
        <p:nvSpPr>
          <p:cNvPr id="17" name="圆角矩形 21">
            <a:hlinkClick r:id="rId1" action="ppaction://hlinksldjump"/>
          </p:cNvPr>
          <p:cNvSpPr>
            <a:spLocks noChangeArrowheads="1"/>
          </p:cNvSpPr>
          <p:nvPr/>
        </p:nvSpPr>
        <p:spPr bwMode="auto">
          <a:xfrm>
            <a:off x="1088256" y="3535565"/>
            <a:ext cx="558006" cy="1000244"/>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800" b="1" dirty="0">
                <a:latin typeface="楷体" panose="02010609060101010101" pitchFamily="49" charset="-122"/>
                <a:ea typeface="楷体" panose="02010609060101010101" pitchFamily="49" charset="-122"/>
              </a:rPr>
              <a:t>区别</a:t>
            </a:r>
            <a:endParaRPr lang="zh-CN" altLang="en-US" sz="2800" b="1" dirty="0">
              <a:latin typeface="楷体" panose="02010609060101010101" pitchFamily="49" charset="-122"/>
              <a:ea typeface="楷体" panose="02010609060101010101" pitchFamily="49" charset="-122"/>
            </a:endParaRPr>
          </a:p>
        </p:txBody>
      </p:sp>
      <p:sp>
        <p:nvSpPr>
          <p:cNvPr id="18" name="Text Box 33"/>
          <p:cNvSpPr txBox="1">
            <a:spLocks noChangeArrowheads="1"/>
          </p:cNvSpPr>
          <p:nvPr/>
        </p:nvSpPr>
        <p:spPr bwMode="auto">
          <a:xfrm>
            <a:off x="7293948" y="2170479"/>
            <a:ext cx="1223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solidFill>
                  <a:srgbClr val="0000FF"/>
                </a:solidFill>
                <a:latin typeface="楷体" panose="02010609060101010101" pitchFamily="49" charset="-122"/>
                <a:ea typeface="楷体" panose="02010609060101010101" pitchFamily="49" charset="-122"/>
              </a:rPr>
              <a:t>分数值</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19" name="Text Box 37"/>
          <p:cNvSpPr txBox="1">
            <a:spLocks noChangeArrowheads="1"/>
          </p:cNvSpPr>
          <p:nvPr/>
        </p:nvSpPr>
        <p:spPr bwMode="auto">
          <a:xfrm>
            <a:off x="7538711" y="2662161"/>
            <a:ext cx="7344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800" b="1" dirty="0">
                <a:solidFill>
                  <a:srgbClr val="FF0000"/>
                </a:solidFill>
                <a:latin typeface="楷体" panose="02010609060101010101" pitchFamily="49" charset="-122"/>
                <a:ea typeface="楷体" panose="02010609060101010101" pitchFamily="49" charset="-122"/>
              </a:rPr>
              <a:t>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0" name="Text Box 39"/>
          <p:cNvSpPr txBox="1">
            <a:spLocks noChangeArrowheads="1"/>
          </p:cNvSpPr>
          <p:nvPr/>
        </p:nvSpPr>
        <p:spPr bwMode="auto">
          <a:xfrm>
            <a:off x="2051720" y="3804855"/>
            <a:ext cx="4984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latin typeface="楷体" panose="02010609060101010101" pitchFamily="49" charset="-122"/>
                <a:ea typeface="楷体" panose="02010609060101010101" pitchFamily="49" charset="-122"/>
              </a:rPr>
              <a:t>分数是一种（</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barn(outVertical)">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847"/>
                                        </p:tgtEl>
                                        <p:attrNameLst>
                                          <p:attrName>style.visibility</p:attrName>
                                        </p:attrNameLst>
                                      </p:cBhvr>
                                      <p:to>
                                        <p:strVal val="visible"/>
                                      </p:to>
                                    </p:set>
                                    <p:animEffect transition="in" filter="wipe(left)">
                                      <p:cBhvr>
                                        <p:cTn id="17" dur="500"/>
                                        <p:tgtEl>
                                          <p:spTgt spid="348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4848"/>
                                        </p:tgtEl>
                                        <p:attrNameLst>
                                          <p:attrName>style.visibility</p:attrName>
                                        </p:attrNameLst>
                                      </p:cBhvr>
                                      <p:to>
                                        <p:strVal val="visible"/>
                                      </p:to>
                                    </p:set>
                                    <p:animEffect transition="in" filter="wipe(left)">
                                      <p:cBhvr>
                                        <p:cTn id="22" dur="500"/>
                                        <p:tgtEl>
                                          <p:spTgt spid="348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849"/>
                                        </p:tgtEl>
                                        <p:attrNameLst>
                                          <p:attrName>style.visibility</p:attrName>
                                        </p:attrNameLst>
                                      </p:cBhvr>
                                      <p:to>
                                        <p:strVal val="visible"/>
                                      </p:to>
                                    </p:set>
                                    <p:animEffect transition="in" filter="wipe(left)">
                                      <p:cBhvr>
                                        <p:cTn id="27" dur="500"/>
                                        <p:tgtEl>
                                          <p:spTgt spid="348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4851"/>
                                        </p:tgtEl>
                                        <p:attrNameLst>
                                          <p:attrName>style.visibility</p:attrName>
                                        </p:attrNameLst>
                                      </p:cBhvr>
                                      <p:to>
                                        <p:strVal val="visible"/>
                                      </p:to>
                                    </p:set>
                                    <p:animEffect transition="in" filter="wipe(left)">
                                      <p:cBhvr>
                                        <p:cTn id="37" dur="500"/>
                                        <p:tgtEl>
                                          <p:spTgt spid="3485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4852"/>
                                        </p:tgtEl>
                                        <p:attrNameLst>
                                          <p:attrName>style.visibility</p:attrName>
                                        </p:attrNameLst>
                                      </p:cBhvr>
                                      <p:to>
                                        <p:strVal val="visible"/>
                                      </p:to>
                                    </p:set>
                                    <p:animEffect transition="in" filter="wipe(left)">
                                      <p:cBhvr>
                                        <p:cTn id="42" dur="500"/>
                                        <p:tgtEl>
                                          <p:spTgt spid="3485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853"/>
                                        </p:tgtEl>
                                        <p:attrNameLst>
                                          <p:attrName>style.visibility</p:attrName>
                                        </p:attrNameLst>
                                      </p:cBhvr>
                                      <p:to>
                                        <p:strVal val="visible"/>
                                      </p:to>
                                    </p:set>
                                    <p:animEffect transition="in" filter="wipe(left)">
                                      <p:cBhvr>
                                        <p:cTn id="47" dur="500"/>
                                        <p:tgtEl>
                                          <p:spTgt spid="3485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4855"/>
                                        </p:tgtEl>
                                        <p:attrNameLst>
                                          <p:attrName>style.visibility</p:attrName>
                                        </p:attrNameLst>
                                      </p:cBhvr>
                                      <p:to>
                                        <p:strVal val="visible"/>
                                      </p:to>
                                    </p:set>
                                    <p:animEffect transition="in" filter="wipe(left)">
                                      <p:cBhvr>
                                        <p:cTn id="62" dur="500"/>
                                        <p:tgtEl>
                                          <p:spTgt spid="3485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4856"/>
                                        </p:tgtEl>
                                        <p:attrNameLst>
                                          <p:attrName>style.visibility</p:attrName>
                                        </p:attrNameLst>
                                      </p:cBhvr>
                                      <p:to>
                                        <p:strVal val="visible"/>
                                      </p:to>
                                    </p:set>
                                    <p:animEffect transition="in" filter="wipe(left)">
                                      <p:cBhvr>
                                        <p:cTn id="77" dur="500"/>
                                        <p:tgtEl>
                                          <p:spTgt spid="3485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4857"/>
                                        </p:tgtEl>
                                        <p:attrNameLst>
                                          <p:attrName>style.visibility</p:attrName>
                                        </p:attrNameLst>
                                      </p:cBhvr>
                                      <p:to>
                                        <p:strVal val="visible"/>
                                      </p:to>
                                    </p:set>
                                    <p:animEffect transition="in" filter="wipe(left)">
                                      <p:cBhvr>
                                        <p:cTn id="82" dur="500"/>
                                        <p:tgtEl>
                                          <p:spTgt spid="3485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34858"/>
                                        </p:tgtEl>
                                        <p:attrNameLst>
                                          <p:attrName>style.visibility</p:attrName>
                                        </p:attrNameLst>
                                      </p:cBhvr>
                                      <p:to>
                                        <p:strVal val="visible"/>
                                      </p:to>
                                    </p:set>
                                    <p:animEffect transition="in" filter="wipe(left)">
                                      <p:cBhvr>
                                        <p:cTn id="87" dur="500"/>
                                        <p:tgtEl>
                                          <p:spTgt spid="34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847" grpId="0"/>
      <p:bldP spid="34848" grpId="0"/>
      <p:bldP spid="34849" grpId="0"/>
      <p:bldP spid="34851" grpId="0"/>
      <p:bldP spid="34852" grpId="0"/>
      <p:bldP spid="34853" grpId="0"/>
      <p:bldP spid="34855" grpId="0"/>
      <p:bldP spid="34856" grpId="0"/>
      <p:bldP spid="34857" grpId="0"/>
      <p:bldP spid="34858" grpId="0"/>
      <p:bldP spid="16" grpId="0" animBg="1"/>
      <p:bldP spid="17" grpId="0" animBg="1"/>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194161" y="264676"/>
            <a:ext cx="1393013" cy="578882"/>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比</a:t>
            </a:r>
            <a:endParaRPr lang="zh-CN" altLang="en-US" sz="2800" b="1" dirty="0">
              <a:latin typeface="楷体" panose="02010609060101010101" pitchFamily="49" charset="-122"/>
              <a:ea typeface="楷体" panose="02010609060101010101" pitchFamily="49" charset="-122"/>
            </a:endParaRPr>
          </a:p>
        </p:txBody>
      </p:sp>
      <p:sp>
        <p:nvSpPr>
          <p:cNvPr id="32771" name="左大括号 14"/>
          <p:cNvSpPr/>
          <p:nvPr/>
        </p:nvSpPr>
        <p:spPr bwMode="auto">
          <a:xfrm>
            <a:off x="808753" y="1314747"/>
            <a:ext cx="276225" cy="2689354"/>
          </a:xfrm>
          <a:prstGeom prst="leftBrace">
            <a:avLst>
              <a:gd name="adj1" fmla="val 46312"/>
              <a:gd name="adj2" fmla="val 50000"/>
            </a:avLst>
          </a:prstGeom>
          <a:noFill/>
          <a:ln w="15875">
            <a:solidFill>
              <a:srgbClr val="739CC3"/>
            </a:solidFill>
            <a:round/>
          </a:ln>
        </p:spPr>
        <p:txBody>
          <a:bodyPr/>
          <a:lstStyle/>
          <a:p>
            <a:endParaRPr lang="zh-CN" altLang="en-US" b="1"/>
          </a:p>
        </p:txBody>
      </p:sp>
      <p:sp>
        <p:nvSpPr>
          <p:cNvPr id="32778" name="圆角矩形 21">
            <a:hlinkClick r:id="rId1" action="ppaction://hlinksldjump"/>
          </p:cNvPr>
          <p:cNvSpPr>
            <a:spLocks noChangeArrowheads="1"/>
          </p:cNvSpPr>
          <p:nvPr/>
        </p:nvSpPr>
        <p:spPr bwMode="auto">
          <a:xfrm>
            <a:off x="189257" y="2369983"/>
            <a:ext cx="638599" cy="578882"/>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800" b="1" dirty="0">
                <a:latin typeface="楷体" panose="02010609060101010101" pitchFamily="49" charset="-122"/>
                <a:ea typeface="楷体" panose="02010609060101010101" pitchFamily="49" charset="-122"/>
              </a:rPr>
              <a:t>比</a:t>
            </a:r>
            <a:endParaRPr lang="zh-CN" altLang="en-US" sz="2800" b="1" dirty="0">
              <a:latin typeface="楷体" panose="02010609060101010101" pitchFamily="49" charset="-122"/>
              <a:ea typeface="楷体" panose="02010609060101010101" pitchFamily="49" charset="-122"/>
            </a:endParaRPr>
          </a:p>
        </p:txBody>
      </p:sp>
      <p:sp>
        <p:nvSpPr>
          <p:cNvPr id="32781" name="圆角矩形 21">
            <a:hlinkClick r:id="rId1" action="ppaction://hlinksldjump"/>
          </p:cNvPr>
          <p:cNvSpPr>
            <a:spLocks noChangeArrowheads="1"/>
          </p:cNvSpPr>
          <p:nvPr/>
        </p:nvSpPr>
        <p:spPr bwMode="auto">
          <a:xfrm>
            <a:off x="1117222" y="1894746"/>
            <a:ext cx="1565247" cy="578882"/>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800" b="1" dirty="0">
                <a:latin typeface="楷体" panose="02010609060101010101" pitchFamily="49" charset="-122"/>
                <a:ea typeface="楷体" panose="02010609060101010101" pitchFamily="49" charset="-122"/>
              </a:rPr>
              <a:t>化简比</a:t>
            </a:r>
            <a:endParaRPr lang="zh-CN" altLang="en-US" sz="2800" b="1" dirty="0">
              <a:latin typeface="楷体" panose="02010609060101010101" pitchFamily="49" charset="-122"/>
              <a:ea typeface="楷体" panose="02010609060101010101" pitchFamily="49" charset="-122"/>
            </a:endParaRPr>
          </a:p>
        </p:txBody>
      </p:sp>
      <p:sp>
        <p:nvSpPr>
          <p:cNvPr id="32782" name="圆角矩形 21">
            <a:hlinkClick r:id="rId1" action="ppaction://hlinksldjump"/>
          </p:cNvPr>
          <p:cNvSpPr>
            <a:spLocks noChangeArrowheads="1"/>
          </p:cNvSpPr>
          <p:nvPr/>
        </p:nvSpPr>
        <p:spPr bwMode="auto">
          <a:xfrm>
            <a:off x="1117222" y="3169712"/>
            <a:ext cx="1409140" cy="1055608"/>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800" b="1" dirty="0">
                <a:latin typeface="楷体" panose="02010609060101010101" pitchFamily="49" charset="-122"/>
                <a:ea typeface="楷体" panose="02010609060101010101" pitchFamily="49" charset="-122"/>
              </a:rPr>
              <a:t>化简比的方法</a:t>
            </a:r>
            <a:endParaRPr lang="zh-CN" altLang="en-US" sz="2800" b="1" dirty="0">
              <a:latin typeface="楷体" panose="02010609060101010101" pitchFamily="49" charset="-122"/>
              <a:ea typeface="楷体" panose="02010609060101010101" pitchFamily="49" charset="-122"/>
            </a:endParaRPr>
          </a:p>
        </p:txBody>
      </p:sp>
      <p:sp>
        <p:nvSpPr>
          <p:cNvPr id="14" name="矩形 13"/>
          <p:cNvSpPr/>
          <p:nvPr/>
        </p:nvSpPr>
        <p:spPr>
          <a:xfrm>
            <a:off x="3233875" y="1019512"/>
            <a:ext cx="5416419" cy="400110"/>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前项和后项只有公因数</a:t>
            </a:r>
            <a:r>
              <a:rPr lang="en-US" altLang="zh-CN" sz="2000" b="1" dirty="0">
                <a:latin typeface="楷体" panose="02010609060101010101" pitchFamily="49" charset="-122"/>
                <a:ea typeface="楷体" panose="02010609060101010101" pitchFamily="49" charset="-122"/>
              </a:rPr>
              <a:t>1</a:t>
            </a:r>
            <a:r>
              <a:rPr lang="zh-CN" altLang="zh-CN" sz="2000" b="1" dirty="0">
                <a:latin typeface="楷体" panose="02010609060101010101" pitchFamily="49" charset="-122"/>
                <a:ea typeface="楷体" panose="02010609060101010101" pitchFamily="49" charset="-122"/>
              </a:rPr>
              <a:t>的比叫做最简整数比。</a:t>
            </a:r>
            <a:endParaRPr lang="zh-CN" altLang="en-US" sz="2000" b="1" dirty="0">
              <a:latin typeface="楷体" panose="02010609060101010101" pitchFamily="49" charset="-122"/>
              <a:ea typeface="楷体" panose="02010609060101010101" pitchFamily="49" charset="-122"/>
            </a:endParaRPr>
          </a:p>
        </p:txBody>
      </p:sp>
      <p:sp>
        <p:nvSpPr>
          <p:cNvPr id="15" name="矩形 14"/>
          <p:cNvSpPr/>
          <p:nvPr/>
        </p:nvSpPr>
        <p:spPr>
          <a:xfrm>
            <a:off x="2872356" y="1521626"/>
            <a:ext cx="5810182" cy="707886"/>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把一个比化成同它相等的最简整数比的过程叫做化简比。</a:t>
            </a:r>
            <a:endParaRPr lang="zh-CN" altLang="zh-CN" sz="2000" b="1" dirty="0">
              <a:latin typeface="楷体" panose="02010609060101010101" pitchFamily="49" charset="-122"/>
              <a:ea typeface="楷体" panose="02010609060101010101" pitchFamily="49" charset="-122"/>
            </a:endParaRPr>
          </a:p>
        </p:txBody>
      </p:sp>
      <p:sp>
        <p:nvSpPr>
          <p:cNvPr id="17" name="矩形 16"/>
          <p:cNvSpPr/>
          <p:nvPr/>
        </p:nvSpPr>
        <p:spPr>
          <a:xfrm>
            <a:off x="2677588" y="2727960"/>
            <a:ext cx="5798236" cy="707886"/>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化简整数比，用比的前项和后项同时除以它们的最大公因数。</a:t>
            </a:r>
            <a:endParaRPr lang="zh-CN" altLang="zh-CN" sz="2000" b="1" dirty="0">
              <a:latin typeface="楷体" panose="02010609060101010101" pitchFamily="49" charset="-122"/>
              <a:ea typeface="楷体" panose="02010609060101010101" pitchFamily="49" charset="-122"/>
            </a:endParaRPr>
          </a:p>
        </p:txBody>
      </p:sp>
      <p:sp>
        <p:nvSpPr>
          <p:cNvPr id="23" name="圆角矩形 21">
            <a:hlinkClick r:id="rId1" action="ppaction://hlinksldjump"/>
          </p:cNvPr>
          <p:cNvSpPr>
            <a:spLocks noChangeArrowheads="1"/>
          </p:cNvSpPr>
          <p:nvPr/>
        </p:nvSpPr>
        <p:spPr bwMode="auto">
          <a:xfrm>
            <a:off x="1117222" y="942120"/>
            <a:ext cx="2076939" cy="578882"/>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800" b="1" dirty="0">
                <a:latin typeface="楷体" panose="02010609060101010101" pitchFamily="49" charset="-122"/>
                <a:ea typeface="楷体" panose="02010609060101010101" pitchFamily="49" charset="-122"/>
              </a:rPr>
              <a:t>最简整数比</a:t>
            </a:r>
            <a:endParaRPr lang="zh-CN" altLang="en-US" sz="2800" b="1" dirty="0">
              <a:latin typeface="楷体" panose="02010609060101010101" pitchFamily="49" charset="-122"/>
              <a:ea typeface="楷体" panose="02010609060101010101" pitchFamily="49" charset="-122"/>
            </a:endParaRPr>
          </a:p>
        </p:txBody>
      </p:sp>
      <p:sp>
        <p:nvSpPr>
          <p:cNvPr id="6" name="矩形 5"/>
          <p:cNvSpPr/>
          <p:nvPr/>
        </p:nvSpPr>
        <p:spPr>
          <a:xfrm>
            <a:off x="2909073" y="2283718"/>
            <a:ext cx="5335267" cy="400110"/>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化简比的依据是比的基本性质</a:t>
            </a:r>
            <a:r>
              <a:rPr lang="zh-CN" altLang="en-US"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6" name="左大括号 14"/>
          <p:cNvSpPr/>
          <p:nvPr/>
        </p:nvSpPr>
        <p:spPr bwMode="auto">
          <a:xfrm>
            <a:off x="2557750" y="2930458"/>
            <a:ext cx="140797" cy="1727995"/>
          </a:xfrm>
          <a:prstGeom prst="leftBrace">
            <a:avLst>
              <a:gd name="adj1" fmla="val 46312"/>
              <a:gd name="adj2" fmla="val 50000"/>
            </a:avLst>
          </a:prstGeom>
          <a:noFill/>
          <a:ln w="15875">
            <a:solidFill>
              <a:srgbClr val="739CC3"/>
            </a:solidFill>
            <a:round/>
          </a:ln>
        </p:spPr>
        <p:txBody>
          <a:bodyPr/>
          <a:lstStyle/>
          <a:p>
            <a:endParaRPr lang="zh-CN" altLang="en-US" b="1"/>
          </a:p>
        </p:txBody>
      </p:sp>
      <p:sp>
        <p:nvSpPr>
          <p:cNvPr id="18" name="矩形 17"/>
          <p:cNvSpPr/>
          <p:nvPr/>
        </p:nvSpPr>
        <p:spPr>
          <a:xfrm>
            <a:off x="2677588" y="3414453"/>
            <a:ext cx="6409552" cy="707886"/>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化简分数比，通常先用比的前项和后项同时乘它们分母的最小公倍数将分数比转化成整数比。</a:t>
            </a:r>
            <a:endParaRPr lang="zh-CN" altLang="zh-CN" sz="2000" b="1" dirty="0">
              <a:latin typeface="楷体" panose="02010609060101010101" pitchFamily="49" charset="-122"/>
              <a:ea typeface="楷体" panose="02010609060101010101" pitchFamily="49" charset="-122"/>
            </a:endParaRPr>
          </a:p>
        </p:txBody>
      </p:sp>
      <p:sp>
        <p:nvSpPr>
          <p:cNvPr id="19" name="矩形 18"/>
          <p:cNvSpPr/>
          <p:nvPr/>
        </p:nvSpPr>
        <p:spPr>
          <a:xfrm>
            <a:off x="2628148" y="4083918"/>
            <a:ext cx="6347649" cy="707886"/>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化简小数比，通常先用比的前项和后项同时乘</a:t>
            </a:r>
            <a:r>
              <a:rPr lang="en-US" altLang="zh-CN" sz="2000" b="1" dirty="0">
                <a:latin typeface="楷体" panose="02010609060101010101" pitchFamily="49" charset="-122"/>
                <a:ea typeface="楷体" panose="02010609060101010101" pitchFamily="49" charset="-122"/>
              </a:rPr>
              <a:t>10</a:t>
            </a:r>
            <a:r>
              <a:rPr lang="zh-CN" altLang="zh-CN" sz="2000" b="1" dirty="0">
                <a:latin typeface="楷体" panose="02010609060101010101" pitchFamily="49" charset="-122"/>
                <a:ea typeface="楷体" panose="02010609060101010101" pitchFamily="49" charset="-122"/>
              </a:rPr>
              <a:t>或</a:t>
            </a:r>
            <a:r>
              <a:rPr lang="en-US" altLang="zh-CN" sz="2000" b="1" dirty="0">
                <a:latin typeface="楷体" panose="02010609060101010101" pitchFamily="49" charset="-122"/>
                <a:ea typeface="楷体" panose="02010609060101010101" pitchFamily="49" charset="-122"/>
              </a:rPr>
              <a:t>100</a:t>
            </a:r>
            <a:r>
              <a:rPr lang="zh-CN" altLang="zh-CN" sz="2000" b="1" dirty="0">
                <a:latin typeface="楷体" panose="02010609060101010101" pitchFamily="49" charset="-122"/>
                <a:ea typeface="楷体" panose="02010609060101010101" pitchFamily="49" charset="-122"/>
              </a:rPr>
              <a:t>或</a:t>
            </a:r>
            <a:r>
              <a:rPr lang="en-US" altLang="zh-CN" sz="2000" b="1" dirty="0">
                <a:latin typeface="楷体" panose="02010609060101010101" pitchFamily="49" charset="-122"/>
                <a:ea typeface="楷体" panose="02010609060101010101" pitchFamily="49" charset="-122"/>
              </a:rPr>
              <a:t>1000</a:t>
            </a:r>
            <a:r>
              <a:rPr lang="zh-CN" altLang="zh-CN" sz="2000" b="1" dirty="0">
                <a:latin typeface="楷体" panose="02010609060101010101" pitchFamily="49" charset="-122"/>
                <a:ea typeface="楷体" panose="02010609060101010101" pitchFamily="49" charset="-122"/>
              </a:rPr>
              <a:t>或</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将小数比转化成整数比。</a:t>
            </a:r>
            <a:endParaRPr lang="zh-CN" altLang="zh-CN" sz="2000" b="1" dirty="0">
              <a:latin typeface="楷体" panose="02010609060101010101" pitchFamily="49" charset="-122"/>
              <a:ea typeface="楷体" panose="02010609060101010101" pitchFamily="49" charset="-122"/>
            </a:endParaRPr>
          </a:p>
        </p:txBody>
      </p:sp>
      <p:sp>
        <p:nvSpPr>
          <p:cNvPr id="20" name="左大括号 14"/>
          <p:cNvSpPr/>
          <p:nvPr/>
        </p:nvSpPr>
        <p:spPr bwMode="auto">
          <a:xfrm>
            <a:off x="2770960" y="1784918"/>
            <a:ext cx="138113" cy="798538"/>
          </a:xfrm>
          <a:prstGeom prst="leftBrace">
            <a:avLst>
              <a:gd name="adj1" fmla="val 46312"/>
              <a:gd name="adj2" fmla="val 50000"/>
            </a:avLst>
          </a:prstGeom>
          <a:noFill/>
          <a:ln w="15875">
            <a:solidFill>
              <a:srgbClr val="739CC3"/>
            </a:solidFill>
            <a:round/>
          </a:ln>
        </p:spPr>
        <p:txBody>
          <a:bodyPr/>
          <a:lstStyle/>
          <a:p>
            <a:endParaRPr lang="zh-CN" altLang="en-US" sz="1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animEffect transition="in" filter="wipe(left)">
                                      <p:cBhvr>
                                        <p:cTn id="12" dur="1000"/>
                                        <p:tgtEl>
                                          <p:spTgt spid="327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wipe(up)">
                                      <p:cBhvr>
                                        <p:cTn id="17" dur="10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781"/>
                                        </p:tgtEl>
                                        <p:attrNameLst>
                                          <p:attrName>style.visibility</p:attrName>
                                        </p:attrNameLst>
                                      </p:cBhvr>
                                      <p:to>
                                        <p:strVal val="visible"/>
                                      </p:to>
                                    </p:set>
                                    <p:animEffect transition="in" filter="wipe(left)">
                                      <p:cBhvr>
                                        <p:cTn id="32" dur="1000"/>
                                        <p:tgtEl>
                                          <p:spTgt spid="327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1000"/>
                                        <p:tgtEl>
                                          <p:spTgt spid="20"/>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2782"/>
                                        </p:tgtEl>
                                        <p:attrNameLst>
                                          <p:attrName>style.visibility</p:attrName>
                                        </p:attrNameLst>
                                      </p:cBhvr>
                                      <p:to>
                                        <p:strVal val="visible"/>
                                      </p:to>
                                    </p:set>
                                    <p:animEffect transition="in" filter="wipe(left)">
                                      <p:cBhvr>
                                        <p:cTn id="51" dur="1000"/>
                                        <p:tgtEl>
                                          <p:spTgt spid="3278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10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1" grpId="0" animBg="1"/>
      <p:bldP spid="32778" grpId="0" animBg="1"/>
      <p:bldP spid="32781" grpId="0" animBg="1"/>
      <p:bldP spid="32782" grpId="0" animBg="1"/>
      <p:bldP spid="14" grpId="0"/>
      <p:bldP spid="15" grpId="0"/>
      <p:bldP spid="17" grpId="0"/>
      <p:bldP spid="23" grpId="0" animBg="1"/>
      <p:bldP spid="6" grpId="0"/>
      <p:bldP spid="16" grpId="0" animBg="1"/>
      <p:bldP spid="18" grpId="0"/>
      <p:bldP spid="19" grpId="0"/>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491880" y="1441199"/>
            <a:ext cx="5256584" cy="830997"/>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把一个数量按照一定的比来进行分配，这种分配方法通常叫做按比例分配。</a:t>
            </a:r>
            <a:endParaRPr lang="zh-CN" altLang="zh-CN" sz="2400" b="1" dirty="0">
              <a:latin typeface="楷体" panose="02010609060101010101" pitchFamily="49" charset="-122"/>
              <a:ea typeface="楷体" panose="02010609060101010101" pitchFamily="49" charset="-122"/>
            </a:endParaRPr>
          </a:p>
        </p:txBody>
      </p:sp>
      <p:sp>
        <p:nvSpPr>
          <p:cNvPr id="8" name="矩形 7"/>
          <p:cNvSpPr/>
          <p:nvPr/>
        </p:nvSpPr>
        <p:spPr>
          <a:xfrm>
            <a:off x="3461248" y="2715766"/>
            <a:ext cx="5287216" cy="1569660"/>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先用</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已知的数量</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已知的数量对应的份数</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求出每份的数量，再用</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每份的数量</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未知的数量对应的份数</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求出未知的数量。</a:t>
            </a:r>
            <a:endParaRPr lang="zh-CN" altLang="zh-CN" sz="2400" b="1" dirty="0">
              <a:latin typeface="楷体" panose="02010609060101010101" pitchFamily="49" charset="-122"/>
              <a:ea typeface="楷体" panose="02010609060101010101" pitchFamily="49" charset="-122"/>
            </a:endParaRPr>
          </a:p>
        </p:txBody>
      </p:sp>
      <p:sp>
        <p:nvSpPr>
          <p:cNvPr id="9" name="圆角矩形 8">
            <a:hlinkClick r:id="rId1" action="ppaction://hlinksldjump"/>
          </p:cNvPr>
          <p:cNvSpPr>
            <a:spLocks noChangeArrowheads="1"/>
          </p:cNvSpPr>
          <p:nvPr/>
        </p:nvSpPr>
        <p:spPr bwMode="auto">
          <a:xfrm>
            <a:off x="251520" y="2272196"/>
            <a:ext cx="1765057"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按比例分配</a:t>
            </a:r>
            <a:endParaRPr lang="zh-CN" altLang="en-US" sz="2400" b="1" dirty="0">
              <a:ea typeface="楷体_GB2312" panose="02010609030101010101" pitchFamily="49" charset="-122"/>
            </a:endParaRPr>
          </a:p>
        </p:txBody>
      </p:sp>
      <p:sp>
        <p:nvSpPr>
          <p:cNvPr id="10" name="左大括号 9"/>
          <p:cNvSpPr/>
          <p:nvPr/>
        </p:nvSpPr>
        <p:spPr bwMode="auto">
          <a:xfrm>
            <a:off x="2175266" y="1586920"/>
            <a:ext cx="287337" cy="2025586"/>
          </a:xfrm>
          <a:prstGeom prst="leftBrace">
            <a:avLst>
              <a:gd name="adj1" fmla="val 52205"/>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11" name="圆角矩形 10">
            <a:hlinkClick r:id="rId2" action="ppaction://hlinksldjump"/>
          </p:cNvPr>
          <p:cNvSpPr>
            <a:spLocks noChangeArrowheads="1"/>
          </p:cNvSpPr>
          <p:nvPr/>
        </p:nvSpPr>
        <p:spPr bwMode="auto">
          <a:xfrm>
            <a:off x="2523263" y="1419622"/>
            <a:ext cx="850045"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意义</a:t>
            </a:r>
            <a:endParaRPr lang="zh-CN" altLang="en-US" sz="2400" b="1" dirty="0">
              <a:latin typeface="楷体" panose="02010609060101010101" pitchFamily="49" charset="-122"/>
              <a:ea typeface="楷体" panose="02010609060101010101" pitchFamily="49" charset="-122"/>
            </a:endParaRPr>
          </a:p>
        </p:txBody>
      </p:sp>
      <p:sp>
        <p:nvSpPr>
          <p:cNvPr id="12" name="圆角矩形 11">
            <a:hlinkClick r:id="rId2" action="ppaction://hlinksldjump"/>
          </p:cNvPr>
          <p:cNvSpPr>
            <a:spLocks noChangeArrowheads="1"/>
          </p:cNvSpPr>
          <p:nvPr/>
        </p:nvSpPr>
        <p:spPr bwMode="auto">
          <a:xfrm>
            <a:off x="2523262" y="3101727"/>
            <a:ext cx="850045" cy="510778"/>
          </a:xfrm>
          <a:prstGeom prst="roundRect">
            <a:avLst>
              <a:gd name="adj" fmla="val 16667"/>
            </a:avLst>
          </a:prstGeom>
          <a:solidFill>
            <a:srgbClr val="AFF22A"/>
          </a:solidFill>
          <a:ln w="9525">
            <a:solidFill>
              <a:schemeClr val="accent1"/>
            </a:solidFill>
            <a:round/>
          </a:ln>
        </p:spPr>
        <p:txBody>
          <a:bodyPr wrap="none">
            <a:spAutoFit/>
          </a:bodyPr>
          <a:lstStyle/>
          <a:p>
            <a:r>
              <a:rPr lang="zh-CN" altLang="en-US" sz="2400" b="1" dirty="0">
                <a:latin typeface="楷体" panose="02010609060101010101" pitchFamily="49" charset="-122"/>
                <a:ea typeface="楷体" panose="02010609060101010101" pitchFamily="49" charset="-122"/>
              </a:rPr>
              <a:t>方法</a:t>
            </a:r>
            <a:endParaRPr lang="zh-CN" altLang="en-US" sz="2400" b="1" dirty="0">
              <a:latin typeface="楷体" panose="02010609060101010101" pitchFamily="49" charset="-122"/>
              <a:ea typeface="楷体" panose="02010609060101010101" pitchFamily="49" charset="-122"/>
            </a:endParaRPr>
          </a:p>
        </p:txBody>
      </p:sp>
      <p:sp>
        <p:nvSpPr>
          <p:cNvPr id="13" name="圆角矩形 12">
            <a:hlinkClick r:id="rId2" action="ppaction://hlinksldjump"/>
          </p:cNvPr>
          <p:cNvSpPr>
            <a:spLocks noChangeArrowheads="1"/>
          </p:cNvSpPr>
          <p:nvPr/>
        </p:nvSpPr>
        <p:spPr bwMode="auto">
          <a:xfrm>
            <a:off x="3373307" y="483518"/>
            <a:ext cx="2395784" cy="578882"/>
          </a:xfrm>
          <a:prstGeom prst="roundRect">
            <a:avLst>
              <a:gd name="adj" fmla="val 16667"/>
            </a:avLst>
          </a:prstGeom>
          <a:solidFill>
            <a:srgbClr val="AFF22A"/>
          </a:solidFill>
          <a:ln w="9525">
            <a:solidFill>
              <a:schemeClr val="accent1"/>
            </a:solidFill>
            <a:round/>
          </a:ln>
        </p:spPr>
        <p:txBody>
          <a:bodyPr wrap="none">
            <a:spAutoFit/>
          </a:bodyPr>
          <a:lstStyle/>
          <a:p>
            <a:pPr>
              <a:defRPr/>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按比例分配</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1"/>
          <a:srcRect/>
          <a:stretch>
            <a:fillRect/>
          </a:stretch>
        </p:blipFill>
        <p:spPr bwMode="auto">
          <a:xfrm>
            <a:off x="412063" y="1357031"/>
            <a:ext cx="566737" cy="317500"/>
          </a:xfrm>
          <a:prstGeom prst="rect">
            <a:avLst/>
          </a:prstGeom>
          <a:noFill/>
          <a:ln w="9525">
            <a:noFill/>
            <a:miter lim="800000"/>
            <a:headEnd/>
            <a:tailEnd/>
          </a:ln>
        </p:spPr>
      </p:pic>
      <p:sp>
        <p:nvSpPr>
          <p:cNvPr id="2" name="矩形 1"/>
          <p:cNvSpPr/>
          <p:nvPr/>
        </p:nvSpPr>
        <p:spPr>
          <a:xfrm>
            <a:off x="1043608" y="1212866"/>
            <a:ext cx="6480720"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读一读，选择下面的数填在相应的圈里。</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5" name="TextBox 4"/>
              <p:cNvSpPr txBox="1"/>
              <p:nvPr/>
            </p:nvSpPr>
            <p:spPr>
              <a:xfrm>
                <a:off x="941226" y="1783482"/>
                <a:ext cx="7200800" cy="613886"/>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-12</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-9</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i="1" smtClean="0">
                            <a:latin typeface="Cambria Math" panose="02040503050406030204"/>
                          </a:rPr>
                        </m:ctrlPr>
                      </m:fPr>
                      <m:num>
                        <m:r>
                          <a:rPr lang="en-US" altLang="zh-CN" sz="2400" b="0" i="1" smtClean="0">
                            <a:latin typeface="Cambria Math" panose="02040503050406030204"/>
                          </a:rPr>
                          <m:t>1</m:t>
                        </m:r>
                      </m:num>
                      <m:den>
                        <m:r>
                          <a:rPr lang="en-US" altLang="zh-CN" sz="2400" b="0" i="1" smtClean="0">
                            <a:latin typeface="Cambria Math" panose="02040503050406030204"/>
                          </a:rPr>
                          <m:t>4</m:t>
                        </m:r>
                      </m:den>
                    </m:f>
                  </m:oMath>
                </a14:m>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-15,0</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-83</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+54</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-1.8</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+88</a:t>
                </a:r>
                <a:r>
                  <a:rPr lang="zh-CN" altLang="en-US" sz="2400" dirty="0">
                    <a:latin typeface="楷体" panose="02010609060101010101" pitchFamily="49" charset="-122"/>
                    <a:ea typeface="楷体" panose="02010609060101010101" pitchFamily="49" charset="-122"/>
                  </a:rPr>
                  <a:t>，</a:t>
                </a:r>
                <a:r>
                  <a:rPr lang="en-US" altLang="zh-CN" sz="2400" dirty="0">
                    <a:latin typeface="楷体" panose="02010609060101010101" pitchFamily="49" charset="-122"/>
                    <a:ea typeface="楷体" panose="02010609060101010101" pitchFamily="49" charset="-122"/>
                  </a:rPr>
                  <a:t>-100</a:t>
                </a:r>
                <a:endParaRPr lang="zh-CN" altLang="en-US" sz="2400" dirty="0">
                  <a:latin typeface="楷体" panose="02010609060101010101" pitchFamily="49" charset="-122"/>
                  <a:ea typeface="楷体" panose="02010609060101010101" pitchFamily="49" charset="-122"/>
                </a:endParaRPr>
              </a:p>
            </p:txBody>
          </p:sp>
        </mc:Choice>
        <mc:Fallback>
          <p:sp>
            <p:nvSpPr>
              <p:cNvPr id="5" name="TextBox 4"/>
              <p:cNvSpPr txBox="1">
                <a:spLocks noRot="1" noChangeAspect="1" noMove="1" noResize="1" noEditPoints="1" noAdjustHandles="1" noChangeArrowheads="1" noChangeShapeType="1" noTextEdit="1"/>
              </p:cNvSpPr>
              <p:nvPr/>
            </p:nvSpPr>
            <p:spPr>
              <a:xfrm>
                <a:off x="941226" y="1783482"/>
                <a:ext cx="7200800" cy="613886"/>
              </a:xfrm>
              <a:prstGeom prst="rect">
                <a:avLst/>
              </a:prstGeom>
              <a:blipFill rotWithShape="1">
                <a:blip r:embed="rId2"/>
                <a:stretch>
                  <a:fillRect l="-2" t="-65" r="1" b="40"/>
                </a:stretch>
              </a:blipFill>
            </p:spPr>
            <p:txBody>
              <a:bodyPr/>
              <a:lstStyle/>
              <a:p>
                <a:r>
                  <a:rPr lang="zh-CN" altLang="en-US">
                    <a:noFill/>
                  </a:rPr>
                  <a:t> </a:t>
                </a:r>
              </a:p>
            </p:txBody>
          </p:sp>
        </mc:Fallback>
      </mc:AlternateContent>
      <p:sp>
        <p:nvSpPr>
          <p:cNvPr id="12" name="矩形 11"/>
          <p:cNvSpPr/>
          <p:nvPr/>
        </p:nvSpPr>
        <p:spPr>
          <a:xfrm>
            <a:off x="1438511" y="2401937"/>
            <a:ext cx="1080120"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正数</a:t>
            </a:r>
            <a:endParaRPr lang="zh-CN" altLang="en-US" sz="2400" b="1" dirty="0">
              <a:latin typeface="楷体" panose="02010609060101010101" pitchFamily="49" charset="-122"/>
              <a:ea typeface="楷体" panose="02010609060101010101" pitchFamily="49" charset="-122"/>
            </a:endParaRPr>
          </a:p>
        </p:txBody>
      </p:sp>
      <p:sp>
        <p:nvSpPr>
          <p:cNvPr id="13" name="矩形 12"/>
          <p:cNvSpPr/>
          <p:nvPr/>
        </p:nvSpPr>
        <p:spPr>
          <a:xfrm>
            <a:off x="4788024" y="2503562"/>
            <a:ext cx="1080120"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负数</a:t>
            </a:r>
            <a:endParaRPr lang="zh-CN" altLang="en-US" sz="2400" b="1" dirty="0">
              <a:latin typeface="楷体" panose="02010609060101010101" pitchFamily="49" charset="-122"/>
              <a:ea typeface="楷体" panose="02010609060101010101" pitchFamily="49" charset="-122"/>
            </a:endParaRPr>
          </a:p>
        </p:txBody>
      </p:sp>
      <p:sp>
        <p:nvSpPr>
          <p:cNvPr id="6" name="椭圆 5"/>
          <p:cNvSpPr/>
          <p:nvPr/>
        </p:nvSpPr>
        <p:spPr>
          <a:xfrm>
            <a:off x="661579" y="3079626"/>
            <a:ext cx="2523004" cy="1004292"/>
          </a:xfrm>
          <a:prstGeom prst="ellipse">
            <a:avLst/>
          </a:prstGeom>
          <a:noFill/>
          <a:ln w="1905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b="1" dirty="0">
              <a:solidFill>
                <a:schemeClr val="tx1"/>
              </a:solidFill>
              <a:latin typeface="楷体_GB2312" panose="02010609030101010101" pitchFamily="49" charset="-122"/>
              <a:ea typeface="楷体_GB2312" panose="02010609030101010101" pitchFamily="49" charset="-122"/>
              <a:cs typeface="楷体_GB2312" panose="02010609030101010101" pitchFamily="49" charset="-122"/>
              <a:sym typeface="+mn-ea"/>
            </a:endParaRPr>
          </a:p>
        </p:txBody>
      </p:sp>
      <p:sp>
        <p:nvSpPr>
          <p:cNvPr id="15" name="椭圆 14"/>
          <p:cNvSpPr/>
          <p:nvPr/>
        </p:nvSpPr>
        <p:spPr>
          <a:xfrm>
            <a:off x="3923928" y="3051082"/>
            <a:ext cx="2523004" cy="1004292"/>
          </a:xfrm>
          <a:prstGeom prst="ellipse">
            <a:avLst/>
          </a:prstGeom>
          <a:noFill/>
          <a:ln w="19050" cmpd="sng">
            <a:solidFill>
              <a:srgbClr val="0099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b="1" dirty="0">
              <a:solidFill>
                <a:schemeClr val="tx1"/>
              </a:solidFill>
              <a:latin typeface="楷体_GB2312" panose="02010609030101010101" pitchFamily="49" charset="-122"/>
              <a:ea typeface="楷体_GB2312" panose="02010609030101010101" pitchFamily="49" charset="-122"/>
              <a:cs typeface="楷体_GB2312" panose="02010609030101010101" pitchFamily="49" charset="-122"/>
              <a:sym typeface="+mn-ea"/>
            </a:endParaRPr>
          </a:p>
        </p:txBody>
      </p:sp>
      <p:sp>
        <p:nvSpPr>
          <p:cNvPr id="17" name="TextBox 16"/>
          <p:cNvSpPr txBox="1"/>
          <p:nvPr/>
        </p:nvSpPr>
        <p:spPr>
          <a:xfrm>
            <a:off x="952788" y="1840946"/>
            <a:ext cx="768487"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-12</a:t>
            </a:r>
            <a:endParaRPr lang="zh-CN" altLang="en-US" sz="2400" dirty="0">
              <a:latin typeface="楷体" panose="02010609060101010101" pitchFamily="49" charset="-122"/>
              <a:ea typeface="楷体" panose="02010609060101010101" pitchFamily="49" charset="-122"/>
            </a:endParaRPr>
          </a:p>
        </p:txBody>
      </p:sp>
      <p:sp>
        <p:nvSpPr>
          <p:cNvPr id="18" name="TextBox 17"/>
          <p:cNvSpPr txBox="1"/>
          <p:nvPr/>
        </p:nvSpPr>
        <p:spPr>
          <a:xfrm>
            <a:off x="1707776" y="1829445"/>
            <a:ext cx="610706"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-9</a:t>
            </a:r>
            <a:endParaRPr lang="zh-CN" altLang="en-US" sz="2400"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9" name="TextBox 18"/>
              <p:cNvSpPr txBox="1"/>
              <p:nvPr/>
            </p:nvSpPr>
            <p:spPr>
              <a:xfrm>
                <a:off x="2299634" y="1793225"/>
                <a:ext cx="648072" cy="613886"/>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i="1" smtClean="0">
                            <a:latin typeface="Cambria Math" panose="02040503050406030204"/>
                          </a:rPr>
                        </m:ctrlPr>
                      </m:fPr>
                      <m:num>
                        <m:r>
                          <a:rPr lang="en-US" altLang="zh-CN" sz="2400" b="0" i="1" smtClean="0">
                            <a:latin typeface="Cambria Math" panose="02040503050406030204"/>
                          </a:rPr>
                          <m:t>1</m:t>
                        </m:r>
                      </m:num>
                      <m:den>
                        <m:r>
                          <a:rPr lang="en-US" altLang="zh-CN" sz="2400" b="0" i="1" smtClean="0">
                            <a:latin typeface="Cambria Math" panose="02040503050406030204"/>
                          </a:rPr>
                          <m:t>4</m:t>
                        </m:r>
                      </m:den>
                    </m:f>
                  </m:oMath>
                </a14:m>
                <a:endParaRPr lang="zh-CN" altLang="en-US" sz="2400" dirty="0">
                  <a:latin typeface="楷体" panose="02010609060101010101" pitchFamily="49" charset="-122"/>
                  <a:ea typeface="楷体" panose="02010609060101010101" pitchFamily="49" charset="-122"/>
                </a:endParaRPr>
              </a:p>
            </p:txBody>
          </p:sp>
        </mc:Choice>
        <mc:Fallback>
          <p:sp>
            <p:nvSpPr>
              <p:cNvPr id="19" name="TextBox 18"/>
              <p:cNvSpPr txBox="1">
                <a:spLocks noRot="1" noChangeAspect="1" noMove="1" noResize="1" noEditPoints="1" noAdjustHandles="1" noChangeArrowheads="1" noChangeShapeType="1" noTextEdit="1"/>
              </p:cNvSpPr>
              <p:nvPr/>
            </p:nvSpPr>
            <p:spPr>
              <a:xfrm>
                <a:off x="2299634" y="1793225"/>
                <a:ext cx="648072" cy="613886"/>
              </a:xfrm>
              <a:prstGeom prst="rect">
                <a:avLst/>
              </a:prstGeom>
              <a:blipFill rotWithShape="1">
                <a:blip r:embed="rId3"/>
                <a:stretch>
                  <a:fillRect l="-46" t="-101" r="6" b="75"/>
                </a:stretch>
              </a:blipFill>
            </p:spPr>
            <p:txBody>
              <a:bodyPr/>
              <a:lstStyle/>
              <a:p>
                <a:r>
                  <a:rPr lang="zh-CN" altLang="en-US">
                    <a:noFill/>
                  </a:rPr>
                  <a:t> </a:t>
                </a:r>
              </a:p>
            </p:txBody>
          </p:sp>
        </mc:Fallback>
      </mc:AlternateContent>
      <p:sp>
        <p:nvSpPr>
          <p:cNvPr id="20" name="TextBox 19"/>
          <p:cNvSpPr txBox="1"/>
          <p:nvPr/>
        </p:nvSpPr>
        <p:spPr>
          <a:xfrm>
            <a:off x="2886219" y="1827852"/>
            <a:ext cx="648072"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-15</a:t>
            </a:r>
            <a:endParaRPr lang="zh-CN" altLang="en-US" sz="2400" dirty="0">
              <a:latin typeface="楷体" panose="02010609060101010101" pitchFamily="49" charset="-122"/>
              <a:ea typeface="楷体" panose="02010609060101010101" pitchFamily="49" charset="-122"/>
            </a:endParaRPr>
          </a:p>
        </p:txBody>
      </p:sp>
      <p:sp>
        <p:nvSpPr>
          <p:cNvPr id="21" name="TextBox 20"/>
          <p:cNvSpPr txBox="1"/>
          <p:nvPr/>
        </p:nvSpPr>
        <p:spPr>
          <a:xfrm>
            <a:off x="3954505" y="1829445"/>
            <a:ext cx="792088"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-83</a:t>
            </a:r>
            <a:endParaRPr lang="zh-CN" altLang="en-US" sz="2400" dirty="0">
              <a:latin typeface="楷体" panose="02010609060101010101" pitchFamily="49" charset="-122"/>
              <a:ea typeface="楷体" panose="02010609060101010101" pitchFamily="49" charset="-122"/>
            </a:endParaRPr>
          </a:p>
        </p:txBody>
      </p:sp>
      <p:sp>
        <p:nvSpPr>
          <p:cNvPr id="22" name="TextBox 21"/>
          <p:cNvSpPr txBox="1"/>
          <p:nvPr/>
        </p:nvSpPr>
        <p:spPr>
          <a:xfrm>
            <a:off x="4716016" y="1840946"/>
            <a:ext cx="720080"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+54</a:t>
            </a:r>
            <a:endParaRPr lang="zh-CN" altLang="en-US" sz="2400" dirty="0">
              <a:latin typeface="楷体" panose="02010609060101010101" pitchFamily="49" charset="-122"/>
              <a:ea typeface="楷体" panose="02010609060101010101" pitchFamily="49" charset="-122"/>
            </a:endParaRPr>
          </a:p>
        </p:txBody>
      </p:sp>
      <p:sp>
        <p:nvSpPr>
          <p:cNvPr id="23" name="TextBox 22"/>
          <p:cNvSpPr txBox="1"/>
          <p:nvPr/>
        </p:nvSpPr>
        <p:spPr>
          <a:xfrm>
            <a:off x="5491316" y="1827851"/>
            <a:ext cx="955616"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-1.8</a:t>
            </a:r>
            <a:endParaRPr lang="zh-CN" altLang="en-US" sz="2400" dirty="0">
              <a:latin typeface="楷体" panose="02010609060101010101" pitchFamily="49" charset="-122"/>
              <a:ea typeface="楷体" panose="02010609060101010101" pitchFamily="49" charset="-122"/>
            </a:endParaRPr>
          </a:p>
        </p:txBody>
      </p:sp>
      <p:sp>
        <p:nvSpPr>
          <p:cNvPr id="25" name="TextBox 24"/>
          <p:cNvSpPr txBox="1"/>
          <p:nvPr/>
        </p:nvSpPr>
        <p:spPr>
          <a:xfrm>
            <a:off x="6398612" y="1840945"/>
            <a:ext cx="792088"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+88</a:t>
            </a:r>
            <a:endParaRPr lang="zh-CN" altLang="en-US" sz="2400" dirty="0">
              <a:latin typeface="楷体" panose="02010609060101010101" pitchFamily="49" charset="-122"/>
              <a:ea typeface="楷体" panose="02010609060101010101" pitchFamily="49" charset="-122"/>
            </a:endParaRPr>
          </a:p>
        </p:txBody>
      </p:sp>
      <p:sp>
        <p:nvSpPr>
          <p:cNvPr id="26" name="TextBox 25"/>
          <p:cNvSpPr txBox="1"/>
          <p:nvPr/>
        </p:nvSpPr>
        <p:spPr>
          <a:xfrm>
            <a:off x="7162112" y="1842095"/>
            <a:ext cx="859157" cy="461665"/>
          </a:xfrm>
          <a:prstGeom prst="rect">
            <a:avLst/>
          </a:prstGeom>
          <a:noFill/>
        </p:spPr>
        <p:txBody>
          <a:bodyPr wrap="square" rtlCol="0">
            <a:spAutoFit/>
          </a:bodyPr>
          <a:lstStyle/>
          <a:p>
            <a:r>
              <a:rPr lang="en-US" altLang="zh-CN" sz="2400" dirty="0">
                <a:latin typeface="楷体" panose="02010609060101010101" pitchFamily="49" charset="-122"/>
                <a:ea typeface="楷体" panose="02010609060101010101" pitchFamily="49" charset="-122"/>
              </a:rPr>
              <a:t>-100</a:t>
            </a:r>
            <a:endParaRPr lang="zh-CN" altLang="en-US" sz="2400" dirty="0">
              <a:latin typeface="楷体" panose="02010609060101010101" pitchFamily="49" charset="-122"/>
              <a:ea typeface="楷体" panose="02010609060101010101" pitchFamily="49" charset="-122"/>
            </a:endParaRPr>
          </a:p>
        </p:txBody>
      </p:sp>
      <p:grpSp>
        <p:nvGrpSpPr>
          <p:cNvPr id="24" name="组合 23"/>
          <p:cNvGrpSpPr/>
          <p:nvPr/>
        </p:nvGrpSpPr>
        <p:grpSpPr>
          <a:xfrm>
            <a:off x="192082" y="411510"/>
            <a:ext cx="2266690" cy="561692"/>
            <a:chOff x="192082" y="411510"/>
            <a:chExt cx="2266690" cy="561692"/>
          </a:xfrm>
        </p:grpSpPr>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082" y="492072"/>
              <a:ext cx="366860" cy="456338"/>
            </a:xfrm>
            <a:prstGeom prst="rect">
              <a:avLst/>
            </a:prstGeom>
          </p:spPr>
        </p:pic>
        <p:sp>
          <p:nvSpPr>
            <p:cNvPr id="28"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巩固练习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par>
                          <p:cTn id="36" fill="hold">
                            <p:stCondLst>
                              <p:cond delay="0"/>
                            </p:stCondLst>
                            <p:childTnLst>
                              <p:par>
                                <p:cTn id="37" presetID="42" presetClass="path" presetSubtype="0" accel="50000" decel="50000" fill="hold" grpId="1" nodeType="afterEffect">
                                  <p:stCondLst>
                                    <p:cond delay="0"/>
                                  </p:stCondLst>
                                  <p:childTnLst>
                                    <p:animMotion origin="layout" path="M 8.33333E-7 2.18653E-6 L -0.16493 0.28876 " pathEditMode="relative" rAng="0" ptsTypes="AA">
                                      <p:cBhvr>
                                        <p:cTn id="38" dur="2000" fill="hold"/>
                                        <p:tgtEl>
                                          <p:spTgt spid="19"/>
                                        </p:tgtEl>
                                        <p:attrNameLst>
                                          <p:attrName>ppt_x</p:attrName>
                                          <p:attrName>ppt_y</p:attrName>
                                        </p:attrNameLst>
                                      </p:cBhvr>
                                      <p:rCtr x="-8247" y="14422"/>
                                    </p:animMotion>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par>
                          <p:cTn id="43" fill="hold">
                            <p:stCondLst>
                              <p:cond delay="0"/>
                            </p:stCondLst>
                            <p:childTnLst>
                              <p:par>
                                <p:cTn id="44" presetID="42" presetClass="path" presetSubtype="0" accel="50000" decel="50000" fill="hold" grpId="1" nodeType="afterEffect">
                                  <p:stCondLst>
                                    <p:cond delay="0"/>
                                  </p:stCondLst>
                                  <p:childTnLst>
                                    <p:animMotion origin="layout" path="M -4.72222E-6 1.17356E-6 L -0.35434 0.29432 " pathEditMode="relative" rAng="0" ptsTypes="AA">
                                      <p:cBhvr>
                                        <p:cTn id="45" dur="2000" fill="hold"/>
                                        <p:tgtEl>
                                          <p:spTgt spid="22"/>
                                        </p:tgtEl>
                                        <p:attrNameLst>
                                          <p:attrName>ppt_x</p:attrName>
                                          <p:attrName>ppt_y</p:attrName>
                                        </p:attrNameLst>
                                      </p:cBhvr>
                                      <p:rCtr x="-17726" y="14700"/>
                                    </p:animMotion>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childTnLst>
                          </p:cTn>
                        </p:par>
                        <p:par>
                          <p:cTn id="50" fill="hold">
                            <p:stCondLst>
                              <p:cond delay="0"/>
                            </p:stCondLst>
                            <p:childTnLst>
                              <p:par>
                                <p:cTn id="51" presetID="42" presetClass="path" presetSubtype="0" accel="50000" decel="50000" fill="hold" grpId="1" nodeType="afterEffect">
                                  <p:stCondLst>
                                    <p:cond delay="0"/>
                                  </p:stCondLst>
                                  <p:childTnLst>
                                    <p:animMotion origin="layout" path="M 4.44444E-6 1.17356E-6 L -0.45573 0.29432 " pathEditMode="relative" rAng="0" ptsTypes="AA">
                                      <p:cBhvr>
                                        <p:cTn id="52" dur="2000" fill="hold"/>
                                        <p:tgtEl>
                                          <p:spTgt spid="25"/>
                                        </p:tgtEl>
                                        <p:attrNameLst>
                                          <p:attrName>ppt_x</p:attrName>
                                          <p:attrName>ppt_y</p:attrName>
                                        </p:attrNameLst>
                                      </p:cBhvr>
                                      <p:rCtr x="-22795" y="14700"/>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par>
                          <p:cTn id="57" fill="hold">
                            <p:stCondLst>
                              <p:cond delay="0"/>
                            </p:stCondLst>
                            <p:childTnLst>
                              <p:par>
                                <p:cTn id="58" presetID="42" presetClass="path" presetSubtype="0" accel="50000" decel="50000" fill="hold" grpId="1" nodeType="afterEffect">
                                  <p:stCondLst>
                                    <p:cond delay="0"/>
                                  </p:stCondLst>
                                  <p:childTnLst>
                                    <p:animMotion origin="layout" path="M -4.72222E-6 6.67078E-7 L 0.34341 0.2551 " pathEditMode="relative" rAng="0" ptsTypes="AA">
                                      <p:cBhvr>
                                        <p:cTn id="59" dur="2000" fill="hold"/>
                                        <p:tgtEl>
                                          <p:spTgt spid="17"/>
                                        </p:tgtEl>
                                        <p:attrNameLst>
                                          <p:attrName>ppt_x</p:attrName>
                                          <p:attrName>ppt_y</p:attrName>
                                        </p:attrNameLst>
                                      </p:cBhvr>
                                      <p:rCtr x="17170" y="12755"/>
                                    </p:animMotion>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childTnLst>
                                </p:cTn>
                              </p:par>
                            </p:childTnLst>
                          </p:cTn>
                        </p:par>
                        <p:par>
                          <p:cTn id="64" fill="hold">
                            <p:stCondLst>
                              <p:cond delay="0"/>
                            </p:stCondLst>
                            <p:childTnLst>
                              <p:par>
                                <p:cTn id="65" presetID="42" presetClass="path" presetSubtype="0" accel="50000" decel="50000" fill="hold" grpId="1" nodeType="afterEffect">
                                  <p:stCondLst>
                                    <p:cond delay="0"/>
                                  </p:stCondLst>
                                  <p:childTnLst>
                                    <p:animMotion origin="layout" path="M 1.11111E-6 3.00185E-6 L 0.35069 0.25448 " pathEditMode="relative" rAng="0" ptsTypes="AA">
                                      <p:cBhvr>
                                        <p:cTn id="66" dur="2000" fill="hold"/>
                                        <p:tgtEl>
                                          <p:spTgt spid="18"/>
                                        </p:tgtEl>
                                        <p:attrNameLst>
                                          <p:attrName>ppt_x</p:attrName>
                                          <p:attrName>ppt_y</p:attrName>
                                        </p:attrNameLst>
                                      </p:cBhvr>
                                      <p:rCtr x="17535" y="12724"/>
                                    </p:animMotion>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par>
                          <p:cTn id="71" fill="hold">
                            <p:stCondLst>
                              <p:cond delay="0"/>
                            </p:stCondLst>
                            <p:childTnLst>
                              <p:par>
                                <p:cTn id="72" presetID="42" presetClass="path" presetSubtype="0" accel="50000" decel="50000" fill="hold" grpId="1" nodeType="afterEffect">
                                  <p:stCondLst>
                                    <p:cond delay="0"/>
                                  </p:stCondLst>
                                  <p:childTnLst>
                                    <p:animMotion origin="layout" path="M -1.66667E-6 1.83447E-6 L 0.30643 0.25479 " pathEditMode="relative" rAng="0" ptsTypes="AA">
                                      <p:cBhvr>
                                        <p:cTn id="73" dur="2000" fill="hold"/>
                                        <p:tgtEl>
                                          <p:spTgt spid="20"/>
                                        </p:tgtEl>
                                        <p:attrNameLst>
                                          <p:attrName>ppt_x</p:attrName>
                                          <p:attrName>ppt_y</p:attrName>
                                        </p:attrNameLst>
                                      </p:cBhvr>
                                      <p:rCtr x="15313" y="12724"/>
                                    </p:animMotion>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childTnLst>
                                </p:cTn>
                              </p:par>
                            </p:childTnLst>
                          </p:cTn>
                        </p:par>
                        <p:par>
                          <p:cTn id="78" fill="hold">
                            <p:stCondLst>
                              <p:cond delay="0"/>
                            </p:stCondLst>
                            <p:childTnLst>
                              <p:par>
                                <p:cTn id="79" presetID="42" presetClass="path" presetSubtype="0" accel="50000" decel="50000" fill="hold" grpId="1" nodeType="afterEffect">
                                  <p:stCondLst>
                                    <p:cond delay="0"/>
                                  </p:stCondLst>
                                  <p:childTnLst>
                                    <p:animMotion origin="layout" path="M -4.44444E-6 3.00185E-6 L 0.02431 0.33848 " pathEditMode="relative" rAng="0" ptsTypes="AA">
                                      <p:cBhvr>
                                        <p:cTn id="80" dur="2000" fill="hold"/>
                                        <p:tgtEl>
                                          <p:spTgt spid="21"/>
                                        </p:tgtEl>
                                        <p:attrNameLst>
                                          <p:attrName>ppt_x</p:attrName>
                                          <p:attrName>ppt_y</p:attrName>
                                        </p:attrNameLst>
                                      </p:cBhvr>
                                      <p:rCtr x="1215" y="16924"/>
                                    </p:animMotion>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3"/>
                                        </p:tgtEl>
                                        <p:attrNameLst>
                                          <p:attrName>style.visibility</p:attrName>
                                        </p:attrNameLst>
                                      </p:cBhvr>
                                      <p:to>
                                        <p:strVal val="visible"/>
                                      </p:to>
                                    </p:set>
                                  </p:childTnLst>
                                </p:cTn>
                              </p:par>
                            </p:childTnLst>
                          </p:cTn>
                        </p:par>
                        <p:par>
                          <p:cTn id="85" fill="hold">
                            <p:stCondLst>
                              <p:cond delay="0"/>
                            </p:stCondLst>
                            <p:childTnLst>
                              <p:par>
                                <p:cTn id="86" presetID="42" presetClass="path" presetSubtype="0" accel="50000" decel="50000" fill="hold" grpId="1" nodeType="afterEffect">
                                  <p:stCondLst>
                                    <p:cond delay="0"/>
                                  </p:stCondLst>
                                  <p:childTnLst>
                                    <p:animMotion origin="layout" path="M 2.22222E-6 1.83447E-6 L -0.08195 0.33879 " pathEditMode="relative" rAng="0" ptsTypes="AA">
                                      <p:cBhvr>
                                        <p:cTn id="87" dur="2000" fill="hold"/>
                                        <p:tgtEl>
                                          <p:spTgt spid="23"/>
                                        </p:tgtEl>
                                        <p:attrNameLst>
                                          <p:attrName>ppt_x</p:attrName>
                                          <p:attrName>ppt_y</p:attrName>
                                        </p:attrNameLst>
                                      </p:cBhvr>
                                      <p:rCtr x="-4097" y="16924"/>
                                    </p:animMotion>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childTnLst>
                                </p:cTn>
                              </p:par>
                            </p:childTnLst>
                          </p:cTn>
                        </p:par>
                        <p:par>
                          <p:cTn id="92" fill="hold">
                            <p:stCondLst>
                              <p:cond delay="0"/>
                            </p:stCondLst>
                            <p:childTnLst>
                              <p:par>
                                <p:cTn id="93" presetID="42" presetClass="path" presetSubtype="0" accel="50000" decel="50000" fill="hold" grpId="1" nodeType="afterEffect">
                                  <p:stCondLst>
                                    <p:cond delay="0"/>
                                  </p:stCondLst>
                                  <p:childTnLst>
                                    <p:animMotion origin="layout" path="M 1.66667E-6 2.34095E-6 L -0.18854 0.33601 " pathEditMode="relative" rAng="0" ptsTypes="AA">
                                      <p:cBhvr>
                                        <p:cTn id="94" dur="2000" fill="hold"/>
                                        <p:tgtEl>
                                          <p:spTgt spid="26"/>
                                        </p:tgtEl>
                                        <p:attrNameLst>
                                          <p:attrName>ppt_x</p:attrName>
                                          <p:attrName>ppt_y</p:attrName>
                                        </p:attrNameLst>
                                      </p:cBhvr>
                                      <p:rCtr x="-9427" y="16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2" grpId="0"/>
      <p:bldP spid="13" grpId="0"/>
      <p:bldP spid="6" grpId="0" animBg="1"/>
      <p:bldP spid="15" grpId="0" animBg="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5" grpId="0"/>
      <p:bldP spid="25" grpId="1"/>
      <p:bldP spid="26" grpId="0"/>
      <p:bldP spid="26" grpId="1"/>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1899</Words>
  <Application>WPS 演示</Application>
  <PresentationFormat>全屏显示(16:9)</PresentationFormat>
  <Paragraphs>333</Paragraphs>
  <Slides>13</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13</vt:i4>
      </vt:variant>
    </vt:vector>
  </HeadingPairs>
  <TitlesOfParts>
    <vt:vector size="30" baseType="lpstr">
      <vt:lpstr>Arial</vt:lpstr>
      <vt:lpstr>宋体</vt:lpstr>
      <vt:lpstr>Wingdings</vt:lpstr>
      <vt:lpstr>黑体</vt:lpstr>
      <vt:lpstr>楷体</vt:lpstr>
      <vt:lpstr>楷体_GB2312</vt:lpstr>
      <vt:lpstr>幼圆</vt:lpstr>
      <vt:lpstr>微软雅黑</vt:lpstr>
      <vt:lpstr>Cambria Math</vt:lpstr>
      <vt:lpstr>Comic Sans MS</vt:lpstr>
      <vt:lpstr>Times New Roman</vt:lpstr>
      <vt:lpstr>Times New Roman</vt:lpstr>
      <vt:lpstr>等线</vt:lpstr>
      <vt:lpstr>Calibri</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74</cp:revision>
  <dcterms:created xsi:type="dcterms:W3CDTF">2018-09-11T05:46:00Z</dcterms:created>
  <dcterms:modified xsi:type="dcterms:W3CDTF">2023-08-29T01:04:04Z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1087761529C14C9186F9CFF0FF25E867_12</vt:lpwstr>
  </property>
  <property fmtid="{D5CDD505-2E9C-101B-9397-08002B2CF9AE}" pid="3" name="KSOProductBuildVer">
    <vt:lpwstr>2052-12.1.0.15120</vt:lpwstr>
  </property>
</Properties>
</file>