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6" r:id="rId4"/>
    <p:sldMasterId id="2147483697" r:id="rId5"/>
  </p:sldMasterIdLst>
  <p:sldIdLst>
    <p:sldId id="256" r:id="rId6"/>
    <p:sldId id="322" r:id="rId7"/>
    <p:sldId id="284" r:id="rId8"/>
    <p:sldId id="280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310" r:id="rId17"/>
    <p:sldId id="292" r:id="rId18"/>
    <p:sldId id="293" r:id="rId19"/>
    <p:sldId id="302" r:id="rId20"/>
    <p:sldId id="296" r:id="rId21"/>
    <p:sldId id="297" r:id="rId22"/>
    <p:sldId id="298" r:id="rId23"/>
    <p:sldId id="299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5" autoAdjust="0"/>
    <p:restoredTop sz="95401" autoAdjust="0"/>
  </p:normalViewPr>
  <p:slideViewPr>
    <p:cSldViewPr showGuides="1">
      <p:cViewPr>
        <p:scale>
          <a:sx n="120" d="100"/>
          <a:sy n="120" d="100"/>
        </p:scale>
        <p:origin x="-636" y="24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" Target="../slides/slid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04140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分数乘整数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slide" Target="slide11.xml"/><Relationship Id="rId4" Type="http://schemas.openxmlformats.org/officeDocument/2006/relationships/slide" Target="slide1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png"/><Relationship Id="rId8" Type="http://schemas.openxmlformats.org/officeDocument/2006/relationships/image" Target="../media/image74.png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wmf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9.png"/><Relationship Id="rId12" Type="http://schemas.openxmlformats.org/officeDocument/2006/relationships/image" Target="../media/image78.png"/><Relationship Id="rId11" Type="http://schemas.openxmlformats.org/officeDocument/2006/relationships/image" Target="../media/image77.png"/><Relationship Id="rId10" Type="http://schemas.openxmlformats.org/officeDocument/2006/relationships/image" Target="../media/image76.png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70.png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68.wmf"/><Relationship Id="rId1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png"/><Relationship Id="rId8" Type="http://schemas.openxmlformats.org/officeDocument/2006/relationships/image" Target="../media/image92.png"/><Relationship Id="rId7" Type="http://schemas.openxmlformats.org/officeDocument/2006/relationships/image" Target="../media/image91.png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3" Type="http://schemas.openxmlformats.org/officeDocument/2006/relationships/image" Target="../media/image70.png"/><Relationship Id="rId2" Type="http://schemas.openxmlformats.org/officeDocument/2006/relationships/image" Target="../media/image68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2.png"/><Relationship Id="rId7" Type="http://schemas.openxmlformats.org/officeDocument/2006/relationships/image" Target="../media/image101.png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7.png"/><Relationship Id="rId2" Type="http://schemas.openxmlformats.org/officeDocument/2006/relationships/image" Target="../media/image70.png"/><Relationship Id="rId1" Type="http://schemas.openxmlformats.org/officeDocument/2006/relationships/image" Target="../media/image8.tif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8.png"/><Relationship Id="rId7" Type="http://schemas.openxmlformats.org/officeDocument/2006/relationships/image" Target="../media/image107.png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70.png"/><Relationship Id="rId2" Type="http://schemas.openxmlformats.org/officeDocument/2006/relationships/image" Target="../media/image8.tiff"/><Relationship Id="rId1" Type="http://schemas.openxmlformats.org/officeDocument/2006/relationships/image" Target="../media/image10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3" Type="http://schemas.openxmlformats.org/officeDocument/2006/relationships/image" Target="../media/image70.png"/><Relationship Id="rId2" Type="http://schemas.openxmlformats.org/officeDocument/2006/relationships/image" Target="../media/image8.tiff"/><Relationship Id="rId1" Type="http://schemas.openxmlformats.org/officeDocument/2006/relationships/image" Target="../media/image10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8.png"/><Relationship Id="rId8" Type="http://schemas.openxmlformats.org/officeDocument/2006/relationships/image" Target="../media/image117.png"/><Relationship Id="rId7" Type="http://schemas.openxmlformats.org/officeDocument/2006/relationships/image" Target="../media/image116.png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3" Type="http://schemas.openxmlformats.org/officeDocument/2006/relationships/image" Target="../media/image70.png"/><Relationship Id="rId2" Type="http://schemas.openxmlformats.org/officeDocument/2006/relationships/image" Target="../media/image11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9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7.png"/><Relationship Id="rId10" Type="http://schemas.openxmlformats.org/officeDocument/2006/relationships/image" Target="../media/image46.png"/><Relationship Id="rId1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05070" y="1435155"/>
            <a:ext cx="4327943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atin typeface="宋体" panose="02010600030101010101" pitchFamily="2" charset="-122"/>
              </a:rPr>
              <a:t>分数乘整数</a:t>
            </a:r>
            <a:endParaRPr lang="zh-CN" altLang="en-US" sz="6600" b="1" dirty="0"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2174875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585788" y="932210"/>
            <a:ext cx="1898650" cy="59372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方法二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91155" name="TextBox 14"/>
          <p:cNvSpPr txBox="1">
            <a:spLocks noChangeArrowheads="1"/>
          </p:cNvSpPr>
          <p:nvPr/>
        </p:nvSpPr>
        <p:spPr bwMode="auto">
          <a:xfrm>
            <a:off x="2771775" y="987772"/>
            <a:ext cx="27368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用乘法计算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551" y="1635472"/>
            <a:ext cx="79470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用分数的分子与整数相乘的积作分子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分母不变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11188" y="2859435"/>
            <a:ext cx="79470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整数和分数的分母先约分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再相乘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结果不变。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284985" y="2283718"/>
            <a:ext cx="142875" cy="1444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211960" y="2716560"/>
            <a:ext cx="215900" cy="14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68" name="Text Box 32"/>
          <p:cNvSpPr txBox="1">
            <a:spLocks noChangeArrowheads="1"/>
          </p:cNvSpPr>
          <p:nvPr/>
        </p:nvSpPr>
        <p:spPr bwMode="auto">
          <a:xfrm>
            <a:off x="4283968" y="2015556"/>
            <a:ext cx="287338" cy="30777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dirty="0" smtClean="0"/>
              <a:t>3</a:t>
            </a:r>
            <a:endParaRPr lang="en-US" altLang="zh-CN" sz="1400" dirty="0"/>
          </a:p>
        </p:txBody>
      </p:sp>
      <p:sp>
        <p:nvSpPr>
          <p:cNvPr id="91169" name="Text Box 33"/>
          <p:cNvSpPr txBox="1">
            <a:spLocks noChangeArrowheads="1"/>
          </p:cNvSpPr>
          <p:nvPr/>
        </p:nvSpPr>
        <p:spPr bwMode="auto">
          <a:xfrm>
            <a:off x="4356175" y="2552005"/>
            <a:ext cx="287337" cy="30777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dirty="0"/>
              <a:t>4</a:t>
            </a:r>
            <a:endParaRPr lang="en-US" altLang="zh-CN" sz="1400" dirty="0"/>
          </a:p>
        </p:txBody>
      </p:sp>
      <p:cxnSp>
        <p:nvCxnSpPr>
          <p:cNvPr id="3" name="直接连接符 18"/>
          <p:cNvCxnSpPr/>
          <p:nvPr/>
        </p:nvCxnSpPr>
        <p:spPr>
          <a:xfrm>
            <a:off x="3386601" y="3752178"/>
            <a:ext cx="142875" cy="1444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19"/>
          <p:cNvCxnSpPr/>
          <p:nvPr/>
        </p:nvCxnSpPr>
        <p:spPr>
          <a:xfrm>
            <a:off x="2866640" y="3979416"/>
            <a:ext cx="215900" cy="14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74" name="Text Box 38"/>
          <p:cNvSpPr txBox="1">
            <a:spLocks noChangeArrowheads="1"/>
          </p:cNvSpPr>
          <p:nvPr/>
        </p:nvSpPr>
        <p:spPr bwMode="auto">
          <a:xfrm>
            <a:off x="3408185" y="3435697"/>
            <a:ext cx="287338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/>
              <a:t>1</a:t>
            </a:r>
            <a:endParaRPr lang="en-US" altLang="zh-CN" dirty="0"/>
          </a:p>
        </p:txBody>
      </p:sp>
      <p:sp>
        <p:nvSpPr>
          <p:cNvPr id="91175" name="Text Box 39"/>
          <p:cNvSpPr txBox="1">
            <a:spLocks noChangeArrowheads="1"/>
          </p:cNvSpPr>
          <p:nvPr/>
        </p:nvSpPr>
        <p:spPr bwMode="auto">
          <a:xfrm>
            <a:off x="2974590" y="4055741"/>
            <a:ext cx="287338" cy="3667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/>
              <a:t>4</a:t>
            </a:r>
            <a:endParaRPr lang="en-US" altLang="zh-C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730417" y="3435846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0417" y="3435846"/>
                <a:ext cx="1034835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4" t="-63" r="45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674633" y="3435846"/>
                <a:ext cx="537327" cy="7887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4633" y="3435846"/>
                <a:ext cx="537327" cy="788742"/>
              </a:xfrm>
              <a:prstGeom prst="rect">
                <a:avLst/>
              </a:prstGeom>
              <a:blipFill rotWithShape="1">
                <a:blip r:embed="rId2"/>
                <a:stretch>
                  <a:fillRect l="-97" t="-63" r="-1796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648928" y="2157442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928" y="2157442"/>
                <a:ext cx="1034835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45" t="-44" r="2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483768" y="2157082"/>
                <a:ext cx="150342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400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157082"/>
                <a:ext cx="1503424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19" t="-79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572000" y="2153900"/>
                <a:ext cx="490840" cy="7016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153900"/>
                <a:ext cx="490840" cy="701602"/>
              </a:xfrm>
              <a:prstGeom prst="rect">
                <a:avLst/>
              </a:prstGeom>
              <a:blipFill rotWithShape="1">
                <a:blip r:embed="rId4"/>
                <a:stretch>
                  <a:fillRect t="-88" r="-14493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761351" y="2157442"/>
                <a:ext cx="82317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351" y="2157442"/>
                <a:ext cx="823174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30" t="-44" r="56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450497" y="3435846"/>
                <a:ext cx="134953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497" y="3435846"/>
                <a:ext cx="1349537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2" t="-63" r="14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1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1155" grpId="0"/>
      <p:bldP spid="2" grpId="0"/>
      <p:bldP spid="17" grpId="0"/>
      <p:bldP spid="5" grpId="0"/>
      <p:bldP spid="23" grpId="0"/>
      <p:bldP spid="24" grpId="0"/>
      <p:bldP spid="25" grpId="0"/>
      <p:bldP spid="27" grpId="0"/>
      <p:bldP spid="26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05" y="2471420"/>
            <a:ext cx="7356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加法算式：（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92165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9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对象 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94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5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336040" y="1112520"/>
            <a:ext cx="2404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看图列算式。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585" y="2976245"/>
            <a:ext cx="4404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乘法算式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：（ ）×（ ）＝（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图片 12" descr="p004-02-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460625" y="1741170"/>
            <a:ext cx="585470" cy="588010"/>
          </a:xfrm>
          <a:prstGeom prst="rect">
            <a:avLst/>
          </a:prstGeom>
        </p:spPr>
      </p:pic>
      <p:pic>
        <p:nvPicPr>
          <p:cNvPr id="14" name="图片 13" descr="p004-02-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5920740" y="1741170"/>
            <a:ext cx="609600" cy="594360"/>
          </a:xfrm>
          <a:prstGeom prst="rect">
            <a:avLst/>
          </a:prstGeom>
        </p:spPr>
      </p:pic>
      <p:pic>
        <p:nvPicPr>
          <p:cNvPr id="15" name="图片 14" descr="p004-02-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7715" y="1741170"/>
            <a:ext cx="585470" cy="588010"/>
          </a:xfrm>
          <a:prstGeom prst="rect">
            <a:avLst/>
          </a:prstGeom>
        </p:spPr>
      </p:pic>
      <p:pic>
        <p:nvPicPr>
          <p:cNvPr id="17" name="图片 16" descr="p004-02-0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4965" y="1734185"/>
            <a:ext cx="579120" cy="594360"/>
          </a:xfrm>
          <a:prstGeom prst="rect">
            <a:avLst/>
          </a:prstGeom>
        </p:spPr>
      </p:pic>
      <p:pic>
        <p:nvPicPr>
          <p:cNvPr id="18" name="图片 17" descr="p004-02-0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0945" y="1741170"/>
            <a:ext cx="603250" cy="594360"/>
          </a:xfrm>
          <a:prstGeom prst="rect">
            <a:avLst/>
          </a:prstGeom>
        </p:spPr>
      </p:pic>
      <p:pic>
        <p:nvPicPr>
          <p:cNvPr id="19" name="图片 18" descr="p004-02-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31025" y="1741170"/>
            <a:ext cx="591185" cy="594360"/>
          </a:xfrm>
          <a:prstGeom prst="rect">
            <a:avLst/>
          </a:prstGeom>
        </p:spPr>
      </p:pic>
      <p:pic>
        <p:nvPicPr>
          <p:cNvPr id="20" name="图片 19" descr="p004-02-0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30340" y="1865630"/>
            <a:ext cx="400685" cy="3321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33229" y="2366323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3229" y="2366323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l="-119" t="-47" r="41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307715" y="2350740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7715" y="2350740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t="-90" r="61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4226738" y="2305677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738" y="2305677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l="-39" t="-94" r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141197" y="2377989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1197" y="2377989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l="-52" t="-82" r="113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6074766" y="2366323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4766" y="2366323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l="-78" t="-4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998830" y="2377989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830" y="2377989"/>
                <a:ext cx="455574" cy="670568"/>
              </a:xfrm>
              <a:prstGeom prst="rect">
                <a:avLst/>
              </a:prstGeom>
              <a:blipFill rotWithShape="1">
                <a:blip r:embed="rId13"/>
                <a:stretch>
                  <a:fillRect l="-109" t="-82" r="31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2411760" y="3205480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205480"/>
                <a:ext cx="455574" cy="670568"/>
              </a:xfrm>
              <a:prstGeom prst="rect">
                <a:avLst/>
              </a:prstGeom>
              <a:blipFill rotWithShape="1">
                <a:blip r:embed="rId12"/>
                <a:stretch>
                  <a:fillRect l="-7" r="6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4565371" y="3217635"/>
                <a:ext cx="45557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371" y="3217635"/>
                <a:ext cx="455574" cy="670568"/>
              </a:xfrm>
              <a:prstGeom prst="rect">
                <a:avLst/>
              </a:prstGeom>
              <a:blipFill rotWithShape="1">
                <a:blip r:embed="rId13"/>
                <a:stretch>
                  <a:fillRect l="-78" t="-1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530455" y="328740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3" grpId="0"/>
      <p:bldP spid="26" grpId="0"/>
      <p:bldP spid="28" grpId="0"/>
      <p:bldP spid="30" grpId="0"/>
      <p:bldP spid="32" grpId="0"/>
      <p:bldP spid="34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32"/>
          <p:cNvGraphicFramePr>
            <a:graphicFrameLocks noChangeAspect="1"/>
          </p:cNvGraphicFramePr>
          <p:nvPr/>
        </p:nvGraphicFramePr>
        <p:xfrm>
          <a:off x="4512483" y="2806998"/>
          <a:ext cx="116667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0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对象 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2483" y="2806998"/>
                        <a:ext cx="116667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3551" y="2383135"/>
            <a:ext cx="2197224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 bwMode="auto">
          <a:xfrm>
            <a:off x="242407" y="2627609"/>
            <a:ext cx="3230307" cy="1139825"/>
            <a:chOff x="1125009" y="1708855"/>
            <a:chExt cx="4176608" cy="1571628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 rot="-10645853">
              <a:off x="1125009" y="1708855"/>
              <a:ext cx="4176608" cy="1571628"/>
            </a:xfrm>
            <a:custGeom>
              <a:avLst/>
              <a:gdLst>
                <a:gd name="T0" fmla="*/ 2147483647 w 52692"/>
                <a:gd name="T1" fmla="*/ 1380900321 h 43219"/>
                <a:gd name="T2" fmla="*/ 2147483647 w 52692"/>
                <a:gd name="T3" fmla="*/ 1438629329 h 43219"/>
                <a:gd name="T4" fmla="*/ 2147483647 w 52692"/>
                <a:gd name="T5" fmla="*/ 1380900321 h 43219"/>
                <a:gd name="T6" fmla="*/ 2147483647 w 52692"/>
                <a:gd name="T7" fmla="*/ 1323171313 h 43219"/>
                <a:gd name="T8" fmla="*/ 2147483647 w 52692"/>
                <a:gd name="T9" fmla="*/ 1380900321 h 43219"/>
                <a:gd name="T10" fmla="*/ 2147483647 w 52692"/>
                <a:gd name="T11" fmla="*/ 1796827290 h 43219"/>
                <a:gd name="T12" fmla="*/ 2147483647 w 52692"/>
                <a:gd name="T13" fmla="*/ 1671795871 h 43219"/>
                <a:gd name="T14" fmla="*/ 2147483647 w 52692"/>
                <a:gd name="T15" fmla="*/ 1763633983 h 43219"/>
                <a:gd name="T16" fmla="*/ 2147483647 w 52692"/>
                <a:gd name="T17" fmla="*/ 1104267420 h 43219"/>
                <a:gd name="T18" fmla="*/ 2147483647 w 52692"/>
                <a:gd name="T19" fmla="*/ 1447565048 h 43219"/>
                <a:gd name="T20" fmla="*/ 2147483647 w 52692"/>
                <a:gd name="T21" fmla="*/ 738648238 h 43219"/>
                <a:gd name="T22" fmla="*/ 2147483647 w 52692"/>
                <a:gd name="T23" fmla="*/ 867384158 h 43219"/>
                <a:gd name="T24" fmla="*/ 2147483647 w 52692"/>
                <a:gd name="T25" fmla="*/ 261032702 h 43219"/>
                <a:gd name="T26" fmla="*/ 2147483647 w 52692"/>
                <a:gd name="T27" fmla="*/ 321841399 h 43219"/>
                <a:gd name="T28" fmla="*/ 2147483647 w 52692"/>
                <a:gd name="T29" fmla="*/ 190122373 h 43219"/>
                <a:gd name="T30" fmla="*/ 2147483647 w 52692"/>
                <a:gd name="T31" fmla="*/ 112572619 h 43219"/>
                <a:gd name="T32" fmla="*/ 2147483647 w 52692"/>
                <a:gd name="T33" fmla="*/ 227069200 h 43219"/>
                <a:gd name="T34" fmla="*/ 2147483647 w 52692"/>
                <a:gd name="T35" fmla="*/ 160198651 h 43219"/>
                <a:gd name="T36" fmla="*/ 2147483647 w 52692"/>
                <a:gd name="T37" fmla="*/ 249775487 h 43219"/>
                <a:gd name="T38" fmla="*/ 2147483647 w 52692"/>
                <a:gd name="T39" fmla="*/ 314625273 h 43219"/>
                <a:gd name="T40" fmla="*/ 2147483647 w 52692"/>
                <a:gd name="T41" fmla="*/ 759574858 h 43219"/>
                <a:gd name="T42" fmla="*/ 2147483647 w 52692"/>
                <a:gd name="T43" fmla="*/ 691310103 h 432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692"/>
                <a:gd name="T67" fmla="*/ 0 h 43219"/>
                <a:gd name="T68" fmla="*/ 52692 w 52692"/>
                <a:gd name="T69" fmla="*/ 43219 h 432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xtBox 51"/>
            <p:cNvSpPr txBox="1">
              <a:spLocks noChangeArrowheads="1"/>
            </p:cNvSpPr>
            <p:nvPr/>
          </p:nvSpPr>
          <p:spPr bwMode="auto">
            <a:xfrm>
              <a:off x="2326767" y="1904543"/>
              <a:ext cx="2850913" cy="1245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捆一摞书用一卷彩带的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7" name="组合 14"/>
          <p:cNvGrpSpPr/>
          <p:nvPr/>
        </p:nvGrpSpPr>
        <p:grpSpPr bwMode="auto">
          <a:xfrm>
            <a:off x="2540828" y="2672060"/>
            <a:ext cx="4263197" cy="1212850"/>
            <a:chOff x="1125009" y="1708855"/>
            <a:chExt cx="4176608" cy="1571628"/>
          </a:xfrm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 rot="-10645853">
              <a:off x="1125009" y="1708855"/>
              <a:ext cx="4176608" cy="1571628"/>
            </a:xfrm>
            <a:custGeom>
              <a:avLst/>
              <a:gdLst>
                <a:gd name="T0" fmla="*/ 2147483647 w 52692"/>
                <a:gd name="T1" fmla="*/ 1380900321 h 43219"/>
                <a:gd name="T2" fmla="*/ 2147483647 w 52692"/>
                <a:gd name="T3" fmla="*/ 1438629329 h 43219"/>
                <a:gd name="T4" fmla="*/ 2147483647 w 52692"/>
                <a:gd name="T5" fmla="*/ 1380900321 h 43219"/>
                <a:gd name="T6" fmla="*/ 2147483647 w 52692"/>
                <a:gd name="T7" fmla="*/ 1323171313 h 43219"/>
                <a:gd name="T8" fmla="*/ 2147483647 w 52692"/>
                <a:gd name="T9" fmla="*/ 1380900321 h 43219"/>
                <a:gd name="T10" fmla="*/ 2147483647 w 52692"/>
                <a:gd name="T11" fmla="*/ 1796827290 h 43219"/>
                <a:gd name="T12" fmla="*/ 2147483647 w 52692"/>
                <a:gd name="T13" fmla="*/ 1671795871 h 43219"/>
                <a:gd name="T14" fmla="*/ 2147483647 w 52692"/>
                <a:gd name="T15" fmla="*/ 1763633983 h 43219"/>
                <a:gd name="T16" fmla="*/ 2147483647 w 52692"/>
                <a:gd name="T17" fmla="*/ 1104267420 h 43219"/>
                <a:gd name="T18" fmla="*/ 2147483647 w 52692"/>
                <a:gd name="T19" fmla="*/ 1447565048 h 43219"/>
                <a:gd name="T20" fmla="*/ 2147483647 w 52692"/>
                <a:gd name="T21" fmla="*/ 738648238 h 43219"/>
                <a:gd name="T22" fmla="*/ 2147483647 w 52692"/>
                <a:gd name="T23" fmla="*/ 867384158 h 43219"/>
                <a:gd name="T24" fmla="*/ 2147483647 w 52692"/>
                <a:gd name="T25" fmla="*/ 261032702 h 43219"/>
                <a:gd name="T26" fmla="*/ 2147483647 w 52692"/>
                <a:gd name="T27" fmla="*/ 321841399 h 43219"/>
                <a:gd name="T28" fmla="*/ 2147483647 w 52692"/>
                <a:gd name="T29" fmla="*/ 190122373 h 43219"/>
                <a:gd name="T30" fmla="*/ 2147483647 w 52692"/>
                <a:gd name="T31" fmla="*/ 112572619 h 43219"/>
                <a:gd name="T32" fmla="*/ 2147483647 w 52692"/>
                <a:gd name="T33" fmla="*/ 227069200 h 43219"/>
                <a:gd name="T34" fmla="*/ 2147483647 w 52692"/>
                <a:gd name="T35" fmla="*/ 160198651 h 43219"/>
                <a:gd name="T36" fmla="*/ 2147483647 w 52692"/>
                <a:gd name="T37" fmla="*/ 249775487 h 43219"/>
                <a:gd name="T38" fmla="*/ 2147483647 w 52692"/>
                <a:gd name="T39" fmla="*/ 314625273 h 43219"/>
                <a:gd name="T40" fmla="*/ 2147483647 w 52692"/>
                <a:gd name="T41" fmla="*/ 759574858 h 43219"/>
                <a:gd name="T42" fmla="*/ 2147483647 w 52692"/>
                <a:gd name="T43" fmla="*/ 691310103 h 432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692"/>
                <a:gd name="T67" fmla="*/ 0 h 43219"/>
                <a:gd name="T68" fmla="*/ 52692 w 52692"/>
                <a:gd name="T69" fmla="*/ 43219 h 432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Box 51"/>
            <p:cNvSpPr txBox="1">
              <a:spLocks noChangeArrowheads="1"/>
            </p:cNvSpPr>
            <p:nvPr/>
          </p:nvSpPr>
          <p:spPr bwMode="auto">
            <a:xfrm>
              <a:off x="2267980" y="1941308"/>
              <a:ext cx="2851079" cy="11700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捆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摞书就需要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个这卷彩带的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 Box 31"/>
              <p:cNvSpPr txBox="1">
                <a:spLocks noChangeArrowheads="1"/>
              </p:cNvSpPr>
              <p:nvPr/>
            </p:nvSpPr>
            <p:spPr bwMode="auto">
              <a:xfrm>
                <a:off x="1036278" y="1041582"/>
                <a:ext cx="7893619" cy="128426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捆一摞书用一卷彩带的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/>
                          </a:rPr>
                          <m:t>10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。捆</a:t>
                </a: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摞一共需用这卷彩带的几分之几？</a:t>
                </a:r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 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6278" y="1041582"/>
                <a:ext cx="7893619" cy="1284262"/>
              </a:xfrm>
              <a:prstGeom prst="rect">
                <a:avLst/>
              </a:prstGeom>
              <a:blipFill rotWithShape="1">
                <a:blip r:embed="rId4"/>
                <a:stretch>
                  <a:fillRect l="-8" t="-14" r="7" b="37"/>
                </a:stretch>
              </a:blipFill>
              <a:ln w="9525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25" y="1202314"/>
            <a:ext cx="578741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17"/>
              <p:cNvSpPr txBox="1"/>
              <p:nvPr/>
            </p:nvSpPr>
            <p:spPr>
              <a:xfrm>
                <a:off x="2420990" y="3055540"/>
                <a:ext cx="61062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990" y="3055540"/>
                <a:ext cx="610628" cy="670568"/>
              </a:xfrm>
              <a:prstGeom prst="rect">
                <a:avLst/>
              </a:prstGeom>
              <a:blipFill rotWithShape="1">
                <a:blip r:embed="rId6"/>
                <a:stretch>
                  <a:fillRect l="-61" t="-83" r="21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18"/>
              <p:cNvSpPr txBox="1"/>
              <p:nvPr/>
            </p:nvSpPr>
            <p:spPr>
              <a:xfrm>
                <a:off x="5234124" y="3196566"/>
                <a:ext cx="610628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124" y="3196566"/>
                <a:ext cx="610628" cy="670568"/>
              </a:xfrm>
              <a:prstGeom prst="rect">
                <a:avLst/>
              </a:prstGeom>
              <a:blipFill rotWithShape="1">
                <a:blip r:embed="rId6"/>
                <a:stretch>
                  <a:fillRect l="-74" t="-91" r="35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99592" y="2283718"/>
            <a:ext cx="1166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698058" y="3435846"/>
            <a:ext cx="6337300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摞一共需用这卷彩带的   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123728" y="2248191"/>
                <a:ext cx="120475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  <m:r>
                        <a:rPr lang="en-US" altLang="zh-CN" sz="2400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248191"/>
                <a:ext cx="1204752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4" t="-37" r="37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194723" y="2251864"/>
                <a:ext cx="984867" cy="791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9</m:t>
                        </m:r>
                      </m:num>
                      <m:den>
                        <m:r>
                          <a:rPr lang="en-US" altLang="zh-CN" sz="32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723" y="2251864"/>
                <a:ext cx="984867" cy="791820"/>
              </a:xfrm>
              <a:prstGeom prst="rect">
                <a:avLst/>
              </a:prstGeom>
              <a:blipFill rotWithShape="1">
                <a:blip r:embed="rId2"/>
                <a:stretch>
                  <a:fillRect l="-56" t="-19" r="54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571409" y="3361547"/>
                <a:ext cx="598241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409" y="3361547"/>
                <a:ext cx="598241" cy="670568"/>
              </a:xfrm>
              <a:prstGeom prst="rect">
                <a:avLst/>
              </a:prstGeom>
              <a:blipFill rotWithShape="1">
                <a:blip r:embed="rId3"/>
                <a:stretch>
                  <a:fillRect l="-93" t="-73" r="104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3269109" y="907304"/>
            <a:ext cx="3276204" cy="916305"/>
          </a:xfrm>
          <a:prstGeom prst="wedgeRoundRectCallout">
            <a:avLst>
              <a:gd name="adj1" fmla="val 43500"/>
              <a:gd name="adj2" fmla="val 9535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求几个相同加数的和，用乘法计算。</a:t>
            </a:r>
            <a:endParaRPr lang="zh-CN" altLang="en-US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pic>
        <p:nvPicPr>
          <p:cNvPr id="13" name="图片 12" descr="p007-05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1773495"/>
            <a:ext cx="1223279" cy="16040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69109" y="2251864"/>
                <a:ext cx="949299" cy="791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3</m:t>
                        </m:r>
                        <m:r>
                          <a:rPr lang="en-US" altLang="zh-CN" sz="3200" b="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3200" b="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109" y="2251864"/>
                <a:ext cx="949299" cy="791820"/>
              </a:xfrm>
              <a:prstGeom prst="rect">
                <a:avLst/>
              </a:prstGeom>
              <a:blipFill rotWithShape="1">
                <a:blip r:embed="rId5"/>
                <a:stretch>
                  <a:fillRect l="-14" t="-19" r="-855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5243" grpId="0"/>
      <p:bldP spid="8" grpId="0"/>
      <p:bldP spid="9" grpId="0"/>
      <p:bldP spid="10" grpId="0"/>
      <p:bldP spid="11" grpId="0" bldLvl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4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Calibri" panose="020F0502020204030204" pitchFamily="34" charset="0"/>
            </a:endParaRPr>
          </a:p>
        </p:txBody>
      </p:sp>
      <p:graphicFrame>
        <p:nvGraphicFramePr>
          <p:cNvPr id="94216" name="对象 24"/>
          <p:cNvGraphicFramePr>
            <a:graphicFrameLocks noChangeAspect="1"/>
          </p:cNvGraphicFramePr>
          <p:nvPr/>
        </p:nvGraphicFramePr>
        <p:xfrm>
          <a:off x="1979613" y="273843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3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对象 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9613" y="2738438"/>
                        <a:ext cx="114300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52148" y="1213319"/>
            <a:ext cx="12682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（  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  <a:cs typeface="华文新魏" panose="0201080004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834241" y="1209731"/>
            <a:ext cx="215900" cy="14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232" name="Text Box 24"/>
          <p:cNvSpPr txBox="1">
            <a:spLocks noChangeArrowheads="1"/>
          </p:cNvSpPr>
          <p:nvPr/>
        </p:nvSpPr>
        <p:spPr bwMode="auto">
          <a:xfrm>
            <a:off x="2809628" y="1005279"/>
            <a:ext cx="287337" cy="27699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 dirty="0"/>
              <a:t>1</a:t>
            </a:r>
            <a:endParaRPr lang="en-US" altLang="zh-CN" sz="1200" b="1" dirty="0"/>
          </a:p>
        </p:txBody>
      </p:sp>
      <p:sp>
        <p:nvSpPr>
          <p:cNvPr id="94234" name="Text Box 26"/>
          <p:cNvSpPr txBox="1">
            <a:spLocks noChangeArrowheads="1"/>
          </p:cNvSpPr>
          <p:nvPr/>
        </p:nvSpPr>
        <p:spPr bwMode="auto">
          <a:xfrm>
            <a:off x="651944" y="1162499"/>
            <a:ext cx="1366837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9"/>
          <p:cNvCxnSpPr/>
          <p:nvPr/>
        </p:nvCxnSpPr>
        <p:spPr>
          <a:xfrm>
            <a:off x="3203972" y="1347614"/>
            <a:ext cx="215900" cy="14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236" name="Text Box 28"/>
          <p:cNvSpPr txBox="1">
            <a:spLocks noChangeArrowheads="1"/>
          </p:cNvSpPr>
          <p:nvPr/>
        </p:nvSpPr>
        <p:spPr bwMode="auto">
          <a:xfrm>
            <a:off x="3276550" y="1142623"/>
            <a:ext cx="287338" cy="27699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 dirty="0"/>
              <a:t>1</a:t>
            </a:r>
            <a:endParaRPr lang="en-US" altLang="zh-CN" sz="1200" b="1" dirty="0"/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625500" y="2083872"/>
            <a:ext cx="3167062" cy="1139825"/>
            <a:chOff x="1125009" y="1708855"/>
            <a:chExt cx="4176608" cy="1571628"/>
          </a:xfrm>
        </p:grpSpPr>
        <p:sp>
          <p:nvSpPr>
            <p:cNvPr id="94258" name="云形标注 82"/>
            <p:cNvSpPr>
              <a:spLocks noChangeArrowheads="1"/>
            </p:cNvSpPr>
            <p:nvPr/>
          </p:nvSpPr>
          <p:spPr bwMode="auto">
            <a:xfrm rot="-10645853">
              <a:off x="1125009" y="1708855"/>
              <a:ext cx="4176608" cy="1571628"/>
            </a:xfrm>
            <a:custGeom>
              <a:avLst/>
              <a:gdLst>
                <a:gd name="T0" fmla="*/ 2147483647 w 52692"/>
                <a:gd name="T1" fmla="*/ 1380900321 h 43219"/>
                <a:gd name="T2" fmla="*/ 2147483647 w 52692"/>
                <a:gd name="T3" fmla="*/ 1438629329 h 43219"/>
                <a:gd name="T4" fmla="*/ 2147483647 w 52692"/>
                <a:gd name="T5" fmla="*/ 1380900321 h 43219"/>
                <a:gd name="T6" fmla="*/ 2147483647 w 52692"/>
                <a:gd name="T7" fmla="*/ 1323171313 h 43219"/>
                <a:gd name="T8" fmla="*/ 2147483647 w 52692"/>
                <a:gd name="T9" fmla="*/ 1380900321 h 43219"/>
                <a:gd name="T10" fmla="*/ 2147483647 w 52692"/>
                <a:gd name="T11" fmla="*/ 1796827290 h 43219"/>
                <a:gd name="T12" fmla="*/ 2147483647 w 52692"/>
                <a:gd name="T13" fmla="*/ 1671795871 h 43219"/>
                <a:gd name="T14" fmla="*/ 2147483647 w 52692"/>
                <a:gd name="T15" fmla="*/ 1763633983 h 43219"/>
                <a:gd name="T16" fmla="*/ 2147483647 w 52692"/>
                <a:gd name="T17" fmla="*/ 1104267420 h 43219"/>
                <a:gd name="T18" fmla="*/ 2147483647 w 52692"/>
                <a:gd name="T19" fmla="*/ 1447565048 h 43219"/>
                <a:gd name="T20" fmla="*/ 2147483647 w 52692"/>
                <a:gd name="T21" fmla="*/ 738648238 h 43219"/>
                <a:gd name="T22" fmla="*/ 2147483647 w 52692"/>
                <a:gd name="T23" fmla="*/ 867384158 h 43219"/>
                <a:gd name="T24" fmla="*/ 2147483647 w 52692"/>
                <a:gd name="T25" fmla="*/ 261032702 h 43219"/>
                <a:gd name="T26" fmla="*/ 2147483647 w 52692"/>
                <a:gd name="T27" fmla="*/ 321841399 h 43219"/>
                <a:gd name="T28" fmla="*/ 2147483647 w 52692"/>
                <a:gd name="T29" fmla="*/ 190122373 h 43219"/>
                <a:gd name="T30" fmla="*/ 2147483647 w 52692"/>
                <a:gd name="T31" fmla="*/ 112572619 h 43219"/>
                <a:gd name="T32" fmla="*/ 2147483647 w 52692"/>
                <a:gd name="T33" fmla="*/ 227069200 h 43219"/>
                <a:gd name="T34" fmla="*/ 2147483647 w 52692"/>
                <a:gd name="T35" fmla="*/ 160198651 h 43219"/>
                <a:gd name="T36" fmla="*/ 2147483647 w 52692"/>
                <a:gd name="T37" fmla="*/ 249775487 h 43219"/>
                <a:gd name="T38" fmla="*/ 2147483647 w 52692"/>
                <a:gd name="T39" fmla="*/ 314625273 h 43219"/>
                <a:gd name="T40" fmla="*/ 2147483647 w 52692"/>
                <a:gd name="T41" fmla="*/ 759574858 h 43219"/>
                <a:gd name="T42" fmla="*/ 2147483647 w 52692"/>
                <a:gd name="T43" fmla="*/ 691310103 h 432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692"/>
                <a:gd name="T67" fmla="*/ 0 h 43219"/>
                <a:gd name="T68" fmla="*/ 52692 w 52692"/>
                <a:gd name="T69" fmla="*/ 43219 h 432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4259" name="TextBox 51"/>
            <p:cNvSpPr txBox="1">
              <a:spLocks noChangeArrowheads="1"/>
            </p:cNvSpPr>
            <p:nvPr/>
          </p:nvSpPr>
          <p:spPr bwMode="auto">
            <a:xfrm>
              <a:off x="2268444" y="1943068"/>
              <a:ext cx="2850914" cy="12450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没有理解约分的含义。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" name="矩形 15"/>
          <p:cNvSpPr>
            <a:spLocks noChangeArrowheads="1"/>
          </p:cNvSpPr>
          <p:nvPr/>
        </p:nvSpPr>
        <p:spPr bwMode="auto">
          <a:xfrm>
            <a:off x="4513625" y="1198185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华文新魏" panose="02010800040101010101" charset="-122"/>
            </a:endParaRPr>
          </a:p>
        </p:txBody>
      </p:sp>
      <p:grpSp>
        <p:nvGrpSpPr>
          <p:cNvPr id="4" name="组合 14"/>
          <p:cNvGrpSpPr/>
          <p:nvPr/>
        </p:nvGrpSpPr>
        <p:grpSpPr bwMode="auto">
          <a:xfrm>
            <a:off x="3132138" y="1851025"/>
            <a:ext cx="4752975" cy="1652588"/>
            <a:chOff x="1125009" y="1708855"/>
            <a:chExt cx="4176608" cy="1571628"/>
          </a:xfrm>
        </p:grpSpPr>
        <p:sp>
          <p:nvSpPr>
            <p:cNvPr id="94256" name="云形标注 82"/>
            <p:cNvSpPr>
              <a:spLocks noChangeArrowheads="1"/>
            </p:cNvSpPr>
            <p:nvPr/>
          </p:nvSpPr>
          <p:spPr bwMode="auto">
            <a:xfrm rot="-10645853">
              <a:off x="1125009" y="1708855"/>
              <a:ext cx="4176608" cy="1571628"/>
            </a:xfrm>
            <a:custGeom>
              <a:avLst/>
              <a:gdLst>
                <a:gd name="T0" fmla="*/ 2147483647 w 52692"/>
                <a:gd name="T1" fmla="*/ 1380900321 h 43219"/>
                <a:gd name="T2" fmla="*/ 2147483647 w 52692"/>
                <a:gd name="T3" fmla="*/ 1438629329 h 43219"/>
                <a:gd name="T4" fmla="*/ 2147483647 w 52692"/>
                <a:gd name="T5" fmla="*/ 1380900321 h 43219"/>
                <a:gd name="T6" fmla="*/ 2147483647 w 52692"/>
                <a:gd name="T7" fmla="*/ 1323171313 h 43219"/>
                <a:gd name="T8" fmla="*/ 2147483647 w 52692"/>
                <a:gd name="T9" fmla="*/ 1380900321 h 43219"/>
                <a:gd name="T10" fmla="*/ 2147483647 w 52692"/>
                <a:gd name="T11" fmla="*/ 1796827290 h 43219"/>
                <a:gd name="T12" fmla="*/ 2147483647 w 52692"/>
                <a:gd name="T13" fmla="*/ 1671795871 h 43219"/>
                <a:gd name="T14" fmla="*/ 2147483647 w 52692"/>
                <a:gd name="T15" fmla="*/ 1763633983 h 43219"/>
                <a:gd name="T16" fmla="*/ 2147483647 w 52692"/>
                <a:gd name="T17" fmla="*/ 1104267420 h 43219"/>
                <a:gd name="T18" fmla="*/ 2147483647 w 52692"/>
                <a:gd name="T19" fmla="*/ 1447565048 h 43219"/>
                <a:gd name="T20" fmla="*/ 2147483647 w 52692"/>
                <a:gd name="T21" fmla="*/ 738648238 h 43219"/>
                <a:gd name="T22" fmla="*/ 2147483647 w 52692"/>
                <a:gd name="T23" fmla="*/ 867384158 h 43219"/>
                <a:gd name="T24" fmla="*/ 2147483647 w 52692"/>
                <a:gd name="T25" fmla="*/ 261032702 h 43219"/>
                <a:gd name="T26" fmla="*/ 2147483647 w 52692"/>
                <a:gd name="T27" fmla="*/ 321841399 h 43219"/>
                <a:gd name="T28" fmla="*/ 2147483647 w 52692"/>
                <a:gd name="T29" fmla="*/ 190122373 h 43219"/>
                <a:gd name="T30" fmla="*/ 2147483647 w 52692"/>
                <a:gd name="T31" fmla="*/ 112572619 h 43219"/>
                <a:gd name="T32" fmla="*/ 2147483647 w 52692"/>
                <a:gd name="T33" fmla="*/ 227069200 h 43219"/>
                <a:gd name="T34" fmla="*/ 2147483647 w 52692"/>
                <a:gd name="T35" fmla="*/ 160198651 h 43219"/>
                <a:gd name="T36" fmla="*/ 2147483647 w 52692"/>
                <a:gd name="T37" fmla="*/ 249775487 h 43219"/>
                <a:gd name="T38" fmla="*/ 2147483647 w 52692"/>
                <a:gd name="T39" fmla="*/ 314625273 h 43219"/>
                <a:gd name="T40" fmla="*/ 2147483647 w 52692"/>
                <a:gd name="T41" fmla="*/ 759574858 h 43219"/>
                <a:gd name="T42" fmla="*/ 2147483647 w 52692"/>
                <a:gd name="T43" fmla="*/ 691310103 h 432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692"/>
                <a:gd name="T67" fmla="*/ 0 h 43219"/>
                <a:gd name="T68" fmla="*/ 52692 w 52692"/>
                <a:gd name="T69" fmla="*/ 43219 h 432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4257" name="TextBox 51"/>
            <p:cNvSpPr txBox="1">
              <a:spLocks noChangeArrowheads="1"/>
            </p:cNvSpPr>
            <p:nvPr/>
          </p:nvSpPr>
          <p:spPr bwMode="auto">
            <a:xfrm>
              <a:off x="2267508" y="1942765"/>
              <a:ext cx="2851365" cy="1244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乘数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表示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  相加，所以是分子的一部分，只能与分母约分。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82" y="125147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728448" y="1100096"/>
                <a:ext cx="919034" cy="669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448" y="1100096"/>
                <a:ext cx="919034" cy="669479"/>
              </a:xfrm>
              <a:prstGeom prst="rect">
                <a:avLst/>
              </a:prstGeom>
              <a:blipFill rotWithShape="1">
                <a:blip r:embed="rId4"/>
                <a:stretch>
                  <a:fillRect l="-67" t="-41" r="18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386837" y="1089370"/>
                <a:ext cx="1182631" cy="669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6837" y="1089370"/>
                <a:ext cx="1182631" cy="669479"/>
              </a:xfrm>
              <a:prstGeom prst="rect">
                <a:avLst/>
              </a:prstGeom>
              <a:blipFill rotWithShape="1">
                <a:blip r:embed="rId5"/>
                <a:stretch>
                  <a:fillRect l="-43" t="-52" r="11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432977" y="1074762"/>
                <a:ext cx="731995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2977" y="1074762"/>
                <a:ext cx="731995" cy="670568"/>
              </a:xfrm>
              <a:prstGeom prst="rect">
                <a:avLst/>
              </a:prstGeom>
              <a:blipFill rotWithShape="1">
                <a:blip r:embed="rId6"/>
                <a:stretch>
                  <a:fillRect l="-23" t="-51" r="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300192" y="2007840"/>
                <a:ext cx="468397" cy="669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2007840"/>
                <a:ext cx="468397" cy="669479"/>
              </a:xfrm>
              <a:prstGeom prst="rect">
                <a:avLst/>
              </a:prstGeom>
              <a:blipFill rotWithShape="1">
                <a:blip r:embed="rId7"/>
                <a:stretch>
                  <a:fillRect l="-76" t="-90" r="2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图片 25" descr="p007-04-0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829" y="2311358"/>
            <a:ext cx="1322705" cy="1742440"/>
          </a:xfrm>
          <a:prstGeom prst="rect">
            <a:avLst/>
          </a:prstGeom>
        </p:spPr>
      </p:pic>
      <p:pic>
        <p:nvPicPr>
          <p:cNvPr id="27" name="图片 26" descr="p031-02-0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7841" y="1247028"/>
            <a:ext cx="1256374" cy="166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4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4234" grpId="0"/>
      <p:bldP spid="3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Calibri" panose="020F050202020403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2772618" y="1347788"/>
            <a:ext cx="5111750" cy="1857375"/>
            <a:chOff x="1125009" y="1708855"/>
            <a:chExt cx="4176608" cy="1571628"/>
          </a:xfrm>
        </p:grpSpPr>
        <p:sp>
          <p:nvSpPr>
            <p:cNvPr id="130076" name="云形标注 82"/>
            <p:cNvSpPr>
              <a:spLocks noChangeArrowheads="1"/>
            </p:cNvSpPr>
            <p:nvPr/>
          </p:nvSpPr>
          <p:spPr bwMode="auto">
            <a:xfrm rot="-10645853">
              <a:off x="1125009" y="1708855"/>
              <a:ext cx="4176608" cy="1571628"/>
            </a:xfrm>
            <a:custGeom>
              <a:avLst/>
              <a:gdLst>
                <a:gd name="T0" fmla="*/ 2147483647 w 52692"/>
                <a:gd name="T1" fmla="*/ 1380900321 h 43219"/>
                <a:gd name="T2" fmla="*/ 2147483647 w 52692"/>
                <a:gd name="T3" fmla="*/ 1438629329 h 43219"/>
                <a:gd name="T4" fmla="*/ 2147483647 w 52692"/>
                <a:gd name="T5" fmla="*/ 1380900321 h 43219"/>
                <a:gd name="T6" fmla="*/ 2147483647 w 52692"/>
                <a:gd name="T7" fmla="*/ 1323171313 h 43219"/>
                <a:gd name="T8" fmla="*/ 2147483647 w 52692"/>
                <a:gd name="T9" fmla="*/ 1380900321 h 43219"/>
                <a:gd name="T10" fmla="*/ 2147483647 w 52692"/>
                <a:gd name="T11" fmla="*/ 1796827290 h 43219"/>
                <a:gd name="T12" fmla="*/ 2147483647 w 52692"/>
                <a:gd name="T13" fmla="*/ 1671795871 h 43219"/>
                <a:gd name="T14" fmla="*/ 2147483647 w 52692"/>
                <a:gd name="T15" fmla="*/ 1763633983 h 43219"/>
                <a:gd name="T16" fmla="*/ 2147483647 w 52692"/>
                <a:gd name="T17" fmla="*/ 1104267420 h 43219"/>
                <a:gd name="T18" fmla="*/ 2147483647 w 52692"/>
                <a:gd name="T19" fmla="*/ 1447565048 h 43219"/>
                <a:gd name="T20" fmla="*/ 2147483647 w 52692"/>
                <a:gd name="T21" fmla="*/ 738648238 h 43219"/>
                <a:gd name="T22" fmla="*/ 2147483647 w 52692"/>
                <a:gd name="T23" fmla="*/ 867384158 h 43219"/>
                <a:gd name="T24" fmla="*/ 2147483647 w 52692"/>
                <a:gd name="T25" fmla="*/ 261032702 h 43219"/>
                <a:gd name="T26" fmla="*/ 2147483647 w 52692"/>
                <a:gd name="T27" fmla="*/ 321841399 h 43219"/>
                <a:gd name="T28" fmla="*/ 2147483647 w 52692"/>
                <a:gd name="T29" fmla="*/ 190122373 h 43219"/>
                <a:gd name="T30" fmla="*/ 2147483647 w 52692"/>
                <a:gd name="T31" fmla="*/ 112572619 h 43219"/>
                <a:gd name="T32" fmla="*/ 2147483647 w 52692"/>
                <a:gd name="T33" fmla="*/ 227069200 h 43219"/>
                <a:gd name="T34" fmla="*/ 2147483647 w 52692"/>
                <a:gd name="T35" fmla="*/ 160198651 h 43219"/>
                <a:gd name="T36" fmla="*/ 2147483647 w 52692"/>
                <a:gd name="T37" fmla="*/ 249775487 h 43219"/>
                <a:gd name="T38" fmla="*/ 2147483647 w 52692"/>
                <a:gd name="T39" fmla="*/ 314625273 h 43219"/>
                <a:gd name="T40" fmla="*/ 2147483647 w 52692"/>
                <a:gd name="T41" fmla="*/ 759574858 h 43219"/>
                <a:gd name="T42" fmla="*/ 2147483647 w 52692"/>
                <a:gd name="T43" fmla="*/ 691310103 h 432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2692"/>
                <a:gd name="T67" fmla="*/ 0 h 43219"/>
                <a:gd name="T68" fmla="*/ 52692 w 52692"/>
                <a:gd name="T69" fmla="*/ 43219 h 432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52692" h="43219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52692" h="43219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52692" h="43219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30077" name="TextBox 51"/>
            <p:cNvSpPr txBox="1">
              <a:spLocks noChangeArrowheads="1"/>
            </p:cNvSpPr>
            <p:nvPr/>
          </p:nvSpPr>
          <p:spPr bwMode="auto">
            <a:xfrm>
              <a:off x="2267739" y="1942667"/>
              <a:ext cx="2850989" cy="12798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分数乘整数</a:t>
              </a:r>
              <a:r>
                <a:rPr lang="en-US" altLang="zh-CN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用分数的分子与整数相乘的积作分子</a:t>
              </a:r>
              <a:r>
                <a:rPr lang="en-US" altLang="zh-CN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分母不变。</a:t>
              </a:r>
              <a:endPara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30069" name="Text Box 21"/>
          <p:cNvSpPr txBox="1">
            <a:spLocks noChangeArrowheads="1"/>
          </p:cNvSpPr>
          <p:nvPr/>
        </p:nvSpPr>
        <p:spPr bwMode="auto">
          <a:xfrm>
            <a:off x="539750" y="987425"/>
            <a:ext cx="1800225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404865" y="1116980"/>
                <a:ext cx="1065292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65" y="1116980"/>
                <a:ext cx="1065292" cy="784830"/>
              </a:xfrm>
              <a:prstGeom prst="rect">
                <a:avLst/>
              </a:prstGeom>
              <a:blipFill rotWithShape="1">
                <a:blip r:embed="rId1"/>
                <a:stretch>
                  <a:fillRect l="-11" t="-2" r="49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247515" y="1958850"/>
                <a:ext cx="1379993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515" y="1958850"/>
                <a:ext cx="1379993" cy="784830"/>
              </a:xfrm>
              <a:prstGeom prst="rect">
                <a:avLst/>
              </a:prstGeom>
              <a:blipFill rotWithShape="1">
                <a:blip r:embed="rId2"/>
                <a:stretch>
                  <a:fillRect l="-18" t="-65" r="28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380673" y="2803943"/>
                <a:ext cx="65434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673" y="2803943"/>
                <a:ext cx="654346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9" t="-58" r="-11009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9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045" y="1673232"/>
            <a:ext cx="815126" cy="187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53" name="AutoShape 27"/>
          <p:cNvSpPr>
            <a:spLocks noChangeArrowheads="1"/>
          </p:cNvSpPr>
          <p:nvPr/>
        </p:nvSpPr>
        <p:spPr bwMode="auto">
          <a:xfrm>
            <a:off x="2124075" y="2093913"/>
            <a:ext cx="6192838" cy="981893"/>
          </a:xfrm>
          <a:prstGeom prst="wedgeRoundRectCallout">
            <a:avLst>
              <a:gd name="adj1" fmla="val -57242"/>
              <a:gd name="adj2" fmla="val -352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分数乘整数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用分数的分子与整数相乘的积作分子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分母不变。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9354" name="矩形 15"/>
          <p:cNvSpPr>
            <a:spLocks noChangeArrowheads="1"/>
          </p:cNvSpPr>
          <p:nvPr/>
        </p:nvSpPr>
        <p:spPr bwMode="auto">
          <a:xfrm>
            <a:off x="1816735" y="3148013"/>
            <a:ext cx="10599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</a:t>
            </a:r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486715" y="1001339"/>
                <a:ext cx="919034" cy="668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6715" y="1001339"/>
                <a:ext cx="919034" cy="668901"/>
              </a:xfrm>
              <a:prstGeom prst="rect">
                <a:avLst/>
              </a:prstGeom>
              <a:blipFill rotWithShape="1">
                <a:blip r:embed="rId3"/>
                <a:stretch>
                  <a:fillRect l="-20" t="-87" r="40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779912" y="1027821"/>
                <a:ext cx="919034" cy="6706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027821"/>
                <a:ext cx="919034" cy="670633"/>
              </a:xfrm>
              <a:prstGeom prst="rect">
                <a:avLst/>
              </a:prstGeom>
              <a:blipFill rotWithShape="1">
                <a:blip r:embed="rId4"/>
                <a:stretch>
                  <a:fillRect l="-43" t="-58" r="63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333154" y="1027821"/>
                <a:ext cx="522900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3154" y="1027821"/>
                <a:ext cx="522900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31" t="-55" r="-1484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521215" y="1027828"/>
                <a:ext cx="679994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215" y="1027828"/>
                <a:ext cx="679994" cy="721159"/>
              </a:xfrm>
              <a:prstGeom prst="rect">
                <a:avLst/>
              </a:prstGeom>
              <a:blipFill rotWithShape="1">
                <a:blip r:embed="rId6"/>
                <a:stretch>
                  <a:fillRect l="-2" t="-55" r="-10657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634045" y="3135853"/>
                <a:ext cx="919034" cy="668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045" y="3135853"/>
                <a:ext cx="919034" cy="668901"/>
              </a:xfrm>
              <a:prstGeom prst="rect">
                <a:avLst/>
              </a:prstGeom>
              <a:blipFill rotWithShape="1">
                <a:blip r:embed="rId3"/>
                <a:stretch>
                  <a:fillRect l="-7" t="-33" r="28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340625" y="3103088"/>
                <a:ext cx="867545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625" y="3103088"/>
                <a:ext cx="867545" cy="713016"/>
              </a:xfrm>
              <a:prstGeom prst="rect">
                <a:avLst/>
              </a:prstGeom>
              <a:blipFill rotWithShape="1">
                <a:blip r:embed="rId7"/>
                <a:stretch>
                  <a:fillRect l="-61" t="-67" r="-7609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227406" y="3090929"/>
                <a:ext cx="522900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7406" y="3090929"/>
                <a:ext cx="522900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40" t="-54" r="-14840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634044" y="3805332"/>
                <a:ext cx="919034" cy="6706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4044" y="3805332"/>
                <a:ext cx="919034" cy="670633"/>
              </a:xfrm>
              <a:prstGeom prst="rect">
                <a:avLst/>
              </a:prstGeom>
              <a:blipFill rotWithShape="1">
                <a:blip r:embed="rId4"/>
                <a:stretch>
                  <a:fillRect l="-7" t="-61" r="28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380445" y="3813314"/>
                <a:ext cx="1182631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445" y="3813314"/>
                <a:ext cx="1182631" cy="676917"/>
              </a:xfrm>
              <a:prstGeom prst="rect">
                <a:avLst/>
              </a:prstGeom>
              <a:blipFill rotWithShape="1">
                <a:blip r:embed="rId8"/>
                <a:stretch>
                  <a:fillRect l="-29" t="-21" r="51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339228" y="3764104"/>
                <a:ext cx="679994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9228" y="3764104"/>
                <a:ext cx="679994" cy="721159"/>
              </a:xfrm>
              <a:prstGeom prst="rect">
                <a:avLst/>
              </a:prstGeom>
              <a:blipFill rotWithShape="1">
                <a:blip r:embed="rId6"/>
                <a:stretch>
                  <a:fillRect l="-40" t="-64" r="-10619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99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53" grpId="0" bldLvl="0" animBg="1"/>
      <p:bldP spid="9935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109663" y="3345251"/>
                <a:ext cx="1174296" cy="6222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𝟔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663" y="3345251"/>
                <a:ext cx="1174296" cy="622286"/>
              </a:xfrm>
              <a:prstGeom prst="rect">
                <a:avLst/>
              </a:prstGeom>
              <a:blipFill rotWithShape="1">
                <a:blip r:embed="rId1"/>
                <a:stretch>
                  <a:fillRect l="-28" t="-11" r="-422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3" y="1841288"/>
            <a:ext cx="783418" cy="17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29" name="AutoShape 27"/>
          <p:cNvSpPr>
            <a:spLocks noChangeArrowheads="1"/>
          </p:cNvSpPr>
          <p:nvPr/>
        </p:nvSpPr>
        <p:spPr bwMode="auto">
          <a:xfrm>
            <a:off x="2124075" y="1924050"/>
            <a:ext cx="4824413" cy="971550"/>
          </a:xfrm>
          <a:prstGeom prst="wedgeRoundRectCallout">
            <a:avLst>
              <a:gd name="adj1" fmla="val -53474"/>
              <a:gd name="adj2" fmla="val 4594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分数乘整数时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能约分的要先约分，然后再乘。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2130" name="矩形 15"/>
          <p:cNvSpPr>
            <a:spLocks noChangeArrowheads="1"/>
          </p:cNvSpPr>
          <p:nvPr/>
        </p:nvSpPr>
        <p:spPr bwMode="auto">
          <a:xfrm>
            <a:off x="1735138" y="3219450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73218" y="3257772"/>
            <a:ext cx="288925" cy="107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30343" y="3633470"/>
            <a:ext cx="287337" cy="107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4" name="Text Box 24"/>
          <p:cNvSpPr txBox="1">
            <a:spLocks noChangeArrowheads="1"/>
          </p:cNvSpPr>
          <p:nvPr/>
        </p:nvSpPr>
        <p:spPr bwMode="auto">
          <a:xfrm>
            <a:off x="3918474" y="3036093"/>
            <a:ext cx="287338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1</a:t>
            </a:r>
            <a:endParaRPr lang="en-US" altLang="zh-CN" b="1"/>
          </a:p>
        </p:txBody>
      </p:sp>
      <p:sp>
        <p:nvSpPr>
          <p:cNvPr id="94232" name="Text Box 24"/>
          <p:cNvSpPr txBox="1">
            <a:spLocks noChangeArrowheads="1"/>
          </p:cNvSpPr>
          <p:nvPr/>
        </p:nvSpPr>
        <p:spPr bwMode="auto">
          <a:xfrm>
            <a:off x="3751953" y="3694519"/>
            <a:ext cx="287338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3</a:t>
            </a:r>
            <a:endParaRPr lang="en-US" altLang="zh-CN" b="1"/>
          </a:p>
        </p:txBody>
      </p:sp>
      <p:cxnSp>
        <p:nvCxnSpPr>
          <p:cNvPr id="3" name="直接连接符 10"/>
          <p:cNvCxnSpPr/>
          <p:nvPr/>
        </p:nvCxnSpPr>
        <p:spPr>
          <a:xfrm>
            <a:off x="6953619" y="3595618"/>
            <a:ext cx="288925" cy="107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18"/>
          <p:cNvCxnSpPr/>
          <p:nvPr/>
        </p:nvCxnSpPr>
        <p:spPr>
          <a:xfrm>
            <a:off x="6376427" y="3777985"/>
            <a:ext cx="287337" cy="107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1" name="Text Box 24"/>
          <p:cNvSpPr txBox="1">
            <a:spLocks noChangeArrowheads="1"/>
          </p:cNvSpPr>
          <p:nvPr/>
        </p:nvSpPr>
        <p:spPr bwMode="auto">
          <a:xfrm>
            <a:off x="7107071" y="3251993"/>
            <a:ext cx="287338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/>
              <a:t>1</a:t>
            </a:r>
            <a:endParaRPr lang="en-US" altLang="zh-CN" b="1"/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6599950" y="3832459"/>
            <a:ext cx="287338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/>
              <a:t>2</a:t>
            </a:r>
            <a:endParaRPr lang="en-US" altLang="zh-CN" b="1" dirty="0"/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1152613" y="1015794"/>
                <a:ext cx="919034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613" y="1015794"/>
                <a:ext cx="919034" cy="676852"/>
              </a:xfrm>
              <a:prstGeom prst="rect">
                <a:avLst/>
              </a:prstGeom>
              <a:blipFill rotWithShape="1">
                <a:blip r:embed="rId4"/>
                <a:stretch>
                  <a:fillRect l="-10" t="-63" r="30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214849" y="1026623"/>
                <a:ext cx="1072921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849" y="1026623"/>
                <a:ext cx="1072921" cy="666529"/>
              </a:xfrm>
              <a:prstGeom prst="rect">
                <a:avLst/>
              </a:prstGeom>
              <a:blipFill rotWithShape="1">
                <a:blip r:embed="rId5"/>
                <a:stretch>
                  <a:fillRect l="-45" t="-69" r="23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411760" y="3145695"/>
                <a:ext cx="919034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145695"/>
                <a:ext cx="919034" cy="676852"/>
              </a:xfrm>
              <a:prstGeom prst="rect">
                <a:avLst/>
              </a:prstGeom>
              <a:blipFill rotWithShape="1">
                <a:blip r:embed="rId4"/>
                <a:stretch>
                  <a:fillRect l="-3" t="-80" r="24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014024" y="3150899"/>
                <a:ext cx="1182631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4024" y="3150899"/>
                <a:ext cx="1182631" cy="676852"/>
              </a:xfrm>
              <a:prstGeom prst="rect">
                <a:avLst/>
              </a:prstGeom>
              <a:blipFill rotWithShape="1">
                <a:blip r:embed="rId6"/>
                <a:stretch>
                  <a:fillRect l="-27" t="-4" r="49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3925076" y="3155108"/>
                <a:ext cx="731995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5076" y="3155108"/>
                <a:ext cx="731995" cy="676852"/>
              </a:xfrm>
              <a:prstGeom prst="rect">
                <a:avLst/>
              </a:prstGeom>
              <a:blipFill rotWithShape="1">
                <a:blip r:embed="rId7"/>
                <a:stretch>
                  <a:fillRect l="-19" t="-63" r="8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5220072" y="3257772"/>
                <a:ext cx="1072921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257772"/>
                <a:ext cx="1072921" cy="666529"/>
              </a:xfrm>
              <a:prstGeom prst="rect">
                <a:avLst/>
              </a:prstGeom>
              <a:blipFill rotWithShape="1">
                <a:blip r:embed="rId5"/>
                <a:stretch>
                  <a:fillRect l="-35" t="-33" r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7034823" y="3377158"/>
                <a:ext cx="731995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4823" y="3377158"/>
                <a:ext cx="731995" cy="666529"/>
              </a:xfrm>
              <a:prstGeom prst="rect">
                <a:avLst/>
              </a:prstGeom>
              <a:blipFill rotWithShape="1">
                <a:blip r:embed="rId8"/>
                <a:stretch>
                  <a:fillRect l="-40" t="-34" r="1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4039291" y="1028610"/>
                <a:ext cx="731995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291" y="1028610"/>
                <a:ext cx="731995" cy="666529"/>
              </a:xfrm>
              <a:prstGeom prst="rect">
                <a:avLst/>
              </a:prstGeom>
              <a:blipFill rotWithShape="1">
                <a:blip r:embed="rId8"/>
                <a:stretch>
                  <a:fillRect l="-8" t="-82" r="73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1822592" y="1001658"/>
                <a:ext cx="731995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2592" y="1001658"/>
                <a:ext cx="731995" cy="676852"/>
              </a:xfrm>
              <a:prstGeom prst="rect">
                <a:avLst/>
              </a:prstGeom>
              <a:blipFill rotWithShape="1">
                <a:blip r:embed="rId7"/>
                <a:stretch>
                  <a:fillRect l="-19" t="-39" r="8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2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2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32129" grpId="0" animBg="1"/>
      <p:bldP spid="132130" grpId="0"/>
      <p:bldP spid="26" grpId="0"/>
      <p:bldP spid="27" grpId="0"/>
      <p:bldP spid="28" grpId="0"/>
      <p:bldP spid="30" grpId="0"/>
      <p:bldP spid="32" grpId="0"/>
      <p:bldP spid="33" grpId="0"/>
      <p:bldP spid="35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532613" y="3474734"/>
                <a:ext cx="1861985" cy="6258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𝟏𝟎𝟎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𝟏𝟎𝟎𝟎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2613" y="3474734"/>
                <a:ext cx="1861985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6" t="-2" r="1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869" y="1841492"/>
            <a:ext cx="855426" cy="196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1547987" y="1058863"/>
            <a:ext cx="30972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）克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303463" y="2211388"/>
            <a:ext cx="3060700" cy="630237"/>
          </a:xfrm>
          <a:prstGeom prst="wedgeRoundRectCallout">
            <a:avLst>
              <a:gd name="adj1" fmla="val -72199"/>
              <a:gd name="adj2" fmla="val 6889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=1000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47987" y="3435350"/>
            <a:ext cx="100860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18161" y="1089660"/>
            <a:ext cx="7921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36" name="Line 16"/>
          <p:cNvSpPr>
            <a:spLocks noChangeShapeType="1"/>
          </p:cNvSpPr>
          <p:nvPr/>
        </p:nvSpPr>
        <p:spPr bwMode="auto">
          <a:xfrm>
            <a:off x="4572000" y="3696815"/>
            <a:ext cx="648072" cy="14763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37" name="Line 17"/>
          <p:cNvSpPr>
            <a:spLocks noChangeShapeType="1"/>
          </p:cNvSpPr>
          <p:nvPr/>
        </p:nvSpPr>
        <p:spPr bwMode="auto">
          <a:xfrm>
            <a:off x="3833813" y="3909790"/>
            <a:ext cx="360363" cy="730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38" name="Text Box 18"/>
          <p:cNvSpPr txBox="1">
            <a:spLocks noChangeArrowheads="1"/>
          </p:cNvSpPr>
          <p:nvPr/>
        </p:nvSpPr>
        <p:spPr bwMode="auto">
          <a:xfrm>
            <a:off x="4643438" y="3291830"/>
            <a:ext cx="64770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16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39" name="Text Box 19"/>
          <p:cNvSpPr txBox="1">
            <a:spLocks noChangeArrowheads="1"/>
          </p:cNvSpPr>
          <p:nvPr/>
        </p:nvSpPr>
        <p:spPr bwMode="auto">
          <a:xfrm>
            <a:off x="4013994" y="4033396"/>
            <a:ext cx="287338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1600" b="1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032896" y="1015361"/>
                <a:ext cx="710451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896" y="1015361"/>
                <a:ext cx="710451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54" t="-94" r="3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123728" y="3435350"/>
                <a:ext cx="1622752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𝟏𝟎𝟎𝟎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435350"/>
                <a:ext cx="1622752" cy="670568"/>
              </a:xfrm>
              <a:prstGeom prst="rect">
                <a:avLst/>
              </a:prstGeom>
              <a:blipFill rotWithShape="1">
                <a:blip r:embed="rId5"/>
                <a:stretch>
                  <a:fillRect l="-18" r="3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73171" y="3521606"/>
            <a:ext cx="144016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3132" grpId="0"/>
      <p:bldP spid="13" grpId="0" animBg="1"/>
      <p:bldP spid="16" grpId="0"/>
      <p:bldP spid="2" grpId="0"/>
      <p:bldP spid="133136" grpId="0" animBg="1"/>
      <p:bldP spid="133137" grpId="0" animBg="1"/>
      <p:bldP spid="133138" grpId="0"/>
      <p:bldP spid="133139" grpId="0"/>
      <p:bldP spid="18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3" y="1841458"/>
            <a:ext cx="783344" cy="179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03648" y="1766888"/>
            <a:ext cx="4032250" cy="1020886"/>
          </a:xfrm>
          <a:prstGeom prst="wedgeRoundRectCallout">
            <a:avLst>
              <a:gd name="adj1" fmla="val -55120"/>
              <a:gd name="adj2" fmla="val 3627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长是宽的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倍，长就是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  的和。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971600" y="700088"/>
            <a:ext cx="756084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一个长方形，宽是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，长是宽的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倍，长是多少米？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5507990" y="1468755"/>
            <a:ext cx="3354070" cy="904875"/>
          </a:xfrm>
          <a:prstGeom prst="wedgeRoundRectCallout">
            <a:avLst>
              <a:gd name="adj1" fmla="val 40583"/>
              <a:gd name="adj2" fmla="val 8914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求几个相同加数的和，用乘法计算。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134167" name="矩形 15"/>
          <p:cNvSpPr>
            <a:spLocks noChangeArrowheads="1"/>
          </p:cNvSpPr>
          <p:nvPr/>
        </p:nvSpPr>
        <p:spPr bwMode="auto">
          <a:xfrm>
            <a:off x="2411413" y="3940175"/>
            <a:ext cx="28921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答：长是   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692401"/>
            <a:ext cx="1049337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10437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374994" y="742570"/>
                <a:ext cx="38664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994" y="742570"/>
                <a:ext cx="386644" cy="618374"/>
              </a:xfrm>
              <a:prstGeom prst="rect">
                <a:avLst/>
              </a:prstGeom>
              <a:blipFill rotWithShape="1">
                <a:blip r:embed="rId4"/>
                <a:stretch>
                  <a:fillRect l="-124" t="-41" r="106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835696" y="2270798"/>
                <a:ext cx="38664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0000FF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0000FF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0000FF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270798"/>
                <a:ext cx="386644" cy="618374"/>
              </a:xfrm>
              <a:prstGeom prst="rect">
                <a:avLst/>
              </a:prstGeom>
              <a:blipFill rotWithShape="1">
                <a:blip r:embed="rId5"/>
                <a:stretch>
                  <a:fillRect l="-141" t="-6" r="123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483768" y="2995684"/>
                <a:ext cx="1065292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995684"/>
                <a:ext cx="1065292" cy="793872"/>
              </a:xfrm>
              <a:prstGeom prst="rect">
                <a:avLst/>
              </a:prstGeom>
              <a:blipFill rotWithShape="1">
                <a:blip r:embed="rId6"/>
                <a:stretch>
                  <a:fillRect l="-27" t="-49" r="4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373883" y="2985787"/>
                <a:ext cx="1379993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3883" y="2985787"/>
                <a:ext cx="1379993" cy="793872"/>
              </a:xfrm>
              <a:prstGeom prst="rect">
                <a:avLst/>
              </a:prstGeom>
              <a:blipFill rotWithShape="1">
                <a:blip r:embed="rId7"/>
                <a:stretch>
                  <a:fillRect l="-9" t="-2" r="1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563507" y="3146496"/>
                <a:ext cx="1542923" cy="6313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m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507" y="3146496"/>
                <a:ext cx="1542923" cy="631391"/>
              </a:xfrm>
              <a:prstGeom prst="rect">
                <a:avLst/>
              </a:prstGeom>
              <a:blipFill rotWithShape="1">
                <a:blip r:embed="rId8"/>
                <a:stretch>
                  <a:fillRect l="-26" t="-11" r="-290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802913" y="3825064"/>
                <a:ext cx="708847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913" y="3825064"/>
                <a:ext cx="708847" cy="793872"/>
              </a:xfrm>
              <a:prstGeom prst="rect">
                <a:avLst/>
              </a:prstGeom>
              <a:blipFill rotWithShape="1">
                <a:blip r:embed="rId9"/>
                <a:stretch>
                  <a:fillRect l="-75" t="-58" r="12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3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4159" grpId="0"/>
      <p:bldP spid="25" grpId="0" bldLvl="0" animBg="1"/>
      <p:bldP spid="134167" grpId="0"/>
      <p:bldP spid="4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700338" y="2066925"/>
            <a:ext cx="382587" cy="57785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43088" y="2066925"/>
            <a:ext cx="382587" cy="577850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81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982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564255" y="735013"/>
            <a:ext cx="5341938" cy="533400"/>
          </a:xfrm>
          <a:prstGeom prst="wedgeRoundRectCallout">
            <a:avLst>
              <a:gd name="adj1" fmla="val 34700"/>
              <a:gd name="adj2" fmla="val 75844"/>
              <a:gd name="adj3" fmla="val 16667"/>
            </a:avLst>
          </a:prstGeom>
          <a:solidFill>
            <a:srgbClr val="FFF3CD"/>
          </a:solidFill>
          <a:ln w="28575">
            <a:solidFill>
              <a:srgbClr val="00B0F0"/>
            </a:solidFill>
            <a:miter lim="800000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小朋友，你会计算下面的题吗？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4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164286" y="1343274"/>
            <a:ext cx="719237" cy="172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08175" y="2787650"/>
            <a:ext cx="23606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180DA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分母相同</a:t>
            </a:r>
            <a:endParaRPr lang="zh-CN" altLang="en-US" sz="3600">
              <a:solidFill>
                <a:srgbClr val="180DA3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809625" y="1489075"/>
            <a:ext cx="666750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1.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5558" y="2787650"/>
            <a:ext cx="13112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851275" y="3076575"/>
            <a:ext cx="1019175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859338" y="2500313"/>
            <a:ext cx="3024187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分母不变，</a:t>
            </a:r>
            <a:endParaRPr lang="en-US" altLang="zh-CN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分子直接相加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268788" y="3509306"/>
                <a:ext cx="516488" cy="7083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788" y="3509306"/>
                <a:ext cx="516488" cy="708399"/>
              </a:xfrm>
              <a:prstGeom prst="rect">
                <a:avLst/>
              </a:prstGeom>
              <a:blipFill rotWithShape="1">
                <a:blip r:embed="rId3"/>
                <a:stretch>
                  <a:fillRect l="-62" t="-42" r="-1366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296393" y="3432810"/>
                <a:ext cx="792088" cy="702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6393" y="3432810"/>
                <a:ext cx="792088" cy="702244"/>
              </a:xfrm>
              <a:prstGeom prst="rect">
                <a:avLst/>
              </a:prstGeom>
              <a:blipFill rotWithShape="1">
                <a:blip r:embed="rId4"/>
                <a:stretch>
                  <a:fillRect l="-29" r="60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972644" y="3432810"/>
                <a:ext cx="1296144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+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2644" y="3432810"/>
                <a:ext cx="1296144" cy="784895"/>
              </a:xfrm>
              <a:prstGeom prst="rect">
                <a:avLst/>
              </a:prstGeom>
              <a:blipFill rotWithShape="1">
                <a:blip r:embed="rId5"/>
                <a:stretch>
                  <a:fillRect l="-16" r="2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843088" y="1628631"/>
                <a:ext cx="1419336" cy="8765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+</a:t>
                </a:r>
                <a14:m>
                  <m:oMath xmlns:m="http://schemas.openxmlformats.org/officeDocument/2006/math">
                    <m:r>
                      <a:rPr lang="en-US" altLang="zh-CN" sz="3600" b="0" i="0" dirty="0" smtClean="0">
                        <a:latin typeface="Cambria Math" panose="02040503050406030204"/>
                      </a:rPr>
                      <m:t>  </m:t>
                    </m:r>
                    <m:f>
                      <m:fPr>
                        <m:ctrlPr>
                          <a:rPr lang="en-US" altLang="zh-CN" sz="36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600" b="0" i="1" dirty="0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3088" y="1628631"/>
                <a:ext cx="1419336" cy="876587"/>
              </a:xfrm>
              <a:prstGeom prst="rect">
                <a:avLst/>
              </a:prstGeom>
              <a:blipFill rotWithShape="1">
                <a:blip r:embed="rId6"/>
                <a:stretch>
                  <a:fillRect l="-22" t="-56" r="30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6" grpId="0" bldLvl="0" animBg="1"/>
      <p:bldP spid="22" grpId="0" bldLvl="0" animBg="1"/>
      <p:bldP spid="15" grpId="0"/>
      <p:bldP spid="49" grpId="0"/>
      <p:bldP spid="12" grpId="0"/>
      <p:bldP spid="10" grpId="0" bldLvl="0" animBg="1"/>
      <p:bldP spid="21" grpId="0"/>
      <p:bldP spid="3" grpId="0"/>
      <p:bldP spid="4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6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888" y="1470025"/>
            <a:ext cx="22574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椭圆 25"/>
          <p:cNvSpPr/>
          <p:nvPr/>
        </p:nvSpPr>
        <p:spPr>
          <a:xfrm>
            <a:off x="2632868" y="1817447"/>
            <a:ext cx="382588" cy="43338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692275" y="1806575"/>
            <a:ext cx="382588" cy="43338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684213" y="1347788"/>
            <a:ext cx="64770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2.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835150" y="2787650"/>
            <a:ext cx="23606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分母不同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55650" y="2787650"/>
            <a:ext cx="13112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解答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779838" y="3003550"/>
            <a:ext cx="658812" cy="200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014" name="TextBox 22"/>
          <p:cNvSpPr txBox="1">
            <a:spLocks noChangeArrowheads="1"/>
          </p:cNvSpPr>
          <p:nvPr/>
        </p:nvSpPr>
        <p:spPr bwMode="auto">
          <a:xfrm>
            <a:off x="4572000" y="2716213"/>
            <a:ext cx="44640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先通分，然后分母不变，分子相加。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3419475" y="842963"/>
            <a:ext cx="4320877" cy="617537"/>
          </a:xfrm>
          <a:prstGeom prst="wedgeRoundRectCallout">
            <a:avLst>
              <a:gd name="adj1" fmla="val 22310"/>
              <a:gd name="adj2" fmla="val 9550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你知道怎么通分吗？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996550" y="3769433"/>
                <a:ext cx="851515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7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6550" y="3769433"/>
                <a:ext cx="851515" cy="704295"/>
              </a:xfrm>
              <a:prstGeom prst="rect">
                <a:avLst/>
              </a:prstGeom>
              <a:blipFill rotWithShape="1">
                <a:blip r:embed="rId2"/>
                <a:stretch>
                  <a:fillRect l="-13" t="-10" r="-192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729927" y="3754508"/>
                <a:ext cx="1353179" cy="704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7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927" y="3754508"/>
                <a:ext cx="1353179" cy="704295"/>
              </a:xfrm>
              <a:prstGeom prst="rect">
                <a:avLst/>
              </a:prstGeom>
              <a:blipFill rotWithShape="1">
                <a:blip r:embed="rId3"/>
                <a:stretch>
                  <a:fillRect l="-5" t="-55" r="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779838" y="3754508"/>
                <a:ext cx="861839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0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13</m:t>
                          </m:r>
                        </m:num>
                        <m:den>
                          <m:r>
                            <a:rPr lang="en-US" altLang="zh-CN" sz="20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838" y="3754508"/>
                <a:ext cx="861839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37" t="-58" r="5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640718" y="1347788"/>
                <a:ext cx="1463862" cy="8792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latin typeface="Cambria Math" panose="02040503050406030204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1" dirty="0" smtClean="0">
                            <a:latin typeface="Cambria Math" panose="02040503050406030204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718" y="1347788"/>
                <a:ext cx="1463862" cy="879215"/>
              </a:xfrm>
              <a:prstGeom prst="rect">
                <a:avLst/>
              </a:prstGeom>
              <a:blipFill rotWithShape="1">
                <a:blip r:embed="rId5"/>
                <a:stretch>
                  <a:fillRect l="-35" t="-36" r="-615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8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18" grpId="0"/>
      <p:bldP spid="20" grpId="0"/>
      <p:bldP spid="21" grpId="0"/>
      <p:bldP spid="22" grpId="0" animBg="1"/>
      <p:bldP spid="85014" grpId="0"/>
      <p:bldP spid="27" grpId="0" animBg="1"/>
      <p:bldP spid="3" grpId="0"/>
      <p:bldP spid="4" grpId="0"/>
      <p:bldP spid="5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49" name="Picture 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45664" y="3284538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6" name="Rectangle 30"/>
          <p:cNvSpPr>
            <a:spLocks noChangeArrowheads="1"/>
          </p:cNvSpPr>
          <p:nvPr/>
        </p:nvSpPr>
        <p:spPr bwMode="auto">
          <a:xfrm>
            <a:off x="4067175" y="4052253"/>
            <a:ext cx="3427095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 的和是多少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202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1" y="3475831"/>
            <a:ext cx="1214437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27" name="文本框 20"/>
          <p:cNvSpPr txBox="1">
            <a:spLocks noChangeArrowheads="1"/>
          </p:cNvSpPr>
          <p:nvPr/>
        </p:nvSpPr>
        <p:spPr bwMode="auto">
          <a:xfrm>
            <a:off x="7721600" y="1379538"/>
            <a:ext cx="9540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八五折</a:t>
            </a:r>
            <a:endParaRPr kumimoji="1" lang="zh-CN" altLang="en-US" sz="2000" b="1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026" name="组合 12"/>
          <p:cNvGrpSpPr/>
          <p:nvPr/>
        </p:nvGrpSpPr>
        <p:grpSpPr bwMode="auto">
          <a:xfrm>
            <a:off x="768668" y="2062670"/>
            <a:ext cx="2814320" cy="1221868"/>
            <a:chOff x="1230313" y="2426043"/>
            <a:chExt cx="2453198" cy="1221758"/>
          </a:xfrm>
        </p:grpSpPr>
        <p:sp>
          <p:nvSpPr>
            <p:cNvPr id="42043" name="矩形 4"/>
            <p:cNvSpPr>
              <a:spLocks noChangeArrowheads="1"/>
            </p:cNvSpPr>
            <p:nvPr/>
          </p:nvSpPr>
          <p:spPr bwMode="auto">
            <a:xfrm>
              <a:off x="1474839" y="2640247"/>
              <a:ext cx="2191206" cy="8298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观察右图，你能得到什么信息？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云形标注 11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2029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4794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1908175" y="4084638"/>
            <a:ext cx="1943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17475" y="1034256"/>
            <a:ext cx="1166813" cy="1064784"/>
            <a:chOff x="670145" y="1457273"/>
            <a:chExt cx="1555361" cy="1418831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1"/>
              <a:ext cx="876516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2035" name="Rectangle 29"/>
          <p:cNvSpPr>
            <a:spLocks noChangeArrowheads="1"/>
          </p:cNvSpPr>
          <p:nvPr/>
        </p:nvSpPr>
        <p:spPr bwMode="auto">
          <a:xfrm>
            <a:off x="4479634" y="1752084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0" y="2961402"/>
            <a:ext cx="242374" cy="24622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1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040" name="AutoShape 36"/>
          <p:cNvSpPr>
            <a:spLocks noChangeArrowheads="1"/>
          </p:cNvSpPr>
          <p:nvPr/>
        </p:nvSpPr>
        <p:spPr bwMode="auto">
          <a:xfrm>
            <a:off x="3213735" y="2787015"/>
            <a:ext cx="2978785" cy="648335"/>
          </a:xfrm>
          <a:prstGeom prst="cloudCallout">
            <a:avLst>
              <a:gd name="adj1" fmla="val -25593"/>
              <a:gd name="adj2" fmla="val 6790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每人吃 个饼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041" name="AutoShape 38"/>
          <p:cNvSpPr>
            <a:spLocks noChangeArrowheads="1"/>
          </p:cNvSpPr>
          <p:nvPr/>
        </p:nvSpPr>
        <p:spPr bwMode="auto">
          <a:xfrm>
            <a:off x="6012180" y="2586989"/>
            <a:ext cx="2663825" cy="1020759"/>
          </a:xfrm>
          <a:prstGeom prst="cloudCallout">
            <a:avLst>
              <a:gd name="adj1" fmla="val 21769"/>
              <a:gd name="adj2" fmla="val 7637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个人吃多少个饼？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2048" name="Picture 6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3219450"/>
            <a:ext cx="10001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" name="Picture 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88" y="291465"/>
            <a:ext cx="42291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38"/>
          <p:cNvSpPr>
            <a:spLocks noChangeArrowheads="1"/>
          </p:cNvSpPr>
          <p:nvPr/>
        </p:nvSpPr>
        <p:spPr bwMode="auto">
          <a:xfrm>
            <a:off x="4618998" y="362302"/>
            <a:ext cx="1450372" cy="689857"/>
          </a:xfrm>
          <a:prstGeom prst="cloudCallout">
            <a:avLst>
              <a:gd name="adj1" fmla="val 49379"/>
              <a:gd name="adj2" fmla="val -1833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每人吃 个饼。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AutoShape 38"/>
          <p:cNvSpPr>
            <a:spLocks noChangeArrowheads="1"/>
          </p:cNvSpPr>
          <p:nvPr/>
        </p:nvSpPr>
        <p:spPr bwMode="auto">
          <a:xfrm rot="230803">
            <a:off x="7520646" y="896666"/>
            <a:ext cx="1643915" cy="746701"/>
          </a:xfrm>
          <a:prstGeom prst="cloudCallout">
            <a:avLst>
              <a:gd name="adj1" fmla="val -41952"/>
              <a:gd name="adj2" fmla="val 243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just"/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5664" y="928248"/>
            <a:ext cx="14163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个人一共吃多少个饼？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546695" y="479425"/>
                <a:ext cx="304891" cy="4103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1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1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1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11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695" y="479425"/>
                <a:ext cx="304891" cy="410305"/>
              </a:xfrm>
              <a:prstGeom prst="rect">
                <a:avLst/>
              </a:prstGeom>
              <a:blipFill rotWithShape="1">
                <a:blip r:embed="rId7"/>
                <a:stretch>
                  <a:fillRect l="-198" r="20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967158" y="3987114"/>
                <a:ext cx="38023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158" y="3987114"/>
                <a:ext cx="380232" cy="612796"/>
              </a:xfrm>
              <a:prstGeom prst="rect">
                <a:avLst/>
              </a:prstGeom>
              <a:blipFill rotWithShape="1">
                <a:blip r:embed="rId8"/>
                <a:stretch>
                  <a:fillRect l="-49" t="-95" r="14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514614" y="2804784"/>
                <a:ext cx="38023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4614" y="2804784"/>
                <a:ext cx="380232" cy="612796"/>
              </a:xfrm>
              <a:prstGeom prst="rect">
                <a:avLst/>
              </a:prstGeom>
              <a:blipFill rotWithShape="1">
                <a:blip r:embed="rId8"/>
                <a:stretch>
                  <a:fillRect l="-105" t="-102" r="7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4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36" grpId="0"/>
      <p:bldP spid="2" grpId="0"/>
      <p:bldP spid="42040" grpId="0" bldLvl="0" animBg="1"/>
      <p:bldP spid="42041" grpId="0" bldLvl="0" animBg="1"/>
      <p:bldP spid="26" grpId="0" animBg="1"/>
      <p:bldP spid="27" grpId="0" animBg="1"/>
      <p:bldP spid="7" grpId="0"/>
      <p:bldP spid="8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40" name="AutoShape 17"/>
          <p:cNvSpPr>
            <a:spLocks noChangeArrowheads="1"/>
          </p:cNvSpPr>
          <p:nvPr/>
        </p:nvSpPr>
        <p:spPr bwMode="auto">
          <a:xfrm>
            <a:off x="755650" y="2571750"/>
            <a:ext cx="2952750" cy="5762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99CCFF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每人吃   个饼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435600" y="1203325"/>
            <a:ext cx="1898650" cy="59372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方法一：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076825" y="1995488"/>
            <a:ext cx="25209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用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加法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计算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86046" name="AutoShape 11"/>
          <p:cNvSpPr>
            <a:spLocks noChangeArrowheads="1"/>
          </p:cNvSpPr>
          <p:nvPr/>
        </p:nvSpPr>
        <p:spPr bwMode="auto">
          <a:xfrm>
            <a:off x="2051050" y="820420"/>
            <a:ext cx="2214880" cy="598805"/>
          </a:xfrm>
          <a:prstGeom prst="cloudCallout">
            <a:avLst>
              <a:gd name="adj1" fmla="val -43389"/>
              <a:gd name="adj2" fmla="val 92588"/>
            </a:avLst>
          </a:prstGeom>
          <a:solidFill>
            <a:srgbClr val="17DBF5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我这样算。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6047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3101" y="1119822"/>
            <a:ext cx="1744662" cy="1156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6049" name="AutoShape 18"/>
          <p:cNvSpPr>
            <a:spLocks noChangeArrowheads="1"/>
          </p:cNvSpPr>
          <p:nvPr/>
        </p:nvSpPr>
        <p:spPr bwMode="auto">
          <a:xfrm>
            <a:off x="4859655" y="2643505"/>
            <a:ext cx="3090545" cy="57594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99CCFF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人一共吃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 个饼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6065" name="Rectangle 21"/>
              <p:cNvSpPr>
                <a:spLocks noChangeArrowheads="1"/>
              </p:cNvSpPr>
              <p:nvPr/>
            </p:nvSpPr>
            <p:spPr bwMode="auto">
              <a:xfrm>
                <a:off x="2613916" y="3514514"/>
                <a:ext cx="1814067" cy="714683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1000" b="1" dirty="0">
                    <a:latin typeface="Calibri" panose="020F0502020204030204" pitchFamily="34" charset="0"/>
                  </a:rPr>
                  <a:t> </a:t>
                </a:r>
                <a:endParaRPr lang="zh-CN" altLang="en-US" b="1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86065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13916" y="3514514"/>
                <a:ext cx="1814067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4" t="-59" r="7" b="14"/>
                </a:stretch>
              </a:blipFill>
              <a:ln w="9525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066" name="Rectangle 22"/>
          <p:cNvSpPr>
            <a:spLocks noChangeArrowheads="1"/>
          </p:cNvSpPr>
          <p:nvPr/>
        </p:nvSpPr>
        <p:spPr bwMode="auto">
          <a:xfrm>
            <a:off x="4052888" y="2782888"/>
            <a:ext cx="206375" cy="2143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800" b="1">
                <a:latin typeface="Calibri" panose="020F0502020204030204" pitchFamily="34" charset="0"/>
              </a:rPr>
              <a:t> 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86054" name="AutoShape 38"/>
          <p:cNvSpPr>
            <a:spLocks noChangeArrowheads="1"/>
          </p:cNvSpPr>
          <p:nvPr/>
        </p:nvSpPr>
        <p:spPr bwMode="auto">
          <a:xfrm>
            <a:off x="3779838" y="2859088"/>
            <a:ext cx="936625" cy="144462"/>
          </a:xfrm>
          <a:prstGeom prst="rightArrow">
            <a:avLst>
              <a:gd name="adj1" fmla="val 50000"/>
              <a:gd name="adj2" fmla="val 162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6058" name="Text Box 42"/>
          <p:cNvSpPr txBox="1">
            <a:spLocks noChangeArrowheads="1"/>
          </p:cNvSpPr>
          <p:nvPr/>
        </p:nvSpPr>
        <p:spPr bwMode="auto">
          <a:xfrm>
            <a:off x="5991332" y="3610245"/>
            <a:ext cx="9796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564422" y="3520156"/>
                <a:ext cx="2172967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>
                        <a:latin typeface="Cambria Math" panose="02040503050406030204"/>
                      </a:rPr>
                      <m:t>+ 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422" y="3520156"/>
                <a:ext cx="2172967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5" t="-49" r="-260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171997" y="3432152"/>
                <a:ext cx="157889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1997" y="3432152"/>
                <a:ext cx="1578894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3" t="-68" r="2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425780" y="3433691"/>
                <a:ext cx="866326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780" y="3433691"/>
                <a:ext cx="866326" cy="900246"/>
              </a:xfrm>
              <a:prstGeom prst="rect">
                <a:avLst/>
              </a:prstGeom>
              <a:blipFill rotWithShape="1">
                <a:blip r:embed="rId5"/>
                <a:stretch>
                  <a:fillRect l="-39" t="-27" r="6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131092" y="2439151"/>
                <a:ext cx="45397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1092" y="2439151"/>
                <a:ext cx="45397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7" t="-15" r="13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894706" y="2566433"/>
                <a:ext cx="45397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4706" y="2566433"/>
                <a:ext cx="45397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113" t="-51" r="100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6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6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6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0" grpId="0" animBg="1"/>
      <p:bldP spid="26" grpId="0" animBg="1"/>
      <p:bldP spid="27" grpId="0"/>
      <p:bldP spid="86046" grpId="0" bldLvl="0" animBg="1"/>
      <p:bldP spid="86049" grpId="0" bldLvl="0" animBg="1"/>
      <p:bldP spid="86065" grpId="0"/>
      <p:bldP spid="86054" grpId="0" animBg="1"/>
      <p:bldP spid="86058" grpId="0"/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22" name="AutoShape 18"/>
          <p:cNvSpPr>
            <a:spLocks noChangeArrowheads="1"/>
          </p:cNvSpPr>
          <p:nvPr/>
        </p:nvSpPr>
        <p:spPr bwMode="auto">
          <a:xfrm>
            <a:off x="5288280" y="2788121"/>
            <a:ext cx="2452370" cy="57658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99CCFF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  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585788" y="932334"/>
            <a:ext cx="1898650" cy="59372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华文新魏" panose="02010800040101010101" charset="-122"/>
              </a:rPr>
              <a:t>方法二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楷体_GB2312" panose="02010609030101010101" pitchFamily="49" charset="-122"/>
                <a:cs typeface="华文新魏" panose="02010800040101010101" charset="-122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华文新魏" panose="02010800040101010101" charset="-122"/>
              <a:ea typeface="楷体_GB2312" panose="02010609030101010101" pitchFamily="49" charset="-122"/>
              <a:cs typeface="华文新魏" panose="02010800040101010101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 dirty="0">
              <a:ea typeface="楷体_GB2312" panose="02010609030101010101" pitchFamily="49" charset="-122"/>
              <a:cs typeface="华文新魏" panose="02010800040101010101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625725" y="969097"/>
            <a:ext cx="23050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用画图法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87081" name="AutoShape 11"/>
          <p:cNvSpPr/>
          <p:nvPr/>
        </p:nvSpPr>
        <p:spPr bwMode="auto">
          <a:xfrm rot="-5400000">
            <a:off x="1439068" y="1599878"/>
            <a:ext cx="144463" cy="647700"/>
          </a:xfrm>
          <a:prstGeom prst="leftBrace">
            <a:avLst>
              <a:gd name="adj1" fmla="val 3736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7085" name="AutoShape 18"/>
          <p:cNvSpPr>
            <a:spLocks noChangeArrowheads="1"/>
          </p:cNvSpPr>
          <p:nvPr/>
        </p:nvSpPr>
        <p:spPr bwMode="auto">
          <a:xfrm>
            <a:off x="1008063" y="2788121"/>
            <a:ext cx="2952750" cy="5762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99CCFF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人一共吃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 个饼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7091" name="Rectangle 51"/>
          <p:cNvSpPr>
            <a:spLocks noChangeArrowheads="1"/>
          </p:cNvSpPr>
          <p:nvPr/>
        </p:nvSpPr>
        <p:spPr bwMode="auto">
          <a:xfrm>
            <a:off x="1187450" y="1780059"/>
            <a:ext cx="647700" cy="73025"/>
          </a:xfrm>
          <a:prstGeom prst="rect">
            <a:avLst/>
          </a:prstGeom>
          <a:solidFill>
            <a:srgbClr val="C0C0C0"/>
          </a:solidFill>
          <a:ln w="9525">
            <a:solidFill>
              <a:srgbClr val="C0C0C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grpSp>
        <p:nvGrpSpPr>
          <p:cNvPr id="87132" name="Group 81"/>
          <p:cNvGrpSpPr/>
          <p:nvPr/>
        </p:nvGrpSpPr>
        <p:grpSpPr bwMode="auto">
          <a:xfrm>
            <a:off x="1187450" y="1780059"/>
            <a:ext cx="3240088" cy="73025"/>
            <a:chOff x="748" y="1348"/>
            <a:chExt cx="2041" cy="46"/>
          </a:xfrm>
        </p:grpSpPr>
        <p:grpSp>
          <p:nvGrpSpPr>
            <p:cNvPr id="87143" name="Group 52"/>
            <p:cNvGrpSpPr/>
            <p:nvPr/>
          </p:nvGrpSpPr>
          <p:grpSpPr bwMode="auto">
            <a:xfrm>
              <a:off x="748" y="1348"/>
              <a:ext cx="816" cy="46"/>
              <a:chOff x="1111" y="1302"/>
              <a:chExt cx="816" cy="46"/>
            </a:xfrm>
          </p:grpSpPr>
          <p:sp>
            <p:nvSpPr>
              <p:cNvPr id="87148" name="Rectangle 49"/>
              <p:cNvSpPr>
                <a:spLocks noChangeArrowheads="1"/>
              </p:cNvSpPr>
              <p:nvPr/>
            </p:nvSpPr>
            <p:spPr bwMode="auto">
              <a:xfrm>
                <a:off x="1111" y="1302"/>
                <a:ext cx="408" cy="4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7149" name="Rectangle 50"/>
              <p:cNvSpPr>
                <a:spLocks noChangeArrowheads="1"/>
              </p:cNvSpPr>
              <p:nvPr/>
            </p:nvSpPr>
            <p:spPr bwMode="auto">
              <a:xfrm>
                <a:off x="1519" y="1302"/>
                <a:ext cx="408" cy="4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87144" name="Group 53"/>
            <p:cNvGrpSpPr/>
            <p:nvPr/>
          </p:nvGrpSpPr>
          <p:grpSpPr bwMode="auto">
            <a:xfrm>
              <a:off x="1564" y="1348"/>
              <a:ext cx="816" cy="46"/>
              <a:chOff x="1111" y="1302"/>
              <a:chExt cx="816" cy="46"/>
            </a:xfrm>
          </p:grpSpPr>
          <p:sp>
            <p:nvSpPr>
              <p:cNvPr id="87146" name="Rectangle 54"/>
              <p:cNvSpPr>
                <a:spLocks noChangeArrowheads="1"/>
              </p:cNvSpPr>
              <p:nvPr/>
            </p:nvSpPr>
            <p:spPr bwMode="auto">
              <a:xfrm>
                <a:off x="1111" y="1302"/>
                <a:ext cx="408" cy="4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7147" name="Rectangle 55"/>
              <p:cNvSpPr>
                <a:spLocks noChangeArrowheads="1"/>
              </p:cNvSpPr>
              <p:nvPr/>
            </p:nvSpPr>
            <p:spPr bwMode="auto">
              <a:xfrm>
                <a:off x="1519" y="1302"/>
                <a:ext cx="408" cy="4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87145" name="Rectangle 57"/>
            <p:cNvSpPr>
              <a:spLocks noChangeArrowheads="1"/>
            </p:cNvSpPr>
            <p:nvPr/>
          </p:nvSpPr>
          <p:spPr bwMode="auto">
            <a:xfrm>
              <a:off x="2381" y="1348"/>
              <a:ext cx="408" cy="4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87110" name="Rectangle 70"/>
          <p:cNvSpPr>
            <a:spLocks noChangeArrowheads="1"/>
          </p:cNvSpPr>
          <p:nvPr/>
        </p:nvSpPr>
        <p:spPr bwMode="auto">
          <a:xfrm>
            <a:off x="1835150" y="1780059"/>
            <a:ext cx="647700" cy="7302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7111" name="Rectangle 71"/>
          <p:cNvSpPr>
            <a:spLocks noChangeArrowheads="1"/>
          </p:cNvSpPr>
          <p:nvPr/>
        </p:nvSpPr>
        <p:spPr bwMode="auto">
          <a:xfrm>
            <a:off x="2484438" y="1780059"/>
            <a:ext cx="647700" cy="7302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7112" name="Rectangle 72"/>
          <p:cNvSpPr>
            <a:spLocks noChangeArrowheads="1"/>
          </p:cNvSpPr>
          <p:nvPr/>
        </p:nvSpPr>
        <p:spPr bwMode="auto">
          <a:xfrm>
            <a:off x="3132138" y="1780059"/>
            <a:ext cx="647700" cy="73025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7114" name="AutoShape 11"/>
          <p:cNvSpPr/>
          <p:nvPr/>
        </p:nvSpPr>
        <p:spPr bwMode="auto">
          <a:xfrm rot="-5400000">
            <a:off x="2086768" y="1599878"/>
            <a:ext cx="144463" cy="647700"/>
          </a:xfrm>
          <a:prstGeom prst="leftBrace">
            <a:avLst>
              <a:gd name="adj1" fmla="val 3736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/>
            <a:endParaRPr lang="zh-CN" altLang="en-US" b="1"/>
          </a:p>
        </p:txBody>
      </p:sp>
      <p:sp>
        <p:nvSpPr>
          <p:cNvPr id="87115" name="AutoShape 11"/>
          <p:cNvSpPr/>
          <p:nvPr/>
        </p:nvSpPr>
        <p:spPr bwMode="auto">
          <a:xfrm rot="-5400000">
            <a:off x="2736056" y="1599878"/>
            <a:ext cx="144463" cy="647700"/>
          </a:xfrm>
          <a:prstGeom prst="leftBrace">
            <a:avLst>
              <a:gd name="adj1" fmla="val 3736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/>
            <a:endParaRPr lang="zh-CN" altLang="en-US" b="1"/>
          </a:p>
        </p:txBody>
      </p:sp>
      <p:sp>
        <p:nvSpPr>
          <p:cNvPr id="87116" name="AutoShape 11"/>
          <p:cNvSpPr/>
          <p:nvPr/>
        </p:nvSpPr>
        <p:spPr bwMode="auto">
          <a:xfrm rot="-5400000">
            <a:off x="3383756" y="1599878"/>
            <a:ext cx="144463" cy="647700"/>
          </a:xfrm>
          <a:prstGeom prst="leftBrace">
            <a:avLst>
              <a:gd name="adj1" fmla="val 3736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/>
            <a:endParaRPr lang="zh-CN" altLang="en-US" b="1"/>
          </a:p>
        </p:txBody>
      </p:sp>
      <p:sp>
        <p:nvSpPr>
          <p:cNvPr id="87120" name="AutoShape 80"/>
          <p:cNvSpPr/>
          <p:nvPr/>
        </p:nvSpPr>
        <p:spPr bwMode="auto">
          <a:xfrm rot="-5400000">
            <a:off x="2340769" y="1563365"/>
            <a:ext cx="287337" cy="2016125"/>
          </a:xfrm>
          <a:prstGeom prst="leftBrace">
            <a:avLst>
              <a:gd name="adj1" fmla="val 58472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87125" name="AutoShape 85"/>
          <p:cNvSpPr>
            <a:spLocks noChangeArrowheads="1"/>
          </p:cNvSpPr>
          <p:nvPr/>
        </p:nvSpPr>
        <p:spPr bwMode="auto">
          <a:xfrm>
            <a:off x="4140200" y="3004021"/>
            <a:ext cx="937260" cy="215900"/>
          </a:xfrm>
          <a:prstGeom prst="rightArrow">
            <a:avLst>
              <a:gd name="adj1" fmla="val 50000"/>
              <a:gd name="adj2" fmla="val 58272"/>
            </a:avLst>
          </a:prstGeom>
          <a:solidFill>
            <a:srgbClr val="FF6600"/>
          </a:solidFill>
          <a:ln w="9525" algn="ctr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pic>
        <p:nvPicPr>
          <p:cNvPr id="87151" name="Picture 1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9338" y="627534"/>
            <a:ext cx="1085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262214" y="1853084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214" y="1853084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107" t="-25" r="135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1944839" y="1916986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839" y="1916986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107" t="-91" r="135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2594127" y="1923728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127" y="1923728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35" t="-51" r="63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3241827" y="1953314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1827" y="1953314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35" t="-9" r="6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3022449" y="2751588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2449" y="2751588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110" t="-22" r="13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6404927" y="2758735"/>
                <a:ext cx="4395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4927" y="2758735"/>
                <a:ext cx="439544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72" t="-48" r="100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7168014" y="2750318"/>
                <a:ext cx="439544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8014" y="2750318"/>
                <a:ext cx="439544" cy="611771"/>
              </a:xfrm>
              <a:prstGeom prst="rect">
                <a:avLst/>
              </a:prstGeom>
              <a:blipFill rotWithShape="1">
                <a:blip r:embed="rId3"/>
                <a:stretch>
                  <a:fillRect l="-30" t="-22" r="59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3099651" y="3378361"/>
                <a:ext cx="1211421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651" y="3378361"/>
                <a:ext cx="1211421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18" t="-18" r="5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029541" y="3378361"/>
                <a:ext cx="157889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541" y="3378361"/>
                <a:ext cx="1578894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30" t="-18" r="7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303517" y="3370075"/>
                <a:ext cx="948080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517" y="3370075"/>
                <a:ext cx="948080" cy="900246"/>
              </a:xfrm>
              <a:prstGeom prst="rect">
                <a:avLst/>
              </a:prstGeom>
              <a:blipFill rotWithShape="1">
                <a:blip r:embed="rId6"/>
                <a:stretch>
                  <a:fillRect l="-67" t="-14" r="2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8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8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8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8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8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8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7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7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8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22" grpId="0" bldLvl="0" animBg="1"/>
      <p:bldP spid="25" grpId="0" animBg="1"/>
      <p:bldP spid="26" grpId="0"/>
      <p:bldP spid="87081" grpId="0" animBg="1"/>
      <p:bldP spid="87085" grpId="0" bldLvl="0" animBg="1"/>
      <p:bldP spid="87091" grpId="0" animBg="1"/>
      <p:bldP spid="87110" grpId="0" animBg="1"/>
      <p:bldP spid="87111" grpId="0" animBg="1"/>
      <p:bldP spid="87112" grpId="0" animBg="1"/>
      <p:bldP spid="87114" grpId="0" animBg="1"/>
      <p:bldP spid="87115" grpId="0" animBg="1"/>
      <p:bldP spid="87116" grpId="0" animBg="1"/>
      <p:bldP spid="87120" grpId="0" animBg="1"/>
      <p:bldP spid="871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01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1512888"/>
            <a:ext cx="251936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585788" y="1436688"/>
            <a:ext cx="1898650" cy="59372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方法三：</a:t>
            </a:r>
            <a:endParaRPr lang="zh-CN" altLang="en-US" sz="3600" b="1">
              <a:solidFill>
                <a:srgbClr val="FF0000"/>
              </a:solidFill>
              <a:latin typeface="华文新魏" panose="02010800040101010101" charset="-122"/>
              <a:ea typeface="楷体_GB2312" panose="02010609030101010101" pitchFamily="49" charset="-122"/>
              <a:cs typeface="华文新魏" panose="02010800040101010101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>
              <a:ea typeface="楷体_GB2312" panose="02010609030101010101" pitchFamily="49" charset="-122"/>
              <a:cs typeface="华文新魏" panose="0201080004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71775" y="1492250"/>
            <a:ext cx="259238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用乘法计算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3132455" y="520700"/>
            <a:ext cx="4248150" cy="916305"/>
          </a:xfrm>
          <a:prstGeom prst="wedgeRoundRectCallout">
            <a:avLst>
              <a:gd name="adj1" fmla="val 43500"/>
              <a:gd name="adj2" fmla="val 9535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求几个相同加数的和，可以用乘法计算。</a:t>
            </a:r>
            <a:endParaRPr lang="zh-CN" altLang="en-US" sz="2800" b="1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9108" name="AutoShape 18"/>
              <p:cNvSpPr>
                <a:spLocks noChangeArrowheads="1"/>
              </p:cNvSpPr>
              <p:nvPr/>
            </p:nvSpPr>
            <p:spPr bwMode="auto">
              <a:xfrm>
                <a:off x="1042988" y="2139950"/>
                <a:ext cx="5689600" cy="576263"/>
              </a:xfrm>
              <a:prstGeom prst="roundRect">
                <a:avLst>
                  <a:gd name="adj" fmla="val 16667"/>
                </a:avLst>
              </a:prstGeom>
              <a:solidFill>
                <a:srgbClr val="99CCFF"/>
              </a:solidFill>
              <a:ln w="9525" algn="ctr">
                <a:solidFill>
                  <a:srgbClr val="99CCFF"/>
                </a:solidFill>
                <a:rou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求</a:t>
                </a: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的和，可以用乘法计算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9108" name="AutoShap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2988" y="2139950"/>
                <a:ext cx="5689600" cy="576263"/>
              </a:xfrm>
              <a:prstGeom prst="roundRect">
                <a:avLst>
                  <a:gd name="adj" fmla="val 16667"/>
                </a:avLst>
              </a:prstGeom>
              <a:blipFill rotWithShape="1">
                <a:blip r:embed="rId2"/>
                <a:stretch>
                  <a:fillRect l="-84" t="-2534" r="-84" b="-2589"/>
                </a:stretch>
              </a:blipFill>
              <a:ln w="9525" algn="ctr">
                <a:solidFill>
                  <a:srgbClr val="99CCFF"/>
                </a:solidFill>
                <a:rou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115" name="Text Box 27"/>
          <p:cNvSpPr txBox="1">
            <a:spLocks noChangeArrowheads="1"/>
          </p:cNvSpPr>
          <p:nvPr/>
        </p:nvSpPr>
        <p:spPr bwMode="auto">
          <a:xfrm>
            <a:off x="2531883" y="3756554"/>
            <a:ext cx="1151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17695" y="2975922"/>
                <a:ext cx="1105750" cy="612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95" y="2975922"/>
                <a:ext cx="1105750" cy="612796"/>
              </a:xfrm>
              <a:prstGeom prst="rect">
                <a:avLst/>
              </a:prstGeom>
              <a:blipFill rotWithShape="1">
                <a:blip r:embed="rId3"/>
                <a:stretch>
                  <a:fillRect l="-47" t="-51" r="9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3010187" y="3034559"/>
                <a:ext cx="1814067" cy="62587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Calibri" panose="020F0502020204030204" pitchFamily="34" charset="0"/>
                  </a:rPr>
                  <a:t> </a:t>
                </a:r>
                <a:endParaRPr lang="zh-CN" altLang="en-US" sz="2400" b="1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3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10187" y="3034559"/>
                <a:ext cx="1814067" cy="625877"/>
              </a:xfrm>
              <a:prstGeom prst="rect">
                <a:avLst/>
              </a:prstGeom>
              <a:blipFill rotWithShape="1">
                <a:blip r:embed="rId4"/>
                <a:stretch>
                  <a:fillRect l="-16" t="-85" r="9" b="47"/>
                </a:stretch>
              </a:blipFill>
              <a:ln w="9525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050017" y="3030336"/>
                <a:ext cx="2067746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</a:rPr>
                      <m:t>+ 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017" y="3030336"/>
                <a:ext cx="2067746" cy="625877"/>
              </a:xfrm>
              <a:prstGeom prst="rect">
                <a:avLst/>
              </a:prstGeom>
              <a:blipFill rotWithShape="1">
                <a:blip r:embed="rId5"/>
                <a:stretch>
                  <a:fillRect l="-18" t="-19" r="-2215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971600" y="3816635"/>
                <a:ext cx="109517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816635"/>
                <a:ext cx="1095172" cy="612796"/>
              </a:xfrm>
              <a:prstGeom prst="rect">
                <a:avLst/>
              </a:prstGeom>
              <a:blipFill rotWithShape="1">
                <a:blip r:embed="rId6"/>
                <a:stretch>
                  <a:fillRect l="-5" t="-47" r="4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1949241" y="3756554"/>
                <a:ext cx="715259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9241" y="3756554"/>
                <a:ext cx="715259" cy="611771"/>
              </a:xfrm>
              <a:prstGeom prst="rect">
                <a:avLst/>
              </a:prstGeom>
              <a:blipFill rotWithShape="1">
                <a:blip r:embed="rId7"/>
                <a:stretch>
                  <a:fillRect l="-60" t="-86" r="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4834176" y="2991486"/>
                <a:ext cx="845103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76" y="2991486"/>
                <a:ext cx="845103" cy="612796"/>
              </a:xfrm>
              <a:prstGeom prst="rect">
                <a:avLst/>
              </a:prstGeom>
              <a:blipFill rotWithShape="1">
                <a:blip r:embed="rId8"/>
                <a:stretch>
                  <a:fillRect l="-66" r="5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622287" y="3035178"/>
                <a:ext cx="2067746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</a:rPr>
                      <m:t>+ 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2287" y="3035178"/>
                <a:ext cx="2067746" cy="625877"/>
              </a:xfrm>
              <a:prstGeom prst="rect">
                <a:avLst/>
              </a:prstGeom>
              <a:blipFill rotWithShape="1">
                <a:blip r:embed="rId9"/>
                <a:stretch>
                  <a:fillRect l="-31" t="-82" r="-2202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7485539" y="3030337"/>
                <a:ext cx="1766981" cy="625877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900" b="1" dirty="0">
                    <a:latin typeface="Calibri" panose="020F0502020204030204" pitchFamily="34" charset="0"/>
                  </a:rPr>
                  <a:t> </a:t>
                </a:r>
                <a:endParaRPr lang="zh-CN" altLang="en-US" sz="1600" b="1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1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85539" y="3030337"/>
                <a:ext cx="1766981" cy="625877"/>
              </a:xfrm>
              <a:prstGeom prst="rect">
                <a:avLst/>
              </a:prstGeom>
              <a:blipFill rotWithShape="1">
                <a:blip r:embed="rId10"/>
                <a:stretch>
                  <a:fillRect l="-9" t="-19" r="32" b="83"/>
                </a:stretch>
              </a:blipFill>
              <a:ln w="9525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364163" y="3646427"/>
                <a:ext cx="1082348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163" y="3646427"/>
                <a:ext cx="1082348" cy="612796"/>
              </a:xfrm>
              <a:prstGeom prst="rect">
                <a:avLst/>
              </a:prstGeom>
              <a:blipFill rotWithShape="1">
                <a:blip r:embed="rId11"/>
                <a:stretch>
                  <a:fillRect l="-29" t="-42" r="58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5870566" y="4216161"/>
            <a:ext cx="1151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5330038" y="4196998"/>
                <a:ext cx="715259" cy="611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0038" y="4196998"/>
                <a:ext cx="715259" cy="611771"/>
              </a:xfrm>
              <a:prstGeom prst="rect">
                <a:avLst/>
              </a:prstGeom>
              <a:blipFill rotWithShape="1">
                <a:blip r:embed="rId7"/>
                <a:stretch>
                  <a:fillRect l="-68" t="-46" r="14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89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5" grpId="0" bldLvl="0" animBg="1"/>
      <p:bldP spid="89108" grpId="0" animBg="1"/>
      <p:bldP spid="89115" grpId="0"/>
      <p:bldP spid="23" grpId="0"/>
      <p:bldP spid="24" grpId="0"/>
      <p:bldP spid="30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585788" y="915566"/>
            <a:ext cx="2617787" cy="59372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解决问题：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585788" y="1970936"/>
            <a:ext cx="792162" cy="519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31" name="Text Box 19"/>
          <p:cNvSpPr txBox="1">
            <a:spLocks noChangeArrowheads="1"/>
          </p:cNvSpPr>
          <p:nvPr/>
        </p:nvSpPr>
        <p:spPr bwMode="auto">
          <a:xfrm>
            <a:off x="1188119" y="3419053"/>
            <a:ext cx="4248150" cy="5219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个人一共吃 个饼。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0139" name="Group 27"/>
          <p:cNvGrpSpPr/>
          <p:nvPr/>
        </p:nvGrpSpPr>
        <p:grpSpPr bwMode="auto">
          <a:xfrm>
            <a:off x="5292725" y="2626891"/>
            <a:ext cx="2808288" cy="215900"/>
            <a:chOff x="3334" y="1983"/>
            <a:chExt cx="1769" cy="136"/>
          </a:xfrm>
        </p:grpSpPr>
        <p:sp>
          <p:nvSpPr>
            <p:cNvPr id="90154" name="Line 24"/>
            <p:cNvSpPr>
              <a:spLocks noChangeShapeType="1"/>
            </p:cNvSpPr>
            <p:nvPr/>
          </p:nvSpPr>
          <p:spPr bwMode="auto">
            <a:xfrm flipV="1">
              <a:off x="5103" y="1983"/>
              <a:ext cx="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155" name="Line 25"/>
            <p:cNvSpPr>
              <a:spLocks noChangeShapeType="1"/>
            </p:cNvSpPr>
            <p:nvPr/>
          </p:nvSpPr>
          <p:spPr bwMode="auto">
            <a:xfrm flipH="1">
              <a:off x="3334" y="2119"/>
              <a:ext cx="17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156" name="Line 26"/>
            <p:cNvSpPr>
              <a:spLocks noChangeShapeType="1"/>
            </p:cNvSpPr>
            <p:nvPr/>
          </p:nvSpPr>
          <p:spPr bwMode="auto">
            <a:xfrm flipV="1">
              <a:off x="3334" y="2028"/>
              <a:ext cx="0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140" name="Text Box 28"/>
          <p:cNvSpPr txBox="1">
            <a:spLocks noChangeArrowheads="1"/>
          </p:cNvSpPr>
          <p:nvPr/>
        </p:nvSpPr>
        <p:spPr bwMode="auto">
          <a:xfrm>
            <a:off x="5364163" y="2771353"/>
            <a:ext cx="2520950" cy="460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分数中的分母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141" name="Group 29"/>
          <p:cNvGrpSpPr/>
          <p:nvPr/>
        </p:nvGrpSpPr>
        <p:grpSpPr bwMode="auto">
          <a:xfrm flipV="1">
            <a:off x="5292725" y="1834728"/>
            <a:ext cx="2592388" cy="215900"/>
            <a:chOff x="3334" y="1983"/>
            <a:chExt cx="1769" cy="136"/>
          </a:xfrm>
        </p:grpSpPr>
        <p:sp>
          <p:nvSpPr>
            <p:cNvPr id="2" name="Line 30"/>
            <p:cNvSpPr>
              <a:spLocks noChangeShapeType="1"/>
            </p:cNvSpPr>
            <p:nvPr/>
          </p:nvSpPr>
          <p:spPr bwMode="auto">
            <a:xfrm flipV="1">
              <a:off x="5103" y="1983"/>
              <a:ext cx="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152" name="Line 31"/>
            <p:cNvSpPr>
              <a:spLocks noChangeShapeType="1"/>
            </p:cNvSpPr>
            <p:nvPr/>
          </p:nvSpPr>
          <p:spPr bwMode="auto">
            <a:xfrm flipH="1">
              <a:off x="3334" y="2119"/>
              <a:ext cx="17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153" name="Line 32"/>
            <p:cNvSpPr>
              <a:spLocks noChangeShapeType="1"/>
            </p:cNvSpPr>
            <p:nvPr/>
          </p:nvSpPr>
          <p:spPr bwMode="auto">
            <a:xfrm flipV="1">
              <a:off x="3334" y="2028"/>
              <a:ext cx="0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149" name="Group 37"/>
          <p:cNvGrpSpPr/>
          <p:nvPr/>
        </p:nvGrpSpPr>
        <p:grpSpPr bwMode="auto">
          <a:xfrm>
            <a:off x="5651500" y="1763291"/>
            <a:ext cx="2592388" cy="431800"/>
            <a:chOff x="3560" y="1393"/>
            <a:chExt cx="1633" cy="272"/>
          </a:xfrm>
        </p:grpSpPr>
        <p:sp>
          <p:nvSpPr>
            <p:cNvPr id="90148" name="Line 34"/>
            <p:cNvSpPr>
              <a:spLocks noChangeShapeType="1"/>
            </p:cNvSpPr>
            <p:nvPr/>
          </p:nvSpPr>
          <p:spPr bwMode="auto">
            <a:xfrm>
              <a:off x="5193" y="1393"/>
              <a:ext cx="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arrow" w="med" len="med"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Line 35"/>
            <p:cNvSpPr>
              <a:spLocks noChangeShapeType="1"/>
            </p:cNvSpPr>
            <p:nvPr/>
          </p:nvSpPr>
          <p:spPr bwMode="auto">
            <a:xfrm flipH="1" flipV="1">
              <a:off x="3560" y="1393"/>
              <a:ext cx="16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Line 36"/>
            <p:cNvSpPr>
              <a:spLocks noChangeShapeType="1"/>
            </p:cNvSpPr>
            <p:nvPr/>
          </p:nvSpPr>
          <p:spPr bwMode="auto">
            <a:xfrm>
              <a:off x="3560" y="1393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150" name="Text Box 38"/>
          <p:cNvSpPr txBox="1">
            <a:spLocks noChangeArrowheads="1"/>
          </p:cNvSpPr>
          <p:nvPr/>
        </p:nvSpPr>
        <p:spPr bwMode="auto">
          <a:xfrm>
            <a:off x="5580063" y="1763291"/>
            <a:ext cx="2520950" cy="460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分数中的分子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51" name="Text Box 39"/>
          <p:cNvSpPr txBox="1">
            <a:spLocks noChangeArrowheads="1"/>
          </p:cNvSpPr>
          <p:nvPr/>
        </p:nvSpPr>
        <p:spPr bwMode="auto">
          <a:xfrm>
            <a:off x="5724525" y="1329903"/>
            <a:ext cx="2520950" cy="460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等式中的整数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0147" name="Picture 4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61238" y="3698692"/>
            <a:ext cx="10477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4918183" y="1973253"/>
                <a:ext cx="919033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183" y="1973253"/>
                <a:ext cx="919033" cy="670505"/>
              </a:xfrm>
              <a:prstGeom prst="rect">
                <a:avLst/>
              </a:prstGeom>
              <a:blipFill rotWithShape="1">
                <a:blip r:embed="rId2"/>
                <a:stretch>
                  <a:fillRect l="-12" t="-46" r="3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7653518" y="2050628"/>
                <a:ext cx="91903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3518" y="2050628"/>
                <a:ext cx="919034" cy="670505"/>
              </a:xfrm>
              <a:prstGeom prst="rect">
                <a:avLst/>
              </a:prstGeom>
              <a:blipFill rotWithShape="1">
                <a:blip r:embed="rId3"/>
                <a:stretch>
                  <a:fillRect l="-54" t="-32" r="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1411231" y="1766118"/>
                <a:ext cx="966900" cy="670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231" y="1766118"/>
                <a:ext cx="966900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27" t="-27" r="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2064399" y="1823955"/>
                <a:ext cx="1182631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399" y="1823955"/>
                <a:ext cx="1182631" cy="670505"/>
              </a:xfrm>
              <a:prstGeom prst="rect">
                <a:avLst/>
              </a:prstGeom>
              <a:blipFill rotWithShape="1">
                <a:blip r:embed="rId5"/>
                <a:stretch>
                  <a:fillRect l="-1" t="-35" r="2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3564255" y="1917775"/>
            <a:ext cx="1151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900607" y="1751382"/>
                <a:ext cx="731995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07" y="1751382"/>
                <a:ext cx="731995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77" t="-8" r="55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1377264" y="2626891"/>
                <a:ext cx="91903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264" y="2626891"/>
                <a:ext cx="919034" cy="670505"/>
              </a:xfrm>
              <a:prstGeom prst="rect">
                <a:avLst/>
              </a:prstGeom>
              <a:blipFill rotWithShape="1">
                <a:blip r:embed="rId7"/>
                <a:stretch>
                  <a:fillRect l="-64" t="-79" r="15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2043495" y="2626891"/>
                <a:ext cx="1182631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495" y="2626891"/>
                <a:ext cx="1182631" cy="670505"/>
              </a:xfrm>
              <a:prstGeom prst="rect">
                <a:avLst/>
              </a:prstGeom>
              <a:blipFill rotWithShape="1">
                <a:blip r:embed="rId8"/>
                <a:stretch>
                  <a:fillRect l="-5" t="-79" r="28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3564255" y="2713013"/>
            <a:ext cx="1151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2900607" y="2546620"/>
                <a:ext cx="731995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07" y="2546620"/>
                <a:ext cx="731995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77" t="-40" r="55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3885963" y="3314821"/>
                <a:ext cx="468397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963" y="3314821"/>
                <a:ext cx="468397" cy="669414"/>
              </a:xfrm>
              <a:prstGeom prst="rect">
                <a:avLst/>
              </a:prstGeom>
              <a:blipFill rotWithShape="1">
                <a:blip r:embed="rId9"/>
                <a:stretch>
                  <a:fillRect l="-85" t="-18" r="3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9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9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90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90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0122" grpId="0"/>
      <p:bldP spid="90131" grpId="0"/>
      <p:bldP spid="90140" grpId="0"/>
      <p:bldP spid="90150" grpId="0"/>
      <p:bldP spid="90151" grpId="0"/>
      <p:bldP spid="36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3" name="Text Box 8"/>
          <p:cNvSpPr txBox="1">
            <a:spLocks noChangeArrowheads="1"/>
          </p:cNvSpPr>
          <p:nvPr/>
        </p:nvSpPr>
        <p:spPr bwMode="auto">
          <a:xfrm>
            <a:off x="1258888" y="1130771"/>
            <a:ext cx="19272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972294" y="1916732"/>
            <a:ext cx="1898650" cy="592138"/>
          </a:xfrm>
          <a:prstGeom prst="wedgeRoundRectCallout">
            <a:avLst>
              <a:gd name="adj1" fmla="val 40551"/>
              <a:gd name="adj2" fmla="val 64477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方法一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</a:rPr>
              <a:t>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</a:endParaRPr>
          </a:p>
        </p:txBody>
      </p:sp>
      <p:sp>
        <p:nvSpPr>
          <p:cNvPr id="93190" name="TextBox 12"/>
          <p:cNvSpPr txBox="1">
            <a:spLocks noChangeArrowheads="1"/>
          </p:cNvSpPr>
          <p:nvPr/>
        </p:nvSpPr>
        <p:spPr bwMode="auto">
          <a:xfrm>
            <a:off x="3059857" y="1989757"/>
            <a:ext cx="28082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3206" name="组合 30"/>
          <p:cNvGrpSpPr/>
          <p:nvPr/>
        </p:nvGrpSpPr>
        <p:grpSpPr bwMode="auto">
          <a:xfrm>
            <a:off x="107950" y="627534"/>
            <a:ext cx="1166813" cy="1062037"/>
            <a:chOff x="670145" y="1457273"/>
            <a:chExt cx="1555361" cy="1415170"/>
          </a:xfrm>
        </p:grpSpPr>
        <p:pic>
          <p:nvPicPr>
            <p:cNvPr id="93211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21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3207" name="Rectangle 13"/>
          <p:cNvSpPr>
            <a:spLocks noChangeArrowheads="1"/>
          </p:cNvSpPr>
          <p:nvPr/>
        </p:nvSpPr>
        <p:spPr bwMode="auto">
          <a:xfrm>
            <a:off x="0" y="2376488"/>
            <a:ext cx="9144000" cy="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pic>
        <p:nvPicPr>
          <p:cNvPr id="93208" name="Picture 7" descr="F:\七彩课堂插图板式封面\排版用图标、页眉页脚\标题jpg\温故知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7255" y="3003798"/>
            <a:ext cx="2579687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870944" y="825928"/>
                <a:ext cx="1177758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8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944" y="825928"/>
                <a:ext cx="1177758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9" t="-47" r="4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329656" y="2657961"/>
                <a:ext cx="118898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656" y="2657961"/>
                <a:ext cx="1188980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40" t="-54" r="8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303651" y="2722198"/>
                <a:ext cx="1556452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+</m:t>
                          </m:r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3651" y="2722198"/>
                <a:ext cx="1556452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24" t="-65" r="2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599385" y="2657961"/>
                <a:ext cx="93044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9385" y="2657961"/>
                <a:ext cx="930447" cy="901785"/>
              </a:xfrm>
              <a:prstGeom prst="rect">
                <a:avLst/>
              </a:prstGeom>
              <a:blipFill rotWithShape="1">
                <a:blip r:embed="rId6"/>
                <a:stretch>
                  <a:fillRect l="-9" t="-54" r="2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297737" y="2661022"/>
                <a:ext cx="93044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8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737" y="2661022"/>
                <a:ext cx="930447" cy="901785"/>
              </a:xfrm>
              <a:prstGeom prst="rect">
                <a:avLst/>
              </a:prstGeom>
              <a:blipFill rotWithShape="1">
                <a:blip r:embed="rId7"/>
                <a:stretch>
                  <a:fillRect l="-61" t="-41" r="11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3190" grpId="0"/>
      <p:bldP spid="2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1886</Words>
  <Application>WPS 演示</Application>
  <PresentationFormat>全屏显示(16:9)</PresentationFormat>
  <Paragraphs>433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楷体</vt:lpstr>
      <vt:lpstr>幼圆</vt:lpstr>
      <vt:lpstr>华文新魏</vt:lpstr>
      <vt:lpstr>Cambria Math</vt:lpstr>
      <vt:lpstr>Times New Roman</vt:lpstr>
      <vt:lpstr>Cambria Math</vt:lpstr>
      <vt:lpstr>楷体_GB2312</vt:lpstr>
      <vt:lpstr>微软雅黑</vt:lpstr>
      <vt:lpstr>Arial Unicode MS</vt:lpstr>
      <vt:lpstr>等线</vt:lpstr>
      <vt:lpstr>Calibri Light</vt:lpstr>
      <vt:lpstr>Office 主题</vt:lpstr>
      <vt:lpstr>2_自定义设计方案</vt:lpstr>
      <vt:lpstr>1_自定义设计方案</vt:lpstr>
      <vt:lpstr>自定义设计方案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130</cp:revision>
  <dcterms:created xsi:type="dcterms:W3CDTF">2018-09-11T05:46:00Z</dcterms:created>
  <dcterms:modified xsi:type="dcterms:W3CDTF">2023-08-29T00:54:27Z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A376F4A567284E6992EB63C811A96001_12</vt:lpwstr>
  </property>
</Properties>
</file>