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</p:sldMasterIdLst>
  <p:sldIdLst>
    <p:sldId id="256" r:id="rId4"/>
    <p:sldId id="301" r:id="rId5"/>
    <p:sldId id="302" r:id="rId6"/>
    <p:sldId id="347" r:id="rId7"/>
    <p:sldId id="319" r:id="rId8"/>
    <p:sldId id="349" r:id="rId9"/>
    <p:sldId id="350" r:id="rId10"/>
    <p:sldId id="351" r:id="rId11"/>
    <p:sldId id="352" r:id="rId12"/>
    <p:sldId id="353" r:id="rId13"/>
    <p:sldId id="355" r:id="rId14"/>
    <p:sldId id="348" r:id="rId15"/>
    <p:sldId id="271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  <p:grpSp>
        <p:nvGrpSpPr>
          <p:cNvPr id="14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5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练习六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2" name="文本框 3"/>
          <p:cNvSpPr txBox="1">
            <a:spLocks noChangeArrowheads="1"/>
          </p:cNvSpPr>
          <p:nvPr/>
        </p:nvSpPr>
        <p:spPr bwMode="auto">
          <a:xfrm>
            <a:off x="1273463" y="2079962"/>
            <a:ext cx="2002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125.6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867964" y="823452"/>
            <a:ext cx="7520459" cy="1009633"/>
          </a:xfrm>
          <a:prstGeom prst="rect">
            <a:avLst/>
          </a:prstGeom>
          <a:noFill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草坪的成本为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元，那么植这块草坪的成本至少是多少元？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683568" y="2060184"/>
            <a:ext cx="792088" cy="443128"/>
          </a:xfrm>
          <a:prstGeom prst="rect">
            <a:avLst/>
          </a:prstGeom>
          <a:noFill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059832" y="2072596"/>
            <a:ext cx="21424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"/>
          <p:cNvSpPr txBox="1">
            <a:spLocks noChangeArrowheads="1"/>
          </p:cNvSpPr>
          <p:nvPr/>
        </p:nvSpPr>
        <p:spPr bwMode="auto">
          <a:xfrm>
            <a:off x="683568" y="2853802"/>
            <a:ext cx="631397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答：这块草坪的成本至少是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/>
      <p:bldP spid="13" grpId="0" animBg="1"/>
      <p:bldP spid="15" grpId="0" animBg="1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5"/>
          <p:cNvSpPr>
            <a:spLocks noChangeArrowheads="1"/>
          </p:cNvSpPr>
          <p:nvPr/>
        </p:nvSpPr>
        <p:spPr bwMode="auto">
          <a:xfrm>
            <a:off x="1617663" y="2295525"/>
            <a:ext cx="2514600" cy="18859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66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7544" y="856685"/>
            <a:ext cx="7632700" cy="1042664"/>
          </a:xfrm>
          <a:prstGeom prst="rect">
            <a:avLst/>
          </a:prstGeom>
          <a:noFill/>
        </p:spPr>
        <p:txBody>
          <a:bodyPr/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15.7m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长的竹篱笆靠墙围一个半圆型鸡舍（如右图）。这个鸡舍的面积是多少平方米？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8" name="Oval 8"/>
          <p:cNvSpPr>
            <a:spLocks noChangeArrowheads="1"/>
          </p:cNvSpPr>
          <p:nvPr/>
        </p:nvSpPr>
        <p:spPr bwMode="auto">
          <a:xfrm>
            <a:off x="1617663" y="2295525"/>
            <a:ext cx="2514600" cy="18859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66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71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606" y="2367751"/>
            <a:ext cx="3409950" cy="17573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1559" y="1899349"/>
            <a:ext cx="18722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11560" y="2498526"/>
            <a:ext cx="52396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，求出圆的半径。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1560" y="3246432"/>
            <a:ext cx="44561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求出圆的面积。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73346" y="3939902"/>
            <a:ext cx="44747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最后求出鸡舍的面积（圆面积的一半）。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爆炸形 1 16"/>
          <p:cNvSpPr/>
          <p:nvPr/>
        </p:nvSpPr>
        <p:spPr>
          <a:xfrm>
            <a:off x="2343946" y="51470"/>
            <a:ext cx="1774899" cy="1098649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53767" y="193738"/>
            <a:ext cx="14961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是周长的一半奥！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uiExpand="1" build="p"/>
      <p:bldP spid="47108" grpId="0" bldLvl="0"/>
      <p:bldP spid="10" grpId="0"/>
      <p:bldP spid="13" grpId="0"/>
      <p:bldP spid="14" grpId="0"/>
      <p:bldP spid="16" grpId="0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5"/>
          <p:cNvSpPr>
            <a:spLocks noChangeArrowheads="1"/>
          </p:cNvSpPr>
          <p:nvPr/>
        </p:nvSpPr>
        <p:spPr bwMode="auto">
          <a:xfrm>
            <a:off x="1617663" y="2052894"/>
            <a:ext cx="2514600" cy="188595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66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55424" y="528919"/>
            <a:ext cx="64521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设鸡舍的半径是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10401" y="1791284"/>
            <a:ext cx="33868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2×3.14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=15.7×2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10558" y="2244381"/>
            <a:ext cx="1086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617662" y="1176991"/>
            <a:ext cx="2602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78197" y="2805880"/>
            <a:ext cx="1528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482346" y="3253349"/>
            <a:ext cx="20176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=3.14×25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502444" y="2825539"/>
            <a:ext cx="2451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502444" y="3677234"/>
            <a:ext cx="27176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=78.5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633987" y="2825539"/>
            <a:ext cx="15875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78.5÷2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463490" y="3265980"/>
            <a:ext cx="27176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39.25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82152" y="4136762"/>
            <a:ext cx="5940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答：这个鸡舍的面积是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39.25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2144713"/>
            <a:ext cx="7201420" cy="22236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用圆的知识解决问题时，应结合实际问题，分清组合图形是由哪几个规则图形组成的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求出各个规则图形的面积后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再相加（减）；对某些题目可采用“转化法”、“切割法”、“平移法”进行解答。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90059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771800" y="1001713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组合图形的面积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57555" y="1620750"/>
          <a:ext cx="739648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480"/>
              </a:tblGrid>
              <a:tr h="94488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求两个或两个以上组合图形的面积时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先要分清组合图形是由哪几个规则图形组成的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求出各个规则图形的面积后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再相加（减）即可。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求不规则图形的面积时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可以考虑不规则图形是由哪几个规则图形组成的。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3707904" y="885595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395536" y="1779662"/>
          <a:ext cx="8208912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912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会用“切割法”“平移法”等方法求组合图形的面积。</a:t>
                      </a:r>
                      <a:endParaRPr lang="zh-CN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能够运用“转化法”把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无法找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出已知条件的问题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，换个角度思考，把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未知条件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转化成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已知条件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来解决。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6843" y="990370"/>
            <a:ext cx="5040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太和村的田径场如下图所示：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1784232" y="3431864"/>
            <a:ext cx="2808684" cy="897005"/>
          </a:xfrm>
          <a:prstGeom prst="wedgeRoundRectCallout">
            <a:avLst>
              <a:gd name="adj1" fmla="val -60521"/>
              <a:gd name="adj2" fmla="val -2792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左右两个半圆刚好能组成一个圆。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3" y="1561593"/>
            <a:ext cx="2991121" cy="133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 rot="1148820">
            <a:off x="1169006" y="1739209"/>
            <a:ext cx="797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rot="20472596">
            <a:off x="3219934" y="1739207"/>
            <a:ext cx="797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6595" y="1621423"/>
            <a:ext cx="708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580112" y="1251980"/>
            <a:ext cx="2612346" cy="1324880"/>
          </a:xfrm>
          <a:prstGeom prst="cloudCallout">
            <a:avLst>
              <a:gd name="adj1" fmla="val -56772"/>
              <a:gd name="adj2" fmla="val 2207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6136" y="1376531"/>
            <a:ext cx="2396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这个田径运动场的面积是多少平方米？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23" y="1619481"/>
            <a:ext cx="1542653" cy="170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124" y="42441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55650" y="343812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026" name="Picture 2" descr="C:\Documents and Settings\Administrator\桌面\6年级\p008-02-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252" y="2898333"/>
            <a:ext cx="1245110" cy="143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0" grpId="0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85156" y="1491630"/>
            <a:ext cx="9010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i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92014" y="817716"/>
            <a:ext cx="65527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运动场的面积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67672" y="1491630"/>
            <a:ext cx="46092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87×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+3.14×36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56146" y="3186214"/>
            <a:ext cx="33828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10333.44(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i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58280" y="2027221"/>
            <a:ext cx="4020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=87×72+3.14×1296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58280" y="2643758"/>
            <a:ext cx="32970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=6264+4069.44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59632" y="3804567"/>
            <a:ext cx="76328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答：这个田径运动场的面积是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10333.44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en-US" altLang="zh-CN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877888" y="915566"/>
            <a:ext cx="7294562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旋转餐厅的直径为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，旋转部分宽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。旋转部分的面积是多少平方米？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52369"/>
            <a:ext cx="26479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973" y="2067697"/>
            <a:ext cx="1795789" cy="194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箭头连接符 2"/>
          <p:cNvCxnSpPr/>
          <p:nvPr/>
        </p:nvCxnSpPr>
        <p:spPr>
          <a:xfrm>
            <a:off x="3704171" y="2914369"/>
            <a:ext cx="1641995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9336719">
            <a:off x="6917446" y="2361497"/>
            <a:ext cx="587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7m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98827" y="367636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36m</a:t>
            </a:r>
            <a:endParaRPr lang="zh-CN" alt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文本框 1"/>
          <p:cNvSpPr txBox="1">
            <a:spLocks noChangeArrowheads="1"/>
          </p:cNvSpPr>
          <p:nvPr/>
        </p:nvSpPr>
        <p:spPr bwMode="auto">
          <a:xfrm>
            <a:off x="707812" y="1779662"/>
            <a:ext cx="12798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1763688" y="1819857"/>
            <a:ext cx="67865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）²×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2-7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）²×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1758752" y="2343077"/>
            <a:ext cx="3680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²）×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697191" y="3443300"/>
            <a:ext cx="33932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637.42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1697191" y="2889385"/>
            <a:ext cx="2083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=203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1086004"/>
            <a:ext cx="5118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环形的面积公式是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/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899592" y="3997215"/>
            <a:ext cx="62419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答：旋转部分的面积是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637.42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7543" y="479822"/>
            <a:ext cx="5112569" cy="3244056"/>
          </a:xfrm>
          <a:prstGeom prst="rect">
            <a:avLst/>
          </a:prstGeom>
          <a:noFill/>
        </p:spPr>
        <p:txBody>
          <a:bodyPr/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一座雕塑的基座是圆形，半径为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，在它的周围植上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宽的环形草坪（如右图）。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）草坪的面积是多少平方米？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草坪的成本为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元，那么植这块草坪的成本至少是多少元？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 descr="C:\Documents and Settings\Administrator\桌面\6年级\p025-04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31590"/>
            <a:ext cx="394304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64634" y="627534"/>
            <a:ext cx="6095598" cy="660673"/>
          </a:xfrm>
          <a:prstGeom prst="rect">
            <a:avLst/>
          </a:prstGeom>
          <a:noFill/>
        </p:spPr>
        <p:txBody>
          <a:bodyPr/>
          <a:lstStyle/>
          <a:p>
            <a:pPr marL="0" indent="0"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）草坪的面积是多少平方米？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5889625" y="2308622"/>
            <a:ext cx="1870000" cy="1847304"/>
            <a:chOff x="3744" y="1824"/>
            <a:chExt cx="1632" cy="1632"/>
          </a:xfrm>
        </p:grpSpPr>
        <p:sp>
          <p:nvSpPr>
            <p:cNvPr id="46085" name="Oval 5"/>
            <p:cNvSpPr>
              <a:spLocks noChangeArrowheads="1"/>
            </p:cNvSpPr>
            <p:nvPr/>
          </p:nvSpPr>
          <p:spPr bwMode="auto">
            <a:xfrm>
              <a:off x="3744" y="1824"/>
              <a:ext cx="1632" cy="1632"/>
            </a:xfrm>
            <a:prstGeom prst="ellipse">
              <a:avLst/>
            </a:prstGeom>
            <a:solidFill>
              <a:srgbClr val="66FF33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86" name="Oval 6"/>
            <p:cNvSpPr>
              <a:spLocks noChangeArrowheads="1"/>
            </p:cNvSpPr>
            <p:nvPr/>
          </p:nvSpPr>
          <p:spPr bwMode="auto">
            <a:xfrm>
              <a:off x="4368" y="2400"/>
              <a:ext cx="384" cy="384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87" name="Line 7"/>
            <p:cNvSpPr>
              <a:spLocks noChangeShapeType="1"/>
            </p:cNvSpPr>
            <p:nvPr/>
          </p:nvSpPr>
          <p:spPr bwMode="auto">
            <a:xfrm flipV="1">
              <a:off x="4560" y="2400"/>
              <a:ext cx="96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8" name="Line 8"/>
            <p:cNvSpPr>
              <a:spLocks noChangeShapeType="1"/>
            </p:cNvSpPr>
            <p:nvPr/>
          </p:nvSpPr>
          <p:spPr bwMode="auto">
            <a:xfrm>
              <a:off x="4656" y="2784"/>
              <a:ext cx="336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9" name="Text Box 9"/>
            <p:cNvSpPr txBox="1">
              <a:spLocks noChangeArrowheads="1"/>
            </p:cNvSpPr>
            <p:nvPr/>
          </p:nvSpPr>
          <p:spPr bwMode="auto">
            <a:xfrm>
              <a:off x="3984" y="2213"/>
              <a:ext cx="768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1.5m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090" name="Text Box 10"/>
            <p:cNvSpPr txBox="1">
              <a:spLocks noChangeArrowheads="1"/>
            </p:cNvSpPr>
            <p:nvPr/>
          </p:nvSpPr>
          <p:spPr bwMode="auto">
            <a:xfrm>
              <a:off x="4742" y="2695"/>
              <a:ext cx="500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5m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091" name="文本框 2"/>
          <p:cNvSpPr txBox="1">
            <a:spLocks noChangeArrowheads="1"/>
          </p:cNvSpPr>
          <p:nvPr/>
        </p:nvSpPr>
        <p:spPr bwMode="auto">
          <a:xfrm>
            <a:off x="509393" y="2334606"/>
            <a:ext cx="5536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1.5+5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3.14-1.5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547687" y="1345584"/>
            <a:ext cx="7704138" cy="580123"/>
          </a:xfrm>
          <a:prstGeom prst="rect">
            <a:avLst/>
          </a:prstGeom>
          <a:noFill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求草坪的面积实际就是求环形的面积。（如图）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71921" y="1833085"/>
            <a:ext cx="792088" cy="443128"/>
          </a:xfrm>
          <a:prstGeom prst="rect">
            <a:avLst/>
          </a:prstGeom>
          <a:noFill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83715" y="2846072"/>
            <a:ext cx="51871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=42.25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3.14-2.25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598929" y="4089580"/>
            <a:ext cx="2582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586919" y="3437876"/>
            <a:ext cx="3812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=(42.25-2.25)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2627784" y="4214319"/>
            <a:ext cx="533800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答：草坪的面积是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125.6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  <p:bldP spid="46091" grpId="0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1155</Words>
  <Application>WPS 演示</Application>
  <PresentationFormat>全屏显示(16:9)</PresentationFormat>
  <Paragraphs>152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华文新魏</vt:lpstr>
      <vt:lpstr>等线</vt:lpstr>
      <vt:lpstr>微软雅黑</vt:lpstr>
      <vt:lpstr>Arial Unicode MS</vt:lpstr>
      <vt:lpstr>2_自定义设计方案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99</cp:revision>
  <dcterms:created xsi:type="dcterms:W3CDTF">2018-09-11T05:46:00Z</dcterms:created>
  <dcterms:modified xsi:type="dcterms:W3CDTF">2023-08-29T01:06:53Z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F819EB38F157469CAC965A703295EB15_12</vt:lpwstr>
  </property>
</Properties>
</file>