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86" r:id="rId4"/>
    <p:sldMasterId id="2147483697" r:id="rId5"/>
    <p:sldMasterId id="2147483708" r:id="rId6"/>
  </p:sldMasterIdLst>
  <p:notesMasterIdLst>
    <p:notesMasterId r:id="rId17"/>
  </p:notesMasterIdLst>
  <p:sldIdLst>
    <p:sldId id="256" r:id="rId7"/>
    <p:sldId id="359" r:id="rId8"/>
    <p:sldId id="360" r:id="rId9"/>
    <p:sldId id="361" r:id="rId10"/>
    <p:sldId id="362" r:id="rId11"/>
    <p:sldId id="363" r:id="rId12"/>
    <p:sldId id="364" r:id="rId13"/>
    <p:sldId id="382" r:id="rId14"/>
    <p:sldId id="383" r:id="rId15"/>
    <p:sldId id="397" r:id="rId16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5" userDrawn="1">
          <p15:clr>
            <a:srgbClr val="A4A3A4"/>
          </p15:clr>
        </p15:guide>
        <p15:guide id="2" pos="288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180DA3"/>
    <a:srgbClr val="17DB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10" d="100"/>
          <a:sy n="110" d="100"/>
        </p:scale>
        <p:origin x="-96" y="-222"/>
      </p:cViewPr>
      <p:guideLst>
        <p:guide orient="horz" pos="1655"/>
        <p:guide pos="288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3456-E696-4D65-8667-EB399270AB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8D34C6-842D-4448-B557-4B1FFC5073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44CA67A-5131-44CD-8AF4-862863868F3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BC71114-5348-4759-9094-CB4D943801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F1794EF-AEAE-4B9B-B6BC-03E8827895B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9A3988A-7E08-433F-95BD-DFA5788E74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BBDBEC5-7629-4AD2-AD9E-5B878F9D080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3F925D7-D6E2-4C5A-90C9-46F53CF093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1111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6C6C3A3-C81F-47A2-B510-E6C8076D219B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7758F06-98A4-4DA0-BF83-44B78770641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D8907CC-4D6E-4FA1-9AE5-1D1918B8F150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9F4F23-766D-4FA5-8169-BBF283C599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EE7DBEC-D00B-4EFE-8947-CEBCC6DE8BC1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F776A8C-BBEE-4A6F-824E-869BF0E12C1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79CC6C4-1B0C-4076-B354-C01BC4E8CA89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C4D8217-DCD3-4B6A-8717-DB0F3BC5CCD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6D20857-E398-4B0A-8230-5503E1AA6EF8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A20093A-2E85-4663-911F-BC402730A7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BBE860F-A520-4C54-8A16-81DC03703D8F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95FA687-8282-4E18-BFCF-797647C839B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CB74ABE-88A7-4E82-AFCF-EF5F4A99490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9F0A0B7-D463-407C-9D88-0C8D202D3A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7E8A174-0DA8-43AA-87BE-41F0A70D8365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0F30A7B-7F81-4255-A8C1-77AAAB0B02A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0A15A8D-D63C-419F-9E7F-68C798990202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E7744A-5AF6-486B-8FD6-C6327DD4A93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8E4A133-6202-48D8-ADB4-833968CA314F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4887605-5C15-46A0-B3B1-B952DB8829D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AC70283-6286-4488-B366-ECAD9693639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210FC54-4958-41F6-8A19-376E30A0B9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24B62CA-1780-4D74-B669-9D05D2D6398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CF647A2-5C66-418A-9600-A80275D787D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593F9D9-56DA-44BF-B9B5-4228B0BC678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48D48B7-80FB-4892-8BE7-D08649E24A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11AE134-27FC-4CE8-96F4-FDC9FB9CA9A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EAD2C51-421D-4B6A-BD11-DE7DAF7EBC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62C7987-68FC-4FBA-BDCB-9C3CF9E33594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3F74511-A324-4634-958B-9702116172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7F77BAF-608B-45B9-86E9-DF25365B82E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BAB744C-721B-4FC9-B101-04B6C1C805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912A0B2-E6AD-4A86-92C3-2759304EF78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91E42E2-E392-4F65-A748-C6853058DB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4.png"/><Relationship Id="rId15" Type="http://schemas.openxmlformats.org/officeDocument/2006/relationships/slide" Target="../slides/slide1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0" Type="http://schemas.openxmlformats.org/officeDocument/2006/relationships/slideLayout" Target="../slideLayouts/slideLayout31.xml"/><Relationship Id="rId2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5.xml"/><Relationship Id="rId8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2.xml"/><Relationship Id="rId5" Type="http://schemas.openxmlformats.org/officeDocument/2006/relationships/slideLayout" Target="../slideLayouts/slideLayout41.xml"/><Relationship Id="rId4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8.xml"/><Relationship Id="rId12" Type="http://schemas.openxmlformats.org/officeDocument/2006/relationships/theme" Target="../theme/theme3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46.xml"/><Relationship Id="rId1" Type="http://schemas.openxmlformats.org/officeDocument/2006/relationships/slideLayout" Target="../slideLayouts/slideLayout37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2" Type="http://schemas.openxmlformats.org/officeDocument/2006/relationships/theme" Target="../theme/theme4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5.xml"/><Relationship Id="rId8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2.xml"/><Relationship Id="rId5" Type="http://schemas.openxmlformats.org/officeDocument/2006/relationships/slideLayout" Target="../slideLayouts/slideLayout61.xml"/><Relationship Id="rId4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9.xml"/><Relationship Id="rId29" Type="http://schemas.openxmlformats.org/officeDocument/2006/relationships/theme" Target="../theme/theme5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81.xml"/><Relationship Id="rId24" Type="http://schemas.openxmlformats.org/officeDocument/2006/relationships/slideLayout" Target="../slideLayouts/slideLayout80.xml"/><Relationship Id="rId23" Type="http://schemas.openxmlformats.org/officeDocument/2006/relationships/slideLayout" Target="../slideLayouts/slideLayout79.xml"/><Relationship Id="rId22" Type="http://schemas.openxmlformats.org/officeDocument/2006/relationships/slideLayout" Target="../slideLayouts/slideLayout78.xml"/><Relationship Id="rId21" Type="http://schemas.openxmlformats.org/officeDocument/2006/relationships/slideLayout" Target="../slideLayouts/slideLayout77.xml"/><Relationship Id="rId20" Type="http://schemas.openxmlformats.org/officeDocument/2006/relationships/slideLayout" Target="../slideLayouts/slideLayout76.xml"/><Relationship Id="rId2" Type="http://schemas.openxmlformats.org/officeDocument/2006/relationships/slideLayout" Target="../slideLayouts/slideLayout58.xml"/><Relationship Id="rId19" Type="http://schemas.openxmlformats.org/officeDocument/2006/relationships/slideLayout" Target="../slideLayouts/slideLayout75.xml"/><Relationship Id="rId18" Type="http://schemas.openxmlformats.org/officeDocument/2006/relationships/slideLayout" Target="../slideLayouts/slideLayout74.xml"/><Relationship Id="rId17" Type="http://schemas.openxmlformats.org/officeDocument/2006/relationships/slideLayout" Target="../slideLayouts/slideLayout73.xml"/><Relationship Id="rId16" Type="http://schemas.openxmlformats.org/officeDocument/2006/relationships/slideLayout" Target="../slideLayouts/slideLayout72.xml"/><Relationship Id="rId15" Type="http://schemas.openxmlformats.org/officeDocument/2006/relationships/slideLayout" Target="../slideLayouts/slideLayout71.xml"/><Relationship Id="rId14" Type="http://schemas.openxmlformats.org/officeDocument/2006/relationships/slideLayout" Target="../slideLayouts/slideLayout70.xml"/><Relationship Id="rId13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66.xml"/><Relationship Id="rId1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>
          <a:xfrm flipH="1">
            <a:off x="0" y="124113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30" name="图片 8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 userDrawn="1"/>
        </p:nvSpPr>
        <p:spPr>
          <a:xfrm>
            <a:off x="107504" y="93980"/>
            <a:ext cx="19440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200" b="1" dirty="0"/>
              <a:t>按比例分配的意义和方法</a:t>
            </a:r>
            <a:endParaRPr lang="zh-CN" altLang="en-US" sz="1200" b="1" dirty="0">
              <a:latin typeface="宋体" panose="02010600030101010101" pitchFamily="2" charset="-122"/>
            </a:endParaRPr>
          </a:p>
        </p:txBody>
      </p:sp>
      <p:grpSp>
        <p:nvGrpSpPr>
          <p:cNvPr id="1032" name="组合 5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33" name="图片 10">
              <a:hlinkClick r:id="rId15" action="ppaction://hlinksldjump"/>
            </p:cNvPr>
            <p:cNvPicPr>
              <a:picLocks noChangeAspect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文本框 26">
              <a:hlinkClick r:id="rId15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9"/>
          <p:cNvPicPr>
            <a:picLocks noChangeAspect="1"/>
          </p:cNvPicPr>
          <p:nvPr userDrawn="1"/>
        </p:nvPicPr>
        <p:blipFill>
          <a:blip r:embed="rId27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图片 5"/>
          <p:cNvPicPr>
            <a:picLocks noChangeAspect="1"/>
          </p:cNvPicPr>
          <p:nvPr userDrawn="1"/>
        </p:nvPicPr>
        <p:blipFill>
          <a:blip r:embed="rId28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</p:sldLayoutIdLst>
  <p:txStyles>
    <p:titleStyle>
      <a:lvl1pPr algn="ctr" defTabSz="683895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  <p:sldLayoutId id="2147483726" r:id="rId18"/>
    <p:sldLayoutId id="2147483727" r:id="rId19"/>
    <p:sldLayoutId id="2147483728" r:id="rId20"/>
    <p:sldLayoutId id="2147483729" r:id="rId21"/>
    <p:sldLayoutId id="2147483730" r:id="rId22"/>
    <p:sldLayoutId id="2147483731" r:id="rId23"/>
    <p:sldLayoutId id="2147483732" r:id="rId24"/>
    <p:sldLayoutId id="2147483733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6.png"/><Relationship Id="rId6" Type="http://schemas.openxmlformats.org/officeDocument/2006/relationships/slide" Target="slide8.xml"/><Relationship Id="rId5" Type="http://schemas.openxmlformats.org/officeDocument/2006/relationships/slide" Target="slide1.xml"/><Relationship Id="rId4" Type="http://schemas.openxmlformats.org/officeDocument/2006/relationships/slide" Target="slide10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em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7" name="组合 1"/>
          <p:cNvGrpSpPr/>
          <p:nvPr/>
        </p:nvGrpSpPr>
        <p:grpSpPr bwMode="auto">
          <a:xfrm>
            <a:off x="-252" y="-6606"/>
            <a:ext cx="3492752" cy="430469"/>
            <a:chOff x="0" y="-6611"/>
            <a:chExt cx="3491880" cy="430779"/>
          </a:xfrm>
        </p:grpSpPr>
        <p:sp>
          <p:nvSpPr>
            <p:cNvPr id="4" name="矩形 3"/>
            <p:cNvSpPr/>
            <p:nvPr/>
          </p:nvSpPr>
          <p:spPr>
            <a:xfrm>
              <a:off x="252" y="0"/>
              <a:ext cx="3491628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39971" name="组合 5"/>
            <p:cNvGrpSpPr/>
            <p:nvPr/>
          </p:nvGrpSpPr>
          <p:grpSpPr bwMode="auto">
            <a:xfrm>
              <a:off x="0" y="-6611"/>
              <a:ext cx="3275856" cy="277198"/>
              <a:chOff x="0" y="-6611"/>
              <a:chExt cx="3275856" cy="277198"/>
            </a:xfrm>
          </p:grpSpPr>
          <p:sp>
            <p:nvSpPr>
              <p:cNvPr id="39972" name="文本框 22"/>
              <p:cNvSpPr txBox="1">
                <a:spLocks noChangeArrowheads="1"/>
              </p:cNvSpPr>
              <p:nvPr/>
            </p:nvSpPr>
            <p:spPr bwMode="auto">
              <a:xfrm>
                <a:off x="179367" y="-6611"/>
                <a:ext cx="2338518" cy="2771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256216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3800" y="3719513"/>
            <a:ext cx="1800225" cy="431800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513" y="3719513"/>
            <a:ext cx="1800225" cy="431800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425" y="3025775"/>
            <a:ext cx="1800225" cy="431800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3938" y="3025775"/>
            <a:ext cx="1800225" cy="431800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450" y="3025775"/>
            <a:ext cx="1800225" cy="431800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14248" y="1491630"/>
            <a:ext cx="6909584" cy="807913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4800" b="1" dirty="0"/>
              <a:t>按比例分配的意义和方法</a:t>
            </a:r>
            <a:endParaRPr lang="zh-CN" altLang="en-US" sz="4800" b="1" dirty="0">
              <a:latin typeface="宋体" panose="02010600030101010101" pitchFamily="2" charset="-122"/>
            </a:endParaRPr>
          </a:p>
        </p:txBody>
      </p:sp>
      <p:pic>
        <p:nvPicPr>
          <p:cNvPr id="39946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39959" name="矩形 19"/>
          <p:cNvSpPr>
            <a:spLocks noChangeArrowheads="1"/>
          </p:cNvSpPr>
          <p:nvPr/>
        </p:nvSpPr>
        <p:spPr bwMode="auto">
          <a:xfrm>
            <a:off x="912813" y="519113"/>
            <a:ext cx="3740448" cy="6848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</a:rPr>
              <a:t>比和按比例分配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39963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9964" name="组合 22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39965" name="图片 23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66" name="文本框 10"/>
            <p:cNvSpPr txBox="1">
              <a:spLocks noChangeArrowheads="1"/>
            </p:cNvSpPr>
            <p:nvPr/>
          </p:nvSpPr>
          <p:spPr bwMode="auto">
            <a:xfrm>
              <a:off x="1435375" y="1385539"/>
              <a:ext cx="408468" cy="6251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51241" y="1559719"/>
            <a:ext cx="7755645" cy="307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990571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这节课你们都学会了哪些知识？</a:t>
            </a:r>
            <a:endParaRPr lang="zh-CN" altLang="en-US" sz="2800" b="1" dirty="0">
              <a:latin typeface="+mn-ea"/>
              <a:ea typeface="+mn-ea"/>
            </a:endParaRPr>
          </a:p>
        </p:txBody>
      </p:sp>
      <p:pic>
        <p:nvPicPr>
          <p:cNvPr id="136197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725" y="492125"/>
            <a:ext cx="366713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6198" name="文本框 14"/>
          <p:cNvSpPr txBox="1">
            <a:spLocks noChangeArrowheads="1"/>
          </p:cNvSpPr>
          <p:nvPr/>
        </p:nvSpPr>
        <p:spPr bwMode="auto">
          <a:xfrm>
            <a:off x="611188" y="41116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课堂小结</a:t>
            </a:r>
            <a:endParaRPr lang="zh-CN" altLang="en-US" sz="3200" b="1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59632" y="2191597"/>
            <a:ext cx="5904656" cy="91986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把一个数量按照一定的比例来进行分配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这种分配方法通常叫做按比例分配。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259632" y="3247209"/>
            <a:ext cx="5904656" cy="476669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能合理、灵活地解答按比例分配的问题。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Box 2"/>
          <p:cNvSpPr txBox="1">
            <a:spLocks noChangeArrowheads="1"/>
          </p:cNvSpPr>
          <p:nvPr/>
        </p:nvSpPr>
        <p:spPr bwMode="auto">
          <a:xfrm>
            <a:off x="558799" y="1152222"/>
            <a:ext cx="8264525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六年级一班男生人数和女生人数的比</a:t>
            </a:r>
            <a:r>
              <a:rPr kumimoji="1"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 </a:t>
            </a:r>
            <a:r>
              <a:rPr kumimoji="1"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 </a:t>
            </a:r>
            <a:r>
              <a:rPr kumimoji="1"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kumimoji="1"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1"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1"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）男生人数是女生人数的（ </a:t>
            </a:r>
            <a:r>
              <a:rPr kumimoji="1"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kumimoji="1"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kumimoji="1"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）女生人数是男生人数的（     ）</a:t>
            </a:r>
            <a:endParaRPr kumimoji="1"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）男生人数占全班人数的（     ）</a:t>
            </a:r>
            <a:endParaRPr kumimoji="1"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）女生人数占全班人数的（     ）</a:t>
            </a:r>
            <a:endParaRPr kumimoji="1"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53" name="WordArt 10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4"/>
          <p:cNvSpPr txBox="1">
            <a:spLocks noChangeArrowheads="1"/>
          </p:cNvSpPr>
          <p:nvPr/>
        </p:nvSpPr>
        <p:spPr bwMode="auto">
          <a:xfrm>
            <a:off x="611188" y="439738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课前导入</a:t>
            </a:r>
            <a:endParaRPr lang="zh-CN" altLang="en-US" sz="3200" b="1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13" name="图片 1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2088" y="492125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5724128" y="1779662"/>
                <a:ext cx="386644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4128" y="1779662"/>
                <a:ext cx="386644" cy="610936"/>
              </a:xfrm>
              <a:prstGeom prst="rect">
                <a:avLst/>
              </a:prstGeom>
              <a:blipFill rotWithShape="1">
                <a:blip r:embed="rId2"/>
                <a:stretch>
                  <a:fillRect l="-62" t="-64" r="43" b="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5724128" y="2401025"/>
                <a:ext cx="386644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4128" y="2401025"/>
                <a:ext cx="386644" cy="612732"/>
              </a:xfrm>
              <a:prstGeom prst="rect">
                <a:avLst/>
              </a:prstGeom>
              <a:blipFill rotWithShape="1">
                <a:blip r:embed="rId3"/>
                <a:stretch>
                  <a:fillRect l="-62" t="-15" r="43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5724128" y="3011961"/>
                <a:ext cx="386644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4128" y="3011961"/>
                <a:ext cx="386644" cy="612796"/>
              </a:xfrm>
              <a:prstGeom prst="rect">
                <a:avLst/>
              </a:prstGeom>
              <a:blipFill rotWithShape="1">
                <a:blip r:embed="rId4"/>
                <a:stretch>
                  <a:fillRect l="-62" t="-25" r="43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5750521" y="3649829"/>
                <a:ext cx="386644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0521" y="3649829"/>
                <a:ext cx="386644" cy="612796"/>
              </a:xfrm>
              <a:prstGeom prst="rect">
                <a:avLst/>
              </a:prstGeom>
              <a:blipFill rotWithShape="1">
                <a:blip r:embed="rId5"/>
                <a:stretch>
                  <a:fillRect l="-154" t="-79" r="136" b="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矩形 6"/>
          <p:cNvSpPr>
            <a:spLocks noChangeArrowheads="1"/>
          </p:cNvSpPr>
          <p:nvPr/>
        </p:nvSpPr>
        <p:spPr bwMode="auto">
          <a:xfrm>
            <a:off x="1274763" y="1159170"/>
            <a:ext cx="710114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陈红拿出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赵青拿出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去买同样的笔记本。他们应该怎样分这些笔记本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8928" y="393700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14"/>
          <p:cNvSpPr txBox="1">
            <a:spLocks noChangeArrowheads="1"/>
          </p:cNvSpPr>
          <p:nvPr/>
        </p:nvSpPr>
        <p:spPr bwMode="auto">
          <a:xfrm>
            <a:off x="648028" y="35401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grpSp>
        <p:nvGrpSpPr>
          <p:cNvPr id="8" name="组合 30"/>
          <p:cNvGrpSpPr/>
          <p:nvPr/>
        </p:nvGrpSpPr>
        <p:grpSpPr bwMode="auto">
          <a:xfrm>
            <a:off x="235770" y="1103831"/>
            <a:ext cx="977901" cy="1064784"/>
            <a:chOff x="670145" y="1457273"/>
            <a:chExt cx="1555361" cy="1418831"/>
          </a:xfrm>
        </p:grpSpPr>
        <p:pic>
          <p:nvPicPr>
            <p:cNvPr id="9" name="图片 31" descr="28Z58PICt4r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矩形 32"/>
            <p:cNvSpPr>
              <a:spLocks noChangeArrowheads="1"/>
            </p:cNvSpPr>
            <p:nvPr/>
          </p:nvSpPr>
          <p:spPr bwMode="auto">
            <a:xfrm>
              <a:off x="921966" y="2322450"/>
              <a:ext cx="941310" cy="5536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113277"/>
            <a:ext cx="5521151" cy="2480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35696" y="2452509"/>
            <a:ext cx="1856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阿姨，我们买笔记本。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55976" y="2360176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你俩的钱一共可以买</a:t>
            </a:r>
            <a:r>
              <a:rPr lang="en-US" altLang="zh-CN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本。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2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68300" y="1518047"/>
            <a:ext cx="20896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理解题意</a:t>
            </a:r>
            <a:endParaRPr lang="zh-CN" altLang="zh-CN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111458" y="3735706"/>
            <a:ext cx="34163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他俩出的钱数不相等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885" y="434907"/>
            <a:ext cx="5854778" cy="2630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2915816" y="706122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阿姨，我们买笔记本。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20070" y="627534"/>
            <a:ext cx="16381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你俩的钱一共可以买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本。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1835991" y="2146337"/>
            <a:ext cx="1728192" cy="576064"/>
          </a:xfrm>
          <a:prstGeom prst="cloudCallout">
            <a:avLst>
              <a:gd name="adj1" fmla="val -40521"/>
              <a:gd name="adj2" fmla="val 68037"/>
            </a:avLst>
          </a:prstGeom>
          <a:gradFill>
            <a:gsLst>
              <a:gs pos="0">
                <a:srgbClr val="5E9EFF"/>
              </a:gs>
              <a:gs pos="5000">
                <a:srgbClr val="85C2FF"/>
              </a:gs>
              <a:gs pos="34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Documents and Settings\Administrator\桌面\6年级\p055-02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46978" y="2483645"/>
            <a:ext cx="1132289" cy="1434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818763" y="2234314"/>
            <a:ext cx="18696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能平均分吗？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8" name="Picture 4" descr="C:\Documents and Settings\Administrator\桌面\6年级\p055-03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527778" y="3419515"/>
            <a:ext cx="1095581" cy="99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云形标注 16"/>
          <p:cNvSpPr/>
          <p:nvPr/>
        </p:nvSpPr>
        <p:spPr>
          <a:xfrm>
            <a:off x="5917397" y="2234314"/>
            <a:ext cx="2929723" cy="840158"/>
          </a:xfrm>
          <a:prstGeom prst="cloudCallout">
            <a:avLst>
              <a:gd name="adj1" fmla="val -28455"/>
              <a:gd name="adj2" fmla="val 87811"/>
            </a:avLst>
          </a:prstGeom>
          <a:gradFill>
            <a:gsLst>
              <a:gs pos="0">
                <a:srgbClr val="5E9EFF"/>
              </a:gs>
              <a:gs pos="5000">
                <a:srgbClr val="85C2FF"/>
              </a:gs>
              <a:gs pos="34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075569" y="2300450"/>
            <a:ext cx="292972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平均分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不合理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应按拿出钱数的比来分才合理。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  <p:bldP spid="14" grpId="0"/>
      <p:bldP spid="15" grpId="0"/>
      <p:bldP spid="3" grpId="0" animBg="1"/>
      <p:bldP spid="16" grpId="0"/>
      <p:bldP spid="17" grpId="0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37129" y="602784"/>
            <a:ext cx="185016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解决问题。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>
            <a:spLocks noChangeArrowheads="1"/>
          </p:cNvSpPr>
          <p:nvPr/>
        </p:nvSpPr>
        <p:spPr bwMode="auto">
          <a:xfrm>
            <a:off x="1591748" y="1218126"/>
            <a:ext cx="1657350" cy="57888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rgbClr val="FFFF00"/>
            </a:solidFill>
            <a:rou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方法一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71525" y="2699148"/>
            <a:ext cx="30091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设每份</a:t>
            </a:r>
            <a:r>
              <a:rPr lang="zh-CN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906463" y="3138487"/>
            <a:ext cx="2286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x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+2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x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=15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707904" y="3138487"/>
            <a:ext cx="47924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陈红应分的本数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:3×3=9(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b="1" dirty="0">
              <a:solidFill>
                <a:srgbClr val="7030A0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云形标注 10"/>
          <p:cNvSpPr/>
          <p:nvPr/>
        </p:nvSpPr>
        <p:spPr>
          <a:xfrm>
            <a:off x="5765335" y="706805"/>
            <a:ext cx="2910353" cy="1022643"/>
          </a:xfrm>
          <a:prstGeom prst="cloudCallout">
            <a:avLst>
              <a:gd name="adj1" fmla="val -58332"/>
              <a:gd name="adj2" fmla="val 17091"/>
            </a:avLst>
          </a:prstGeom>
          <a:gradFill>
            <a:gsLst>
              <a:gs pos="0">
                <a:srgbClr val="5E9EFF"/>
              </a:gs>
              <a:gs pos="24000">
                <a:srgbClr val="85C2FF"/>
              </a:gs>
              <a:gs pos="7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846762" y="741072"/>
            <a:ext cx="290170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先求出每份是多少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再乘相应的份数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Documents and Settings\Administrator\桌面\6年级\p032-02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602784"/>
            <a:ext cx="1152128" cy="1250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1223628" y="1979068"/>
            <a:ext cx="5652628" cy="720080"/>
          </a:xfrm>
          <a:prstGeom prst="roundRect">
            <a:avLst/>
          </a:prstGeom>
          <a:solidFill>
            <a:srgbClr val="92D050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/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陈红的钱数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赵青的钱数＝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3:2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＝陈红分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得笔记本的本数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赵青分得笔记本的本数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626319" y="3604855"/>
            <a:ext cx="15139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x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831182" y="4116866"/>
            <a:ext cx="136128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3677323" y="3666590"/>
            <a:ext cx="47924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赵青应分的本数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:2×3=6(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b="1" dirty="0">
              <a:solidFill>
                <a:srgbClr val="7030A0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3314650" y="4220056"/>
            <a:ext cx="511735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陈红应分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赵青应分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zh-CN" altLang="zh-CN" sz="3200" b="1" dirty="0">
                <a:solidFill>
                  <a:srgbClr val="7030A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b="1" dirty="0">
              <a:solidFill>
                <a:srgbClr val="7030A0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" grpId="0" animBg="1"/>
      <p:bldP spid="3" grpId="0"/>
      <p:bldP spid="4" grpId="0"/>
      <p:bldP spid="8" grpId="0"/>
      <p:bldP spid="11" grpId="0" animBg="1"/>
      <p:bldP spid="9" grpId="0"/>
      <p:bldP spid="5" grpId="0" animBg="1"/>
      <p:bldP spid="15" grpId="0"/>
      <p:bldP spid="16" grpId="0"/>
      <p:bldP spid="17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云形标注 12"/>
          <p:cNvSpPr/>
          <p:nvPr/>
        </p:nvSpPr>
        <p:spPr>
          <a:xfrm>
            <a:off x="4862846" y="736486"/>
            <a:ext cx="3671887" cy="1357918"/>
          </a:xfrm>
          <a:prstGeom prst="cloudCallout">
            <a:avLst>
              <a:gd name="adj1" fmla="val -58332"/>
              <a:gd name="adj2" fmla="val 17091"/>
            </a:avLst>
          </a:prstGeom>
          <a:gradFill>
            <a:gsLst>
              <a:gs pos="0">
                <a:srgbClr val="5E9EFF"/>
              </a:gs>
              <a:gs pos="24000">
                <a:srgbClr val="85C2FF"/>
              </a:gs>
              <a:gs pos="7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96282" y="602784"/>
            <a:ext cx="20541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解决问题。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>
            <a:spLocks noChangeArrowheads="1"/>
          </p:cNvSpPr>
          <p:nvPr/>
        </p:nvSpPr>
        <p:spPr bwMode="auto">
          <a:xfrm>
            <a:off x="1171136" y="1061161"/>
            <a:ext cx="1657350" cy="57888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rgbClr val="FFFF00"/>
            </a:solidFill>
            <a:rou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方法二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003801" y="864394"/>
            <a:ext cx="352863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求出一共分了几份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再看各部分占总数的几分之几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最后用算术法解。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727076" y="1949054"/>
            <a:ext cx="27318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总份数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3+2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088509" y="4424794"/>
            <a:ext cx="521168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陈红应分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赵青应分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Documents and Settings\Administrator\桌面\6年级\p002-02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5692" y="939107"/>
            <a:ext cx="1152128" cy="1271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6" name="矩形 15"/>
              <p:cNvSpPr>
                <a:spLocks noChangeArrowheads="1"/>
              </p:cNvSpPr>
              <p:nvPr/>
            </p:nvSpPr>
            <p:spPr bwMode="auto">
              <a:xfrm>
                <a:off x="750399" y="2472274"/>
                <a:ext cx="3939634" cy="7146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陈红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：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份，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3÷5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endParaRPr lang="zh-CN" altLang="zh-CN" sz="3200" b="1" dirty="0">
                  <a:solidFill>
                    <a:srgbClr val="7030A0"/>
                  </a:solidFill>
                  <a:latin typeface="Times New Roman" panose="02020603050405020304" pitchFamily="18" charset="0"/>
                  <a:ea typeface="华文新魏" panose="0201080004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50399" y="2472274"/>
                <a:ext cx="3939634" cy="714683"/>
              </a:xfrm>
              <a:prstGeom prst="rect">
                <a:avLst/>
              </a:prstGeom>
              <a:blipFill rotWithShape="1">
                <a:blip r:embed="rId2"/>
                <a:stretch>
                  <a:fillRect l="-12" t="-31" r="14" b="7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矩形 16"/>
              <p:cNvSpPr>
                <a:spLocks noChangeArrowheads="1"/>
              </p:cNvSpPr>
              <p:nvPr/>
            </p:nvSpPr>
            <p:spPr bwMode="auto">
              <a:xfrm>
                <a:off x="4355976" y="2475568"/>
                <a:ext cx="3565803" cy="7146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赵青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：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份，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2÷5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endParaRPr lang="zh-CN" altLang="zh-CN" sz="3200" b="1" dirty="0">
                  <a:solidFill>
                    <a:srgbClr val="7030A0"/>
                  </a:solidFill>
                  <a:latin typeface="Times New Roman" panose="02020603050405020304" pitchFamily="18" charset="0"/>
                  <a:ea typeface="华文新魏" panose="0201080004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矩形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355976" y="2475568"/>
                <a:ext cx="3565803" cy="714683"/>
              </a:xfrm>
              <a:prstGeom prst="rect">
                <a:avLst/>
              </a:prstGeom>
              <a:blipFill rotWithShape="1">
                <a:blip r:embed="rId3"/>
                <a:stretch>
                  <a:fillRect l="-14" t="-47" r="4" b="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矩形 20"/>
              <p:cNvSpPr>
                <a:spLocks noChangeArrowheads="1"/>
              </p:cNvSpPr>
              <p:nvPr/>
            </p:nvSpPr>
            <p:spPr bwMode="auto">
              <a:xfrm>
                <a:off x="1547664" y="3166665"/>
                <a:ext cx="4792487" cy="7146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陈红应分的本数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:15×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=9(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本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endParaRPr lang="zh-CN" altLang="zh-CN" sz="3200" b="1" dirty="0">
                  <a:solidFill>
                    <a:srgbClr val="7030A0"/>
                  </a:solidFill>
                  <a:latin typeface="Times New Roman" panose="02020603050405020304" pitchFamily="18" charset="0"/>
                  <a:ea typeface="华文新魏" panose="0201080004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1" name="矩形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47664" y="3166665"/>
                <a:ext cx="4792487" cy="714683"/>
              </a:xfrm>
              <a:prstGeom prst="rect">
                <a:avLst/>
              </a:prstGeom>
              <a:blipFill rotWithShape="1">
                <a:blip r:embed="rId4"/>
                <a:stretch>
                  <a:fillRect l="-4" t="-78" r="6" b="3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矩形 21"/>
              <p:cNvSpPr>
                <a:spLocks noChangeArrowheads="1"/>
              </p:cNvSpPr>
              <p:nvPr/>
            </p:nvSpPr>
            <p:spPr bwMode="auto">
              <a:xfrm>
                <a:off x="1547663" y="3801283"/>
                <a:ext cx="4792487" cy="7146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赵青应分的本数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:15×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=6(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本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endParaRPr lang="zh-CN" altLang="zh-CN" sz="3200" b="1" dirty="0">
                  <a:solidFill>
                    <a:srgbClr val="7030A0"/>
                  </a:solidFill>
                  <a:latin typeface="Times New Roman" panose="02020603050405020304" pitchFamily="18" charset="0"/>
                  <a:ea typeface="华文新魏" panose="0201080004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2" name="矩形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47663" y="3801283"/>
                <a:ext cx="4792487" cy="714683"/>
              </a:xfrm>
              <a:prstGeom prst="rect">
                <a:avLst/>
              </a:prstGeom>
              <a:blipFill rotWithShape="1">
                <a:blip r:embed="rId5"/>
                <a:stretch>
                  <a:fillRect l="-4" t="-24" r="6" b="6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0" grpId="0"/>
      <p:bldP spid="2" grpId="0" animBg="1"/>
      <p:bldP spid="9" grpId="0"/>
      <p:bldP spid="10" grpId="0"/>
      <p:bldP spid="12" grpId="0"/>
      <p:bldP spid="16" grpId="0"/>
      <p:bldP spid="17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84213" y="683598"/>
            <a:ext cx="19435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归纳总结。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55688" y="3417267"/>
            <a:ext cx="7702550" cy="95410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把一个数量按照一定的比例来进行分配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这种分配方法通常叫做按比例分配。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下箭头 1"/>
          <p:cNvSpPr/>
          <p:nvPr/>
        </p:nvSpPr>
        <p:spPr>
          <a:xfrm>
            <a:off x="3995899" y="2859782"/>
            <a:ext cx="432122" cy="557485"/>
          </a:xfrm>
          <a:prstGeom prst="downArrow">
            <a:avLst>
              <a:gd name="adj1" fmla="val 38491"/>
              <a:gd name="adj2" fmla="val 3850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73" name="WordArt 10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>
                <a:spLocks noChangeArrowheads="1"/>
              </p:cNvSpPr>
              <p:nvPr/>
            </p:nvSpPr>
            <p:spPr bwMode="auto">
              <a:xfrm>
                <a:off x="1024819" y="2229565"/>
                <a:ext cx="4792487" cy="7146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陈红应分的本数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:15×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=9(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本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endParaRPr lang="zh-CN" altLang="zh-CN" sz="3200" b="1" dirty="0">
                  <a:solidFill>
                    <a:srgbClr val="7030A0"/>
                  </a:solidFill>
                  <a:latin typeface="Times New Roman" panose="02020603050405020304" pitchFamily="18" charset="0"/>
                  <a:ea typeface="华文新魏" panose="0201080004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24819" y="2229565"/>
                <a:ext cx="4792487" cy="714683"/>
              </a:xfrm>
              <a:prstGeom prst="rect">
                <a:avLst/>
              </a:prstGeom>
              <a:blipFill rotWithShape="1">
                <a:blip r:embed="rId1"/>
                <a:stretch>
                  <a:fillRect l="-12" t="-11" r="1" b="5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>
                <a:spLocks noChangeArrowheads="1"/>
              </p:cNvSpPr>
              <p:nvPr/>
            </p:nvSpPr>
            <p:spPr bwMode="auto">
              <a:xfrm>
                <a:off x="1024819" y="1347614"/>
                <a:ext cx="4792487" cy="7146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赵青应分的本数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:15×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=6(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本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endParaRPr lang="zh-CN" altLang="zh-CN" sz="3200" b="1" dirty="0">
                  <a:solidFill>
                    <a:srgbClr val="7030A0"/>
                  </a:solidFill>
                  <a:latin typeface="Times New Roman" panose="02020603050405020304" pitchFamily="18" charset="0"/>
                  <a:ea typeface="华文新魏" panose="0201080004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24819" y="1347614"/>
                <a:ext cx="4792487" cy="714683"/>
              </a:xfrm>
              <a:prstGeom prst="rect">
                <a:avLst/>
              </a:prstGeom>
              <a:blipFill rotWithShape="1">
                <a:blip r:embed="rId2"/>
                <a:stretch>
                  <a:fillRect l="-12" t="-20" r="1" b="6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4" grpId="1" animBg="1"/>
      <p:bldP spid="2" grpId="0" animBg="1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694514" y="965790"/>
            <a:ext cx="82804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明明的爷爷养了</a:t>
            </a:r>
            <a:r>
              <a:rPr lang="en-US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80</a:t>
            </a:r>
            <a:r>
              <a:rPr lang="zh-CN" altLang="en-US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只母鸡</a:t>
            </a:r>
            <a:r>
              <a:rPr lang="en-US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公鸡的只数与母鸡的只数的比是</a:t>
            </a:r>
            <a:r>
              <a:rPr lang="en-US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5∶2,</a:t>
            </a:r>
            <a:r>
              <a:rPr lang="zh-CN" altLang="en-US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公鸡有多少只</a:t>
            </a:r>
            <a:r>
              <a:rPr lang="en-US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sz="3600" b="1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600" b="1" kern="100" dirty="0"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94514" y="1984740"/>
            <a:ext cx="1200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解答：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2555776" y="2043008"/>
            <a:ext cx="27595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公鸡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083222" y="2527846"/>
            <a:ext cx="22320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5∶2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x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∶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80</a:t>
            </a:r>
            <a:endParaRPr lang="zh-CN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491880" y="3005238"/>
            <a:ext cx="15972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x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80×5</a:t>
            </a:r>
            <a:endParaRPr lang="zh-CN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604980" y="3482630"/>
            <a:ext cx="11885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200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448786" y="4175127"/>
            <a:ext cx="26580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公鸡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200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9" name="图片 1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2088" y="492125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14"/>
          <p:cNvSpPr txBox="1">
            <a:spLocks noChangeArrowheads="1"/>
          </p:cNvSpPr>
          <p:nvPr/>
        </p:nvSpPr>
        <p:spPr bwMode="auto">
          <a:xfrm>
            <a:off x="611188" y="41116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Times New Roman" panose="02020603050405020304" pitchFamily="18" charset="0"/>
                <a:ea typeface="幼圆" panose="02010509060101010101" charset="-122"/>
                <a:cs typeface="Times New Roman" panose="02020603050405020304" pitchFamily="18" charset="0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Times New Roman" panose="02020603050405020304" pitchFamily="18" charset="0"/>
              <a:ea typeface="幼圆" panose="020105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6" grpId="0"/>
      <p:bldP spid="26" grpId="0"/>
      <p:bldP spid="11" grpId="0"/>
      <p:bldP spid="12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92138" y="627534"/>
            <a:ext cx="8156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有一块长方形的菜地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这块菜地的周长是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且长与宽的比是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3∶2,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这块菜地的长和宽各是多少米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08093" y="1779662"/>
            <a:ext cx="10115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解答：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359149" y="1786795"/>
            <a:ext cx="21852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100÷2=50(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>
                <a:spLocks noChangeArrowheads="1"/>
              </p:cNvSpPr>
              <p:nvPr/>
            </p:nvSpPr>
            <p:spPr bwMode="auto">
              <a:xfrm>
                <a:off x="2359149" y="2458826"/>
                <a:ext cx="2231701" cy="6259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50×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=30(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米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59149" y="2458826"/>
                <a:ext cx="2231701" cy="625941"/>
              </a:xfrm>
              <a:prstGeom prst="rect">
                <a:avLst/>
              </a:prstGeom>
              <a:blipFill rotWithShape="1">
                <a:blip r:embed="rId1"/>
                <a:stretch>
                  <a:fillRect l="-6" t="-17" r="19" b="9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>
                <a:spLocks noChangeArrowheads="1"/>
              </p:cNvSpPr>
              <p:nvPr/>
            </p:nvSpPr>
            <p:spPr bwMode="auto">
              <a:xfrm>
                <a:off x="2301441" y="3104020"/>
                <a:ext cx="2231701" cy="6259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50×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=20(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米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01441" y="3104020"/>
                <a:ext cx="2231701" cy="625941"/>
              </a:xfrm>
              <a:prstGeom prst="rect">
                <a:avLst/>
              </a:prstGeom>
              <a:blipFill rotWithShape="1">
                <a:blip r:embed="rId2"/>
                <a:stretch>
                  <a:fillRect l="-9" t="-22" r="23" b="9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矩形 1"/>
          <p:cNvSpPr/>
          <p:nvPr/>
        </p:nvSpPr>
        <p:spPr>
          <a:xfrm>
            <a:off x="2114590" y="3939902"/>
            <a:ext cx="44935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这块菜地长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米、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宽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3" grpId="0"/>
      <p:bldP spid="7" grpId="0"/>
      <p:bldP spid="8" grpId="0"/>
      <p:bldP spid="12" grpId="0"/>
      <p:bldP spid="2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975</Words>
  <Application>WPS 演示</Application>
  <PresentationFormat>全屏显示(16:9)</PresentationFormat>
  <Paragraphs>141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10</vt:i4>
      </vt:variant>
    </vt:vector>
  </HeadingPairs>
  <TitlesOfParts>
    <vt:vector size="30" baseType="lpstr">
      <vt:lpstr>Arial</vt:lpstr>
      <vt:lpstr>宋体</vt:lpstr>
      <vt:lpstr>Wingdings</vt:lpstr>
      <vt:lpstr>黑体</vt:lpstr>
      <vt:lpstr>Calibri</vt:lpstr>
      <vt:lpstr>Calibri</vt:lpstr>
      <vt:lpstr>楷体</vt:lpstr>
      <vt:lpstr>Times New Roman</vt:lpstr>
      <vt:lpstr>幼圆</vt:lpstr>
      <vt:lpstr>Cambria Math</vt:lpstr>
      <vt:lpstr>华文新魏</vt:lpstr>
      <vt:lpstr>等线</vt:lpstr>
      <vt:lpstr>微软雅黑</vt:lpstr>
      <vt:lpstr>Arial Unicode MS</vt:lpstr>
      <vt:lpstr>Calibri Light</vt:lpstr>
      <vt:lpstr>Office 主题</vt:lpstr>
      <vt:lpstr>2_自定义设计方案</vt:lpstr>
      <vt:lpstr>1_自定义设计方案</vt:lpstr>
      <vt:lpstr>自定义设计方案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199</cp:revision>
  <dcterms:created xsi:type="dcterms:W3CDTF">2018-09-11T05:46:00Z</dcterms:created>
  <dcterms:modified xsi:type="dcterms:W3CDTF">2023-08-29T00:58:38Z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EC1CE948DD504A0CBB20EBA587EA896B_12</vt:lpwstr>
  </property>
</Properties>
</file>