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87" r:id="rId4"/>
    <p:sldMasterId id="2147483698" r:id="rId5"/>
    <p:sldMasterId id="2147483709" r:id="rId6"/>
  </p:sldMasterIdLst>
  <p:notesMasterIdLst>
    <p:notesMasterId r:id="rId9"/>
  </p:notesMasterIdLst>
  <p:sldIdLst>
    <p:sldId id="256" r:id="rId7"/>
    <p:sldId id="446" r:id="rId8"/>
    <p:sldId id="413" r:id="rId10"/>
    <p:sldId id="414" r:id="rId11"/>
    <p:sldId id="415" r:id="rId12"/>
    <p:sldId id="416" r:id="rId13"/>
    <p:sldId id="417" r:id="rId14"/>
    <p:sldId id="447" r:id="rId15"/>
    <p:sldId id="443" r:id="rId16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5" userDrawn="1">
          <p15:clr>
            <a:srgbClr val="A4A3A4"/>
          </p15:clr>
        </p15:guide>
        <p15:guide id="2" pos="28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180DA3"/>
    <a:srgbClr val="17DB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10" d="100"/>
          <a:sy n="110" d="100"/>
        </p:scale>
        <p:origin x="-96" y="-222"/>
      </p:cViewPr>
      <p:guideLst>
        <p:guide orient="horz" pos="1655"/>
        <p:guide pos="28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37115D75-E8A3-4792-B274-41E4FDFB5F1F}" type="slidenum">
              <a:rPr lang="en-US" altLang="zh-CN"/>
            </a:fld>
            <a:endParaRPr lang="en-US" altLang="zh-CN"/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本资料来自于资源最齐全的２１世纪教育网</a:t>
            </a:r>
            <a:r>
              <a:rPr lang="en-US" altLang="zh-CN"/>
              <a:t>www.21cnjy.com</a:t>
            </a:r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28529E95-FCB8-41D3-9839-4F4CB0C0DB5E}" type="slidenum">
              <a:rPr lang="en-US" altLang="zh-CN"/>
            </a:fld>
            <a:endParaRPr lang="en-US" altLang="zh-CN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本资料来自于资源最齐全的２１世纪教育网</a:t>
            </a:r>
            <a:r>
              <a:rPr lang="en-US" altLang="zh-CN"/>
              <a:t>www.21cnjy.com</a:t>
            </a:r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44CA67A-5131-44CD-8AF4-862863868F3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BC71114-5348-4759-9094-CB4D943801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F1794EF-AEAE-4B9B-B6BC-03E8827895B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9A3988A-7E08-433F-95BD-DFA5788E74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BBDBEC5-7629-4AD2-AD9E-5B878F9D080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3F925D7-D6E2-4C5A-90C9-46F53CF093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514350"/>
            <a:ext cx="8543925" cy="3886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01625" y="4514850"/>
            <a:ext cx="2289175" cy="357188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514850"/>
            <a:ext cx="2895600" cy="357188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514850"/>
            <a:ext cx="2289175" cy="357188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1111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6C6C3A3-C81F-47A2-B510-E6C8076D219B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7758F06-98A4-4DA0-BF83-44B78770641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D8907CC-4D6E-4FA1-9AE5-1D1918B8F150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9F4F23-766D-4FA5-8169-BBF283C599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EE7DBEC-D00B-4EFE-8947-CEBCC6DE8BC1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F776A8C-BBEE-4A6F-824E-869BF0E12C1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79CC6C4-1B0C-4076-B354-C01BC4E8CA89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C4D8217-DCD3-4B6A-8717-DB0F3BC5CCD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6D20857-E398-4B0A-8230-5503E1AA6EF8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A20093A-2E85-4663-911F-BC402730A7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CB74ABE-88A7-4E82-AFCF-EF5F4A99490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9F0A0B7-D463-407C-9D88-0C8D202D3A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BBE860F-A520-4C54-8A16-81DC03703D8F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95FA687-8282-4E18-BFCF-797647C839B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7E8A174-0DA8-43AA-87BE-41F0A70D8365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0F30A7B-7F81-4255-A8C1-77AAAB0B02A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0A15A8D-D63C-419F-9E7F-68C798990202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E7744A-5AF6-486B-8FD6-C6327DD4A93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8E4A133-6202-48D8-ADB4-833968CA314F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4887605-5C15-46A0-B3B1-B952DB8829D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AC70283-6286-4488-B366-ECAD9693639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210FC54-4958-41F6-8A19-376E30A0B9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24B62CA-1780-4D74-B669-9D05D2D6398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CF647A2-5C66-418A-9600-A80275D787D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593F9D9-56DA-44BF-B9B5-4228B0BC678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48D48B7-80FB-4892-8BE7-D08649E24A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11AE134-27FC-4CE8-96F4-FDC9FB9CA9A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EAD2C51-421D-4B6A-BD11-DE7DAF7EBC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62C7987-68FC-4FBA-BDCB-9C3CF9E33594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3F74511-A324-4634-958B-9702116172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7F77BAF-608B-45B9-86E9-DF25365B82E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BAB744C-721B-4FC9-B101-04B6C1C805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912A0B2-E6AD-4A86-92C3-2759304EF78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91E42E2-E392-4F65-A748-C6853058DB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4.png"/><Relationship Id="rId16" Type="http://schemas.openxmlformats.org/officeDocument/2006/relationships/slide" Target="../slides/slide1.xml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37.xml"/><Relationship Id="rId24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34.xml"/><Relationship Id="rId21" Type="http://schemas.openxmlformats.org/officeDocument/2006/relationships/slideLayout" Target="../slideLayouts/slideLayout33.xml"/><Relationship Id="rId20" Type="http://schemas.openxmlformats.org/officeDocument/2006/relationships/slideLayout" Target="../slideLayouts/slideLayout32.xml"/><Relationship Id="rId2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6.xml"/><Relationship Id="rId8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3.xml"/><Relationship Id="rId5" Type="http://schemas.openxmlformats.org/officeDocument/2006/relationships/slideLayout" Target="../slideLayouts/slideLayout42.xml"/><Relationship Id="rId4" Type="http://schemas.openxmlformats.org/officeDocument/2006/relationships/slideLayout" Target="../slideLayouts/slideLayout41.xml"/><Relationship Id="rId3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9.xml"/><Relationship Id="rId12" Type="http://schemas.openxmlformats.org/officeDocument/2006/relationships/theme" Target="../theme/theme3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47.xml"/><Relationship Id="rId1" Type="http://schemas.openxmlformats.org/officeDocument/2006/relationships/slideLayout" Target="../slideLayouts/slideLayout38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6.xml"/><Relationship Id="rId8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Relationship Id="rId3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9.xml"/><Relationship Id="rId12" Type="http://schemas.openxmlformats.org/officeDocument/2006/relationships/theme" Target="../theme/theme4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57.xml"/><Relationship Id="rId1" Type="http://schemas.openxmlformats.org/officeDocument/2006/relationships/slideLayout" Target="../slideLayouts/slideLayout48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0.xml"/><Relationship Id="rId29" Type="http://schemas.openxmlformats.org/officeDocument/2006/relationships/theme" Target="../theme/theme5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82.xml"/><Relationship Id="rId24" Type="http://schemas.openxmlformats.org/officeDocument/2006/relationships/slideLayout" Target="../slideLayouts/slideLayout81.xml"/><Relationship Id="rId23" Type="http://schemas.openxmlformats.org/officeDocument/2006/relationships/slideLayout" Target="../slideLayouts/slideLayout80.xml"/><Relationship Id="rId22" Type="http://schemas.openxmlformats.org/officeDocument/2006/relationships/slideLayout" Target="../slideLayouts/slideLayout79.xml"/><Relationship Id="rId21" Type="http://schemas.openxmlformats.org/officeDocument/2006/relationships/slideLayout" Target="../slideLayouts/slideLayout78.xml"/><Relationship Id="rId20" Type="http://schemas.openxmlformats.org/officeDocument/2006/relationships/slideLayout" Target="../slideLayouts/slideLayout77.xml"/><Relationship Id="rId2" Type="http://schemas.openxmlformats.org/officeDocument/2006/relationships/slideLayout" Target="../slideLayouts/slideLayout59.xml"/><Relationship Id="rId19" Type="http://schemas.openxmlformats.org/officeDocument/2006/relationships/slideLayout" Target="../slideLayouts/slideLayout76.xml"/><Relationship Id="rId18" Type="http://schemas.openxmlformats.org/officeDocument/2006/relationships/slideLayout" Target="../slideLayouts/slideLayout75.xml"/><Relationship Id="rId17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73.xml"/><Relationship Id="rId15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>
          <a:xfrm flipH="1">
            <a:off x="0" y="124113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1030" name="图片 8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 userDrawn="1"/>
        </p:nvSpPr>
        <p:spPr>
          <a:xfrm>
            <a:off x="179705" y="93980"/>
            <a:ext cx="1412875" cy="275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比例尺⑵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32" name="组合 5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33" name="图片 10">
              <a:hlinkClick r:id="rId16" action="ppaction://hlinksldjump"/>
            </p:cNvPr>
            <p:cNvPicPr>
              <a:picLocks noChangeAspect="1"/>
            </p:cNvPicPr>
            <p:nvPr/>
          </p:nvPicPr>
          <p:blipFill>
            <a:blip r:embed="rId17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文本框 26">
              <a:hlinkClick r:id="rId16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9"/>
          <p:cNvPicPr>
            <a:picLocks noChangeAspect="1"/>
          </p:cNvPicPr>
          <p:nvPr userDrawn="1"/>
        </p:nvPicPr>
        <p:blipFill>
          <a:blip r:embed="rId27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图片 5"/>
          <p:cNvPicPr>
            <a:picLocks noChangeAspect="1"/>
          </p:cNvPicPr>
          <p:nvPr userDrawn="1"/>
        </p:nvPicPr>
        <p:blipFill>
          <a:blip r:embed="rId28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</p:sldLayoutIdLst>
  <p:txStyles>
    <p:titleStyle>
      <a:lvl1pPr algn="ctr" defTabSz="683895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  <p:sldLayoutId id="2147483723" r:id="rId14"/>
    <p:sldLayoutId id="2147483724" r:id="rId15"/>
    <p:sldLayoutId id="2147483725" r:id="rId16"/>
    <p:sldLayoutId id="2147483726" r:id="rId17"/>
    <p:sldLayoutId id="2147483727" r:id="rId18"/>
    <p:sldLayoutId id="2147483728" r:id="rId19"/>
    <p:sldLayoutId id="2147483729" r:id="rId20"/>
    <p:sldLayoutId id="2147483730" r:id="rId21"/>
    <p:sldLayoutId id="2147483731" r:id="rId22"/>
    <p:sldLayoutId id="2147483732" r:id="rId23"/>
    <p:sldLayoutId id="2147483733" r:id="rId24"/>
    <p:sldLayoutId id="2147483734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6.png"/><Relationship Id="rId6" Type="http://schemas.openxmlformats.org/officeDocument/2006/relationships/slide" Target="slide8.xml"/><Relationship Id="rId5" Type="http://schemas.openxmlformats.org/officeDocument/2006/relationships/slide" Target="slide1.xml"/><Relationship Id="rId4" Type="http://schemas.openxmlformats.org/officeDocument/2006/relationships/slide" Target="slide9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7" name="组合 1"/>
          <p:cNvGrpSpPr/>
          <p:nvPr/>
        </p:nvGrpSpPr>
        <p:grpSpPr bwMode="auto">
          <a:xfrm>
            <a:off x="-252" y="-6606"/>
            <a:ext cx="3492752" cy="430469"/>
            <a:chOff x="0" y="-6611"/>
            <a:chExt cx="3491880" cy="430779"/>
          </a:xfrm>
        </p:grpSpPr>
        <p:sp>
          <p:nvSpPr>
            <p:cNvPr id="4" name="矩形 3"/>
            <p:cNvSpPr/>
            <p:nvPr/>
          </p:nvSpPr>
          <p:spPr>
            <a:xfrm>
              <a:off x="252" y="0"/>
              <a:ext cx="3491628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39971" name="组合 5"/>
            <p:cNvGrpSpPr/>
            <p:nvPr/>
          </p:nvGrpSpPr>
          <p:grpSpPr bwMode="auto">
            <a:xfrm>
              <a:off x="0" y="-6611"/>
              <a:ext cx="3275856" cy="277198"/>
              <a:chOff x="0" y="-6611"/>
              <a:chExt cx="3275856" cy="277198"/>
            </a:xfrm>
          </p:grpSpPr>
          <p:sp>
            <p:nvSpPr>
              <p:cNvPr id="39972" name="文本框 22"/>
              <p:cNvSpPr txBox="1">
                <a:spLocks noChangeArrowheads="1"/>
              </p:cNvSpPr>
              <p:nvPr/>
            </p:nvSpPr>
            <p:spPr bwMode="auto">
              <a:xfrm>
                <a:off x="179367" y="-6611"/>
                <a:ext cx="2338518" cy="2771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267686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3800" y="3719513"/>
            <a:ext cx="1800225" cy="431800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513" y="3719513"/>
            <a:ext cx="1800225" cy="431800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425" y="3025775"/>
            <a:ext cx="1800225" cy="431800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3938" y="3025775"/>
            <a:ext cx="1800225" cy="431800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450" y="3025775"/>
            <a:ext cx="1800225" cy="431800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700609" y="1435155"/>
            <a:ext cx="3536866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kumimoji="1" lang="zh-CN" altLang="en-US" sz="6600" b="1" noProof="0" dirty="0">
                <a:ln>
                  <a:noFill/>
                </a:ln>
                <a:uLnTx/>
                <a:uFillTx/>
                <a:latin typeface="+mn-ea"/>
                <a:ea typeface="+mn-ea"/>
                <a:sym typeface="+mn-ea"/>
              </a:rPr>
              <a:t>比例尺⑵</a:t>
            </a:r>
            <a:endParaRPr kumimoji="1" lang="zh-CN" altLang="en-US" sz="6600" noProof="0" dirty="0">
              <a:ln>
                <a:noFill/>
              </a:ln>
              <a:uLnTx/>
              <a:uFillTx/>
              <a:latin typeface="+mn-ea"/>
              <a:ea typeface="+mn-ea"/>
              <a:sym typeface="+mn-ea"/>
            </a:endParaRPr>
          </a:p>
        </p:txBody>
      </p:sp>
      <p:pic>
        <p:nvPicPr>
          <p:cNvPr id="39946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 flipH="1">
            <a:off x="1612900" y="4457700"/>
            <a:ext cx="3222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39959" name="矩形 19"/>
          <p:cNvSpPr>
            <a:spLocks noChangeArrowheads="1"/>
          </p:cNvSpPr>
          <p:nvPr/>
        </p:nvSpPr>
        <p:spPr bwMode="auto">
          <a:xfrm>
            <a:off x="912813" y="519113"/>
            <a:ext cx="4732020" cy="6838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kumimoji="1" lang="zh-CN" altLang="en-US" sz="4000" b="1" noProof="0" dirty="0">
                <a:solidFill>
                  <a:schemeClr val="tx2"/>
                </a:solidFill>
                <a:latin typeface="+mn-ea"/>
                <a:ea typeface="+mn-ea"/>
                <a:sym typeface="+mn-ea"/>
              </a:rPr>
              <a:t>图形变化和确定位置</a:t>
            </a:r>
            <a:endParaRPr lang="zh-CN" altLang="en-US" sz="4000" b="1" dirty="0">
              <a:solidFill>
                <a:schemeClr val="tx2"/>
              </a:solidFill>
              <a:latin typeface="+mn-ea"/>
              <a:ea typeface="+mn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39963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>
            <a:off x="6780213" y="4413250"/>
            <a:ext cx="322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9964" name="组合 22"/>
          <p:cNvGrpSpPr/>
          <p:nvPr/>
        </p:nvGrpSpPr>
        <p:grpSpPr bwMode="auto">
          <a:xfrm>
            <a:off x="231775" y="500063"/>
            <a:ext cx="654050" cy="703262"/>
            <a:chOff x="1306635" y="1385539"/>
            <a:chExt cx="654821" cy="702878"/>
          </a:xfrm>
        </p:grpSpPr>
        <p:pic>
          <p:nvPicPr>
            <p:cNvPr id="39965" name="图片 23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966" name="文本框 10"/>
            <p:cNvSpPr txBox="1">
              <a:spLocks noChangeArrowheads="1"/>
            </p:cNvSpPr>
            <p:nvPr/>
          </p:nvSpPr>
          <p:spPr bwMode="auto">
            <a:xfrm>
              <a:off x="1435375" y="1385539"/>
              <a:ext cx="407515" cy="6295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6" name="Text Box 158"/>
          <p:cNvSpPr txBox="1">
            <a:spLocks noChangeArrowheads="1"/>
          </p:cNvSpPr>
          <p:nvPr/>
        </p:nvSpPr>
        <p:spPr bwMode="auto">
          <a:xfrm>
            <a:off x="763935" y="940892"/>
            <a:ext cx="76732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en-US" altLang="zh-CN" sz="2400" b="1" dirty="0">
                <a:latin typeface="Times New Roman" panose="02020603050405020304" pitchFamily="18" charset="0"/>
              </a:rPr>
              <a:t> 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判断下列这段话中，哪些是比例尺，哪些不是？为什么？</a:t>
            </a:r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47" name="Text Box 159"/>
          <p:cNvSpPr txBox="1">
            <a:spLocks noChangeArrowheads="1"/>
          </p:cNvSpPr>
          <p:nvPr/>
        </p:nvSpPr>
        <p:spPr bwMode="auto">
          <a:xfrm>
            <a:off x="891934" y="1398508"/>
            <a:ext cx="73726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把一块长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米，宽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米的长方形地画在图纸上，长画了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厘米，宽画了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2.5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53" name="Text Box 165"/>
          <p:cNvSpPr txBox="1">
            <a:spLocks noChangeArrowheads="1"/>
          </p:cNvSpPr>
          <p:nvPr/>
        </p:nvSpPr>
        <p:spPr bwMode="auto">
          <a:xfrm>
            <a:off x="6156176" y="2239100"/>
            <a:ext cx="8540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en-US" altLang="zh-CN" sz="2400" b="1" dirty="0">
                <a:latin typeface="Times New Roman" panose="02020603050405020304" pitchFamily="18" charset="0"/>
              </a:rPr>
              <a:t> </a:t>
            </a:r>
            <a:r>
              <a:rPr kumimoji="1" lang="en-US" altLang="zh-CN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kumimoji="1" lang="en-US" altLang="zh-CN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54" name="Text Box 166"/>
          <p:cNvSpPr txBox="1">
            <a:spLocks noChangeArrowheads="1"/>
          </p:cNvSpPr>
          <p:nvPr/>
        </p:nvSpPr>
        <p:spPr bwMode="auto">
          <a:xfrm>
            <a:off x="7284928" y="3406860"/>
            <a:ext cx="6351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en-US" altLang="zh-CN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kumimoji="1"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endParaRPr kumimoji="1" lang="en-US" altLang="zh-CN" sz="28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455" name="Text Box 167"/>
          <p:cNvSpPr txBox="1">
            <a:spLocks noChangeArrowheads="1"/>
          </p:cNvSpPr>
          <p:nvPr/>
        </p:nvSpPr>
        <p:spPr bwMode="auto">
          <a:xfrm>
            <a:off x="1584325" y="2944564"/>
            <a:ext cx="5878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⑵图上宽与实际宽的比是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 ∶400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57" name="Text Box 169"/>
          <p:cNvSpPr txBox="1">
            <a:spLocks noChangeArrowheads="1"/>
          </p:cNvSpPr>
          <p:nvPr/>
        </p:nvSpPr>
        <p:spPr bwMode="auto">
          <a:xfrm>
            <a:off x="1576484" y="3423530"/>
            <a:ext cx="73880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⑶图上面积与实际面积的比是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 ∶160000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58" name="Text Box 170"/>
          <p:cNvSpPr txBox="1">
            <a:spLocks noChangeArrowheads="1"/>
          </p:cNvSpPr>
          <p:nvPr/>
        </p:nvSpPr>
        <p:spPr bwMode="auto">
          <a:xfrm>
            <a:off x="1600200" y="3919388"/>
            <a:ext cx="5878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⑷实际长与图上长的比是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400 ∶1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4"/>
          <p:cNvSpPr txBox="1">
            <a:spLocks noChangeArrowheads="1"/>
          </p:cNvSpPr>
          <p:nvPr/>
        </p:nvSpPr>
        <p:spPr bwMode="auto">
          <a:xfrm>
            <a:off x="611188" y="439738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课前导入</a:t>
            </a:r>
            <a:endParaRPr lang="zh-CN" altLang="en-US" sz="3200" b="1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19" name="图片 1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4793" y="492760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1547664" y="2283718"/>
                <a:ext cx="5541902" cy="6258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⑴图上长与实际长的比是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1"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kumimoji="1"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kumimoji="1"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𝟒𝟎𝟎</m:t>
                        </m:r>
                      </m:den>
                    </m:f>
                  </m:oMath>
                </a14:m>
                <a:r>
                  <a:rPr kumimoji="1"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  （　）</a:t>
                </a:r>
                <a:endParaRPr kumimoji="1"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2283718"/>
                <a:ext cx="5541902" cy="625812"/>
              </a:xfrm>
              <a:prstGeom prst="rect">
                <a:avLst/>
              </a:prstGeom>
              <a:blipFill rotWithShape="1">
                <a:blip r:embed="rId2"/>
                <a:stretch>
                  <a:fillRect l="-3" t="-41" r="8" b="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 Box 165"/>
          <p:cNvSpPr txBox="1">
            <a:spLocks noChangeArrowheads="1"/>
          </p:cNvSpPr>
          <p:nvPr/>
        </p:nvSpPr>
        <p:spPr bwMode="auto">
          <a:xfrm>
            <a:off x="6292302" y="2883640"/>
            <a:ext cx="8540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en-US" altLang="zh-CN" sz="2400" b="1" dirty="0">
                <a:latin typeface="Times New Roman" panose="02020603050405020304" pitchFamily="18" charset="0"/>
              </a:rPr>
              <a:t> </a:t>
            </a:r>
            <a:r>
              <a:rPr kumimoji="1" lang="en-US" altLang="zh-CN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kumimoji="1" lang="en-US" altLang="zh-CN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166"/>
          <p:cNvSpPr txBox="1">
            <a:spLocks noChangeArrowheads="1"/>
          </p:cNvSpPr>
          <p:nvPr/>
        </p:nvSpPr>
        <p:spPr bwMode="auto">
          <a:xfrm>
            <a:off x="6339944" y="3885195"/>
            <a:ext cx="6351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en-US" altLang="zh-CN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kumimoji="1"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endParaRPr kumimoji="1" lang="en-US" altLang="zh-CN" sz="28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46" grpId="0"/>
      <p:bldP spid="12447" grpId="0"/>
      <p:bldP spid="12453" grpId="0"/>
      <p:bldP spid="12454" grpId="0"/>
      <p:bldP spid="12455" grpId="0"/>
      <p:bldP spid="12457" grpId="0"/>
      <p:bldP spid="12458" grpId="0"/>
      <p:bldP spid="3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6298" y="1052713"/>
            <a:ext cx="4591050" cy="21216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5" name="矩形 6"/>
          <p:cNvSpPr/>
          <p:nvPr/>
        </p:nvSpPr>
        <p:spPr>
          <a:xfrm>
            <a:off x="1297940" y="1152111"/>
            <a:ext cx="1548358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算一算。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6" name="Rectangle 3"/>
          <p:cNvSpPr/>
          <p:nvPr/>
        </p:nvSpPr>
        <p:spPr>
          <a:xfrm>
            <a:off x="1143000" y="117589"/>
            <a:ext cx="184731" cy="10772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eaLnBrk="1" hangingPunct="1"/>
            <a:endParaRPr lang="zh-CN" altLang="en-US" sz="100" b="1" dirty="0">
              <a:latin typeface="Calibri" panose="020F0502020204030204" pitchFamily="34" charset="0"/>
            </a:endParaRPr>
          </a:p>
        </p:txBody>
      </p:sp>
      <p:sp>
        <p:nvSpPr>
          <p:cNvPr id="15367" name="矩形 3"/>
          <p:cNvSpPr/>
          <p:nvPr/>
        </p:nvSpPr>
        <p:spPr>
          <a:xfrm>
            <a:off x="691355" y="3174407"/>
            <a:ext cx="784108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儿童乐园中的长方形碰碰车场长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米。它的图上长与宽各是多少厘米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2029" name="图片 2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0316" y="464690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030" name="文本框 14"/>
          <p:cNvSpPr txBox="1">
            <a:spLocks noChangeArrowheads="1"/>
          </p:cNvSpPr>
          <p:nvPr/>
        </p:nvSpPr>
        <p:spPr bwMode="auto">
          <a:xfrm>
            <a:off x="621348" y="411510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探究新知</a:t>
            </a:r>
            <a:endParaRPr lang="zh-CN" altLang="en-US" sz="3200" b="1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grpSp>
        <p:nvGrpSpPr>
          <p:cNvPr id="42034" name="组合 30"/>
          <p:cNvGrpSpPr/>
          <p:nvPr/>
        </p:nvGrpSpPr>
        <p:grpSpPr bwMode="auto">
          <a:xfrm>
            <a:off x="107950" y="1045111"/>
            <a:ext cx="1166813" cy="1064786"/>
            <a:chOff x="670145" y="1457273"/>
            <a:chExt cx="1555361" cy="1418832"/>
          </a:xfrm>
        </p:grpSpPr>
        <p:pic>
          <p:nvPicPr>
            <p:cNvPr id="3" name="图片 31" descr="28Z58PICt4r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042" name="矩形 32"/>
            <p:cNvSpPr>
              <a:spLocks noChangeArrowheads="1"/>
            </p:cNvSpPr>
            <p:nvPr/>
          </p:nvSpPr>
          <p:spPr bwMode="auto">
            <a:xfrm>
              <a:off x="921965" y="2322452"/>
              <a:ext cx="970536" cy="5536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矩形 3"/>
          <p:cNvSpPr/>
          <p:nvPr/>
        </p:nvSpPr>
        <p:spPr>
          <a:xfrm>
            <a:off x="656907" y="4027436"/>
            <a:ext cx="784108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图中旱冰场的长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2.5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厘米。旱冰场实际占地面积是多少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  <p:bldP spid="15367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971600" y="1418468"/>
            <a:ext cx="1980029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方法分析。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06950" y="3274219"/>
            <a:ext cx="4673074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图上距离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实际距离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6110" y="4299347"/>
            <a:ext cx="1441420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1∶2000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10572" y="1732360"/>
            <a:ext cx="4673074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碰碰车场实际长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直角上箭头 10"/>
          <p:cNvSpPr/>
          <p:nvPr/>
        </p:nvSpPr>
        <p:spPr>
          <a:xfrm rot="5400000">
            <a:off x="2657452" y="2914055"/>
            <a:ext cx="648891" cy="926306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下箭头 11"/>
          <p:cNvSpPr/>
          <p:nvPr/>
        </p:nvSpPr>
        <p:spPr>
          <a:xfrm>
            <a:off x="6738319" y="3712369"/>
            <a:ext cx="428625" cy="58697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上箭头 12"/>
          <p:cNvSpPr/>
          <p:nvPr/>
        </p:nvSpPr>
        <p:spPr>
          <a:xfrm>
            <a:off x="5424712" y="2355726"/>
            <a:ext cx="395636" cy="91849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3"/>
          <p:cNvSpPr/>
          <p:nvPr/>
        </p:nvSpPr>
        <p:spPr>
          <a:xfrm>
            <a:off x="1176240" y="466082"/>
            <a:ext cx="691359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儿童乐园中的长方形碰碰车场长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米。它的图上长与宽各是多少厘米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1200078" y="2190418"/>
                <a:ext cx="2893163" cy="8761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zh-CN" altLang="en-US" sz="2400" b="1" i="1">
                              <a:latin typeface="Cambria Math" panose="02040503050406030204"/>
                            </a:rPr>
                            <m:t>图上</m:t>
                          </m:r>
                          <m:r>
                            <a:rPr lang="zh-CN" altLang="en-US" sz="2400" b="1" i="1" smtClean="0">
                              <a:latin typeface="Cambria Math" panose="02040503050406030204"/>
                            </a:rPr>
                            <m:t>距离</m:t>
                          </m:r>
                        </m:num>
                        <m:den>
                          <m:r>
                            <a:rPr lang="zh-CN" altLang="en-US" sz="2400" b="1" i="1">
                              <a:latin typeface="Cambria Math" panose="02040503050406030204"/>
                            </a:rPr>
                            <m:t>实际距离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</a:rPr>
                        <m:t>=</m:t>
                      </m:r>
                      <m:r>
                        <a:rPr lang="zh-CN" altLang="en-US" sz="2400" b="1" i="1">
                          <a:latin typeface="Cambria Math" panose="02040503050406030204"/>
                        </a:rPr>
                        <m:t>比例尺</m:t>
                      </m:r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0078" y="2190418"/>
                <a:ext cx="2893163" cy="876137"/>
              </a:xfrm>
              <a:prstGeom prst="rect">
                <a:avLst/>
              </a:prstGeom>
              <a:blipFill rotWithShape="1">
                <a:blip r:embed="rId1"/>
                <a:stretch>
                  <a:fillRect l="-19" t="-35" r="1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  <p:bldP spid="8" grpId="0"/>
      <p:bldP spid="10" grpId="0"/>
      <p:bldP spid="11" grpId="0" animBg="1"/>
      <p:bldP spid="12" grpId="0" animBg="1"/>
      <p:bldP spid="13" grpId="0" animBg="1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331640" y="627534"/>
            <a:ext cx="1980029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解决问题。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23728" y="1150754"/>
            <a:ext cx="4673074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图上距离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实际距离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84126" y="1714655"/>
            <a:ext cx="56000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=4000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=2000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1489137" y="2252688"/>
                <a:ext cx="6683263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碰碰车场的图上长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:4000×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𝟐𝟎𝟎𝟎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=2(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厘米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endPara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9137" y="2252688"/>
                <a:ext cx="6683263" cy="714683"/>
              </a:xfrm>
              <a:prstGeom prst="rect">
                <a:avLst/>
              </a:prstGeom>
              <a:blipFill rotWithShape="1">
                <a:blip r:embed="rId1"/>
                <a:stretch>
                  <a:fillRect l="-1" t="-48" r="9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1490478" y="2959419"/>
                <a:ext cx="6465898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碰碰车场的图上宽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:2000×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</a:rPr>
                          <m:t>𝟐𝟎𝟎𝟎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=1(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厘米）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0478" y="2959419"/>
                <a:ext cx="6465898" cy="714683"/>
              </a:xfrm>
              <a:prstGeom prst="rect">
                <a:avLst/>
              </a:prstGeom>
              <a:blipFill rotWithShape="1">
                <a:blip r:embed="rId2"/>
                <a:stretch>
                  <a:fillRect l="-2" t="-45" r="7" b="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矩形 11"/>
          <p:cNvSpPr/>
          <p:nvPr/>
        </p:nvSpPr>
        <p:spPr>
          <a:xfrm>
            <a:off x="1490478" y="3657422"/>
            <a:ext cx="54577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答：碰碰车场的图上长是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图上宽是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62350" y="3274219"/>
            <a:ext cx="4673074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实际距离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图上距离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61510" y="4299347"/>
            <a:ext cx="1271502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1∶2000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8162" y="1376363"/>
            <a:ext cx="3263028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旱冰场的长是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宽是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直角上箭头 10"/>
          <p:cNvSpPr/>
          <p:nvPr/>
        </p:nvSpPr>
        <p:spPr>
          <a:xfrm rot="5400000">
            <a:off x="2812852" y="2914055"/>
            <a:ext cx="648891" cy="926306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下箭头 11"/>
          <p:cNvSpPr/>
          <p:nvPr/>
        </p:nvSpPr>
        <p:spPr>
          <a:xfrm>
            <a:off x="6893719" y="3712369"/>
            <a:ext cx="428625" cy="58697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上箭头 12"/>
          <p:cNvSpPr/>
          <p:nvPr/>
        </p:nvSpPr>
        <p:spPr>
          <a:xfrm>
            <a:off x="5431631" y="2330470"/>
            <a:ext cx="540544" cy="93184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3"/>
          <p:cNvSpPr/>
          <p:nvPr/>
        </p:nvSpPr>
        <p:spPr>
          <a:xfrm>
            <a:off x="869181" y="542716"/>
            <a:ext cx="687117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图中旱冰场的长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2.5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厘米。旱冰场实际占地面积是多少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1227562" y="2272390"/>
                <a:ext cx="2893163" cy="8761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zh-CN" altLang="en-US" sz="2400" b="1" i="1">
                              <a:latin typeface="Cambria Math" panose="02040503050406030204"/>
                            </a:rPr>
                            <m:t>图上</m:t>
                          </m:r>
                          <m:r>
                            <a:rPr lang="zh-CN" altLang="en-US" sz="2400" b="1" i="1" smtClean="0">
                              <a:latin typeface="Cambria Math" panose="02040503050406030204"/>
                            </a:rPr>
                            <m:t>距离</m:t>
                          </m:r>
                        </m:num>
                        <m:den>
                          <m:r>
                            <a:rPr lang="zh-CN" altLang="en-US" sz="2400" b="1" i="1">
                              <a:latin typeface="Cambria Math" panose="02040503050406030204"/>
                            </a:rPr>
                            <m:t>实际距离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</a:rPr>
                        <m:t>=</m:t>
                      </m:r>
                      <m:r>
                        <a:rPr lang="zh-CN" altLang="en-US" sz="2400" b="1" i="1">
                          <a:latin typeface="Cambria Math" panose="02040503050406030204"/>
                        </a:rPr>
                        <m:t>比例尺</m:t>
                      </m:r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7562" y="2272390"/>
                <a:ext cx="2893163" cy="876137"/>
              </a:xfrm>
              <a:prstGeom prst="rect">
                <a:avLst/>
              </a:prstGeom>
              <a:blipFill rotWithShape="1">
                <a:blip r:embed="rId1"/>
                <a:stretch>
                  <a:fillRect l="-4" t="-41" r="7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矩形 15"/>
          <p:cNvSpPr/>
          <p:nvPr/>
        </p:nvSpPr>
        <p:spPr>
          <a:xfrm>
            <a:off x="1127000" y="1418468"/>
            <a:ext cx="1980029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方法分析。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0" grpId="0"/>
      <p:bldP spid="11" grpId="0" animBg="1"/>
      <p:bldP spid="12" grpId="0" animBg="1"/>
      <p:bldP spid="13" grpId="0" animBg="1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331640" y="514774"/>
            <a:ext cx="1980029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解决问题。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23728" y="1045055"/>
            <a:ext cx="4673074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图上距离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实际距离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827584" y="1707654"/>
                <a:ext cx="7870576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旱冰场的实际长：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2.5÷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𝟐𝟎𝟎𝟎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5000(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厘米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)=50(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米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endPara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1707654"/>
                <a:ext cx="7870576" cy="714683"/>
              </a:xfrm>
              <a:prstGeom prst="rect">
                <a:avLst/>
              </a:prstGeom>
              <a:blipFill rotWithShape="1">
                <a:blip r:embed="rId1"/>
                <a:stretch>
                  <a:fillRect l="-2" t="-19" r="7" b="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830212" y="2430583"/>
                <a:ext cx="7870576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早冰场的实际宽：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1.5÷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𝟐𝟎𝟎𝟎</m:t>
                        </m:r>
                      </m:den>
                    </m:f>
                    <m:r>
                      <a:rPr lang="en-US" altLang="zh-CN" sz="2800" b="1" i="1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3000(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厘米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)=30(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米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endPara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0212" y="2430583"/>
                <a:ext cx="7870576" cy="714683"/>
              </a:xfrm>
              <a:prstGeom prst="rect">
                <a:avLst/>
              </a:prstGeom>
              <a:blipFill rotWithShape="1">
                <a:blip r:embed="rId2"/>
                <a:stretch>
                  <a:fillRect l="-3" t="-61" b="-508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矩形 11"/>
          <p:cNvSpPr/>
          <p:nvPr/>
        </p:nvSpPr>
        <p:spPr>
          <a:xfrm>
            <a:off x="830212" y="3133981"/>
            <a:ext cx="78705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旱冰场实际占地面积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:50×30=1500(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27584" y="3795886"/>
            <a:ext cx="78705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答：旱冰场实际占地面积是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2" grpId="0"/>
      <p:bldP spid="11" grpId="0"/>
      <p:bldP spid="12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 Box 13"/>
          <p:cNvSpPr txBox="1">
            <a:spLocks noChangeArrowheads="1"/>
          </p:cNvSpPr>
          <p:nvPr/>
        </p:nvSpPr>
        <p:spPr bwMode="auto">
          <a:xfrm>
            <a:off x="1151799" y="1713430"/>
            <a:ext cx="31245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解：设长应</a:t>
            </a:r>
            <a:r>
              <a:rPr kumimoji="1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r>
              <a:rPr kumimoji="1"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kumimoji="1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283" name="Text Box 3"/>
              <p:cNvSpPr txBox="1">
                <a:spLocks noChangeArrowheads="1"/>
              </p:cNvSpPr>
              <p:nvPr/>
            </p:nvSpPr>
            <p:spPr bwMode="auto">
              <a:xfrm>
                <a:off x="745893" y="837456"/>
                <a:ext cx="8074579" cy="9855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kumimoji="1"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一个长方形操场，长</a:t>
                </a:r>
                <a:r>
                  <a:rPr kumimoji="1"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110</a:t>
                </a:r>
                <a:r>
                  <a:rPr kumimoji="1"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米，宽</a:t>
                </a:r>
                <a:r>
                  <a:rPr kumimoji="1"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90</a:t>
                </a:r>
                <a:r>
                  <a:rPr kumimoji="1"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米。把它画在比例尺是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1"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kumimoji="1"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kumimoji="1"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𝟏𝟎𝟎𝟎</m:t>
                        </m:r>
                      </m:den>
                    </m:f>
                  </m:oMath>
                </a14:m>
                <a:r>
                  <a:rPr kumimoji="1"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的图纸上，长和宽各应画多少厘米？</a:t>
                </a:r>
                <a:endParaRPr kumimoji="1"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283" name="Text 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45893" y="837456"/>
                <a:ext cx="8074579" cy="985526"/>
              </a:xfrm>
              <a:prstGeom prst="rect">
                <a:avLst/>
              </a:prstGeom>
              <a:blipFill rotWithShape="1">
                <a:blip r:embed="rId1"/>
                <a:stretch>
                  <a:fillRect l="-5" t="-53" r="4" b="5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827" name="Text Box 35"/>
          <p:cNvSpPr txBox="1">
            <a:spLocks noChangeArrowheads="1"/>
          </p:cNvSpPr>
          <p:nvPr/>
        </p:nvSpPr>
        <p:spPr bwMode="auto">
          <a:xfrm>
            <a:off x="1786798" y="2113482"/>
            <a:ext cx="28007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110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 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11000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46" name="Text Box 54"/>
          <p:cNvSpPr txBox="1">
            <a:spLocks noChangeArrowheads="1"/>
          </p:cNvSpPr>
          <p:nvPr/>
        </p:nvSpPr>
        <p:spPr bwMode="auto">
          <a:xfrm>
            <a:off x="5672998" y="2118245"/>
            <a:ext cx="24929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 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9000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55" name="Text Box 63"/>
          <p:cNvSpPr txBox="1">
            <a:spLocks noChangeArrowheads="1"/>
          </p:cNvSpPr>
          <p:nvPr/>
        </p:nvSpPr>
        <p:spPr bwMode="auto">
          <a:xfrm>
            <a:off x="2126524" y="4342333"/>
            <a:ext cx="49437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答：长应画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厘米，宽应画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82788" y="1742421"/>
            <a:ext cx="31085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解：设宽应画</a:t>
            </a:r>
            <a:r>
              <a:rPr kumimoji="1"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 Box 20"/>
          <p:cNvSpPr txBox="1">
            <a:spLocks noChangeArrowheads="1"/>
          </p:cNvSpPr>
          <p:nvPr/>
        </p:nvSpPr>
        <p:spPr bwMode="auto">
          <a:xfrm>
            <a:off x="2783015" y="2708443"/>
            <a:ext cx="3571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en-US" altLang="zh-CN" sz="2400" b="1" dirty="0">
                <a:latin typeface="Times New Roman" panose="02020603050405020304" pitchFamily="18" charset="0"/>
              </a:rPr>
              <a:t>=</a:t>
            </a:r>
            <a:endParaRPr kumimoji="1" lang="en-US" altLang="zh-CN" sz="2400" b="1" dirty="0">
              <a:latin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1893028" y="2694560"/>
                <a:ext cx="938077" cy="5615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kumimoji="1" lang="en-US" altLang="zh-CN" b="1" i="1" dirty="0"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x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𝟏𝟏𝟎𝟎𝟎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3028" y="2694560"/>
                <a:ext cx="938077" cy="561500"/>
              </a:xfrm>
              <a:prstGeom prst="rect">
                <a:avLst/>
              </a:prstGeom>
              <a:blipFill rotWithShape="1">
                <a:blip r:embed="rId2"/>
                <a:stretch>
                  <a:fillRect l="-10" t="-45" r="29" b="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6" name="TextBox 55"/>
              <p:cNvSpPr txBox="1"/>
              <p:nvPr/>
            </p:nvSpPr>
            <p:spPr>
              <a:xfrm>
                <a:off x="3240610" y="2623179"/>
                <a:ext cx="800219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𝟏𝟎𝟎𝟎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56" name="TextBox 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0610" y="2623179"/>
                <a:ext cx="800219" cy="612732"/>
              </a:xfrm>
              <a:prstGeom prst="rect">
                <a:avLst/>
              </a:prstGeom>
              <a:blipFill rotWithShape="1">
                <a:blip r:embed="rId3"/>
                <a:stretch>
                  <a:fillRect l="-26" t="-103" r="40" b="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7" name="Text Box 26"/>
              <p:cNvSpPr txBox="1">
                <a:spLocks noChangeArrowheads="1"/>
              </p:cNvSpPr>
              <p:nvPr/>
            </p:nvSpPr>
            <p:spPr bwMode="auto">
              <a:xfrm>
                <a:off x="2363117" y="3235911"/>
                <a:ext cx="1558440" cy="6258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kumimoji="1" lang="en-US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kumimoji="1" lang="en-US" altLang="zh-CN" sz="2400" b="1" dirty="0">
                    <a:latin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1" lang="en-US" altLang="zh-CN" sz="24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kumimoji="1" lang="en-US" altLang="zh-CN" sz="2400" b="1" i="1" smtClean="0">
                            <a:latin typeface="Cambria Math" panose="02040503050406030204"/>
                          </a:rPr>
                          <m:t>𝟏𝟏𝟎𝟎𝟎</m:t>
                        </m:r>
                        <m:r>
                          <a:rPr kumimoji="1" lang="en-US" altLang="zh-CN" sz="2400" b="1" i="1" smtClean="0">
                            <a:latin typeface="Cambria Math" panose="02040503050406030204"/>
                            <a:ea typeface="Cambria Math" panose="02040503050406030204"/>
                          </a:rPr>
                          <m:t>×</m:t>
                        </m:r>
                        <m:r>
                          <a:rPr kumimoji="1" lang="en-US" altLang="zh-CN" sz="24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kumimoji="1" lang="en-US" altLang="zh-CN" sz="2400" b="1" i="1" smtClean="0">
                            <a:latin typeface="Cambria Math" panose="02040503050406030204"/>
                          </a:rPr>
                          <m:t>𝟏𝟎𝟎𝟎</m:t>
                        </m:r>
                      </m:den>
                    </m:f>
                  </m:oMath>
                </a14:m>
                <a:endParaRPr kumimoji="1" lang="en-US" altLang="zh-CN" sz="2400" b="1" dirty="0">
                  <a:latin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7" name="Text 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63117" y="3235911"/>
                <a:ext cx="1558440" cy="625812"/>
              </a:xfrm>
              <a:prstGeom prst="rect">
                <a:avLst/>
              </a:prstGeom>
              <a:blipFill rotWithShape="1">
                <a:blip r:embed="rId4"/>
                <a:stretch>
                  <a:fillRect l="-18" t="-94" r="28" b="4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8" name="Text Box 26"/>
          <p:cNvSpPr txBox="1">
            <a:spLocks noChangeArrowheads="1"/>
          </p:cNvSpPr>
          <p:nvPr/>
        </p:nvSpPr>
        <p:spPr bwMode="auto">
          <a:xfrm>
            <a:off x="2489460" y="4006291"/>
            <a:ext cx="9579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dirty="0" smtClean="0">
                <a:latin typeface="Times New Roman" panose="02020603050405020304" pitchFamily="18" charset="0"/>
              </a:rPr>
              <a:t> </a:t>
            </a:r>
            <a:r>
              <a:rPr kumimoji="1" lang="en-US" altLang="zh-CN" sz="2400" b="1" dirty="0">
                <a:latin typeface="Times New Roman" panose="02020603050405020304" pitchFamily="18" charset="0"/>
              </a:rPr>
              <a:t>= 11</a:t>
            </a:r>
            <a:endParaRPr kumimoji="1" lang="en-US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59" name="Text Box 20"/>
          <p:cNvSpPr txBox="1">
            <a:spLocks noChangeArrowheads="1"/>
          </p:cNvSpPr>
          <p:nvPr/>
        </p:nvSpPr>
        <p:spPr bwMode="auto">
          <a:xfrm>
            <a:off x="6781059" y="2660411"/>
            <a:ext cx="3571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en-US" altLang="zh-CN" sz="2400" b="1" dirty="0">
                <a:latin typeface="Times New Roman" panose="02020603050405020304" pitchFamily="18" charset="0"/>
              </a:rPr>
              <a:t>=</a:t>
            </a:r>
            <a:endParaRPr kumimoji="1" lang="en-US" altLang="zh-CN" sz="2400" b="1" dirty="0">
              <a:latin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0" name="TextBox 59"/>
              <p:cNvSpPr txBox="1"/>
              <p:nvPr/>
            </p:nvSpPr>
            <p:spPr>
              <a:xfrm>
                <a:off x="5891072" y="2646528"/>
                <a:ext cx="800219" cy="57066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𝒚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𝟗𝟎𝟎𝟎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60" name="TextBox 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1072" y="2646528"/>
                <a:ext cx="800219" cy="570669"/>
              </a:xfrm>
              <a:prstGeom prst="rect">
                <a:avLst/>
              </a:prstGeom>
              <a:blipFill rotWithShape="1">
                <a:blip r:embed="rId5"/>
                <a:stretch>
                  <a:fillRect l="-22" t="-85" r="37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1" name="TextBox 60"/>
              <p:cNvSpPr txBox="1"/>
              <p:nvPr/>
            </p:nvSpPr>
            <p:spPr>
              <a:xfrm>
                <a:off x="7238654" y="2575147"/>
                <a:ext cx="800219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𝟏𝟎𝟎𝟎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61" name="TextBox 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8654" y="2575147"/>
                <a:ext cx="800219" cy="612732"/>
              </a:xfrm>
              <a:prstGeom prst="rect">
                <a:avLst/>
              </a:prstGeom>
              <a:blipFill rotWithShape="1">
                <a:blip r:embed="rId3"/>
                <a:stretch>
                  <a:fillRect l="-36" t="-36" r="51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2" name="Text Box 26"/>
              <p:cNvSpPr txBox="1">
                <a:spLocks noChangeArrowheads="1"/>
              </p:cNvSpPr>
              <p:nvPr/>
            </p:nvSpPr>
            <p:spPr bwMode="auto">
              <a:xfrm>
                <a:off x="6135464" y="3235911"/>
                <a:ext cx="1346844" cy="6258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kumimoji="1" lang="en-US" altLang="zh-CN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r>
                  <a:rPr kumimoji="1" lang="en-US" altLang="zh-CN" sz="2400" b="1" dirty="0">
                    <a:latin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1" lang="en-US" altLang="zh-CN" sz="24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kumimoji="1" lang="en-US" altLang="zh-CN" sz="2400" b="1" i="1" smtClean="0">
                            <a:latin typeface="Cambria Math" panose="02040503050406030204"/>
                          </a:rPr>
                          <m:t>𝟗𝟎𝟎𝟎</m:t>
                        </m:r>
                        <m:r>
                          <a:rPr kumimoji="1" lang="en-US" altLang="zh-CN" sz="2400" b="1" i="1" smtClean="0">
                            <a:latin typeface="Cambria Math" panose="02040503050406030204"/>
                            <a:ea typeface="Cambria Math" panose="02040503050406030204"/>
                          </a:rPr>
                          <m:t>×</m:t>
                        </m:r>
                        <m:r>
                          <a:rPr kumimoji="1" lang="en-US" altLang="zh-CN" sz="24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kumimoji="1" lang="en-US" altLang="zh-CN" sz="2400" b="1" i="1" smtClean="0">
                            <a:latin typeface="Cambria Math" panose="02040503050406030204"/>
                          </a:rPr>
                          <m:t>𝟏𝟎𝟎𝟎</m:t>
                        </m:r>
                      </m:den>
                    </m:f>
                  </m:oMath>
                </a14:m>
                <a:endParaRPr kumimoji="1" lang="en-US" altLang="zh-CN" sz="2400" b="1" dirty="0">
                  <a:latin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2" name="Text 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135464" y="3235911"/>
                <a:ext cx="1346844" cy="625812"/>
              </a:xfrm>
              <a:prstGeom prst="rect">
                <a:avLst/>
              </a:prstGeom>
              <a:blipFill rotWithShape="1">
                <a:blip r:embed="rId6"/>
                <a:stretch>
                  <a:fillRect l="-7" t="-94" r="8" b="4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3" name="Text Box 26"/>
          <p:cNvSpPr txBox="1">
            <a:spLocks noChangeArrowheads="1"/>
          </p:cNvSpPr>
          <p:nvPr/>
        </p:nvSpPr>
        <p:spPr bwMode="auto">
          <a:xfrm>
            <a:off x="6308910" y="3880668"/>
            <a:ext cx="7425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kumimoji="1" lang="en-US" altLang="zh-CN" sz="2400" b="1" dirty="0">
                <a:latin typeface="Times New Roman" panose="02020603050405020304" pitchFamily="18" charset="0"/>
              </a:rPr>
              <a:t>= 9</a:t>
            </a:r>
            <a:endParaRPr kumimoji="1" lang="en-US" altLang="zh-CN" sz="2400" b="1" dirty="0">
              <a:latin typeface="Times New Roman" panose="02020603050405020304" pitchFamily="18" charset="0"/>
            </a:endParaRPr>
          </a:p>
        </p:txBody>
      </p:sp>
      <p:pic>
        <p:nvPicPr>
          <p:cNvPr id="64" name="图片 14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7458" y="392682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" name="文本框 14"/>
          <p:cNvSpPr txBox="1">
            <a:spLocks noChangeArrowheads="1"/>
          </p:cNvSpPr>
          <p:nvPr/>
        </p:nvSpPr>
        <p:spPr bwMode="auto">
          <a:xfrm>
            <a:off x="563910" y="339502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66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41" y="1076476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3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3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3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83" grpId="0"/>
      <p:bldP spid="33827" grpId="0"/>
      <p:bldP spid="33846" grpId="0"/>
      <p:bldP spid="33855" grpId="0"/>
      <p:bldP spid="11" grpId="0"/>
      <p:bldP spid="54" grpId="0"/>
      <p:bldP spid="12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1188" y="1862186"/>
            <a:ext cx="7632065" cy="2005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这节课你们都学会了哪些知识？</a:t>
            </a:r>
            <a:endParaRPr lang="zh-CN" altLang="en-US" sz="2800" b="1" dirty="0">
              <a:latin typeface="+mn-ea"/>
              <a:ea typeface="+mn-ea"/>
            </a:endParaRPr>
          </a:p>
        </p:txBody>
      </p:sp>
      <p:pic>
        <p:nvPicPr>
          <p:cNvPr id="136197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725" y="492125"/>
            <a:ext cx="366713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6198" name="文本框 14"/>
          <p:cNvSpPr txBox="1">
            <a:spLocks noChangeArrowheads="1"/>
          </p:cNvSpPr>
          <p:nvPr/>
        </p:nvSpPr>
        <p:spPr bwMode="auto">
          <a:xfrm>
            <a:off x="611188" y="41116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课堂小结</a:t>
            </a:r>
            <a:endParaRPr lang="zh-CN" altLang="en-US" sz="3200" b="1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187624" y="2312416"/>
            <a:ext cx="6210300" cy="91986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已知比例尺和实际距离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求图上距离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可以根据“图上距离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实际距离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比例尺”计算。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1078</Words>
  <Application>WPS 演示</Application>
  <PresentationFormat>全屏显示(16:9)</PresentationFormat>
  <Paragraphs>139</Paragraphs>
  <Slides>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9</vt:i4>
      </vt:variant>
    </vt:vector>
  </HeadingPairs>
  <TitlesOfParts>
    <vt:vector size="29" baseType="lpstr">
      <vt:lpstr>Arial</vt:lpstr>
      <vt:lpstr>宋体</vt:lpstr>
      <vt:lpstr>Wingdings</vt:lpstr>
      <vt:lpstr>黑体</vt:lpstr>
      <vt:lpstr>Calibri</vt:lpstr>
      <vt:lpstr>Calibri</vt:lpstr>
      <vt:lpstr>Times New Roman</vt:lpstr>
      <vt:lpstr>楷体</vt:lpstr>
      <vt:lpstr>幼圆</vt:lpstr>
      <vt:lpstr>Cambria Math</vt:lpstr>
      <vt:lpstr>楷体_GB2312</vt:lpstr>
      <vt:lpstr>等线</vt:lpstr>
      <vt:lpstr>微软雅黑</vt:lpstr>
      <vt:lpstr>Arial Unicode MS</vt:lpstr>
      <vt:lpstr>Calibri Light</vt:lpstr>
      <vt:lpstr>Office 主题</vt:lpstr>
      <vt:lpstr>2_自定义设计方案</vt:lpstr>
      <vt:lpstr>1_自定义设计方案</vt:lpstr>
      <vt:lpstr>自定义设计方案</vt:lpstr>
      <vt:lpstr>3_自定义设计方案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148</cp:revision>
  <dcterms:created xsi:type="dcterms:W3CDTF">2018-09-11T05:46:00Z</dcterms:created>
  <dcterms:modified xsi:type="dcterms:W3CDTF">2023-08-29T00:56:55Z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97640DD9E4C44007A0D9B26E34455FD6_12</vt:lpwstr>
  </property>
</Properties>
</file>