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81" r:id="rId3"/>
  </p:sldMasterIdLst>
  <p:notesMasterIdLst>
    <p:notesMasterId r:id="rId16"/>
  </p:notesMasterIdLst>
  <p:sldIdLst>
    <p:sldId id="450" r:id="rId4"/>
    <p:sldId id="451" r:id="rId5"/>
    <p:sldId id="447" r:id="rId6"/>
    <p:sldId id="453" r:id="rId7"/>
    <p:sldId id="454" r:id="rId8"/>
    <p:sldId id="455" r:id="rId9"/>
    <p:sldId id="456" r:id="rId10"/>
    <p:sldId id="457" r:id="rId11"/>
    <p:sldId id="458" r:id="rId12"/>
    <p:sldId id="459" r:id="rId13"/>
    <p:sldId id="460" r:id="rId14"/>
    <p:sldId id="461" r:id="rId15"/>
  </p:sldIdLst>
  <p:sldSz cx="9144000" cy="5143500" type="screen16x9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18" userDrawn="1">
          <p15:clr>
            <a:srgbClr val="A4A3A4"/>
          </p15:clr>
        </p15:guide>
        <p15:guide id="2" pos="277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1357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97" autoAdjust="0"/>
    <p:restoredTop sz="99852" autoAdjust="0"/>
  </p:normalViewPr>
  <p:slideViewPr>
    <p:cSldViewPr showGuides="1">
      <p:cViewPr varScale="1">
        <p:scale>
          <a:sx n="111" d="100"/>
          <a:sy n="111" d="100"/>
        </p:scale>
        <p:origin x="-90" y="-204"/>
      </p:cViewPr>
      <p:guideLst>
        <p:guide orient="horz" pos="1518"/>
        <p:guide pos="277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8" Type="http://schemas.openxmlformats.org/officeDocument/2006/relationships/theme" Target="../theme/theme1.xml"/><Relationship Id="rId37" Type="http://schemas.openxmlformats.org/officeDocument/2006/relationships/image" Target="../media/image4.png"/><Relationship Id="rId36" Type="http://schemas.openxmlformats.org/officeDocument/2006/relationships/slide" Target="../slides/slide1.xml"/><Relationship Id="rId35" Type="http://schemas.openxmlformats.org/officeDocument/2006/relationships/image" Target="../media/image3.png"/><Relationship Id="rId34" Type="http://schemas.openxmlformats.org/officeDocument/2006/relationships/image" Target="../media/image2.png"/><Relationship Id="rId33" Type="http://schemas.openxmlformats.org/officeDocument/2006/relationships/image" Target="../media/image1.png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1.xml"/><Relationship Id="rId8" Type="http://schemas.openxmlformats.org/officeDocument/2006/relationships/slideLayout" Target="../slideLayouts/slideLayout40.xml"/><Relationship Id="rId7" Type="http://schemas.openxmlformats.org/officeDocument/2006/relationships/slideLayout" Target="../slideLayouts/slideLayout39.xml"/><Relationship Id="rId6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5.xml"/><Relationship Id="rId29" Type="http://schemas.openxmlformats.org/officeDocument/2006/relationships/theme" Target="../theme/theme2.xml"/><Relationship Id="rId28" Type="http://schemas.openxmlformats.org/officeDocument/2006/relationships/image" Target="../media/image2.png"/><Relationship Id="rId27" Type="http://schemas.openxmlformats.org/officeDocument/2006/relationships/image" Target="../media/image3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57.xml"/><Relationship Id="rId24" Type="http://schemas.openxmlformats.org/officeDocument/2006/relationships/slideLayout" Target="../slideLayouts/slideLayout56.xml"/><Relationship Id="rId23" Type="http://schemas.openxmlformats.org/officeDocument/2006/relationships/slideLayout" Target="../slideLayouts/slideLayout55.xml"/><Relationship Id="rId22" Type="http://schemas.openxmlformats.org/officeDocument/2006/relationships/slideLayout" Target="../slideLayouts/slideLayout54.xml"/><Relationship Id="rId21" Type="http://schemas.openxmlformats.org/officeDocument/2006/relationships/slideLayout" Target="../slideLayouts/slideLayout53.xml"/><Relationship Id="rId20" Type="http://schemas.openxmlformats.org/officeDocument/2006/relationships/slideLayout" Target="../slideLayouts/slideLayout52.xml"/><Relationship Id="rId2" Type="http://schemas.openxmlformats.org/officeDocument/2006/relationships/slideLayout" Target="../slideLayouts/slideLayout34.xml"/><Relationship Id="rId19" Type="http://schemas.openxmlformats.org/officeDocument/2006/relationships/slideLayout" Target="../slideLayouts/slideLayout51.xml"/><Relationship Id="rId18" Type="http://schemas.openxmlformats.org/officeDocument/2006/relationships/slideLayout" Target="../slideLayouts/slideLayout50.xml"/><Relationship Id="rId17" Type="http://schemas.openxmlformats.org/officeDocument/2006/relationships/slideLayout" Target="../slideLayouts/slideLayout49.xml"/><Relationship Id="rId16" Type="http://schemas.openxmlformats.org/officeDocument/2006/relationships/slideLayout" Target="../slideLayouts/slideLayout48.xml"/><Relationship Id="rId15" Type="http://schemas.openxmlformats.org/officeDocument/2006/relationships/slideLayout" Target="../slideLayouts/slideLayout47.xml"/><Relationship Id="rId14" Type="http://schemas.openxmlformats.org/officeDocument/2006/relationships/slideLayout" Target="../slideLayouts/slideLayout46.xml"/><Relationship Id="rId13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2.xml"/><Relationship Id="rId1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269776" y="83012"/>
            <a:ext cx="93610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100" b="0" dirty="0">
                <a:latin typeface="黑体" panose="02010609060101010101" pitchFamily="49" charset="-122"/>
                <a:ea typeface="黑体" panose="02010609060101010101" pitchFamily="49" charset="-122"/>
              </a:rPr>
              <a:t>练习二十二</a:t>
            </a:r>
            <a:endParaRPr lang="zh-CN" altLang="en-US" sz="11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8038958" y="4772781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36" action="ppaction://hlinksldjump"/>
            </p:cNvPr>
            <p:cNvPicPr>
              <a:picLocks noChangeAspect="1"/>
            </p:cNvPicPr>
            <p:nvPr/>
          </p:nvPicPr>
          <p:blipFill>
            <a:blip r:embed="rId3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3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TextBox 9"/>
          <p:cNvSpPr txBox="1"/>
          <p:nvPr userDrawn="1"/>
        </p:nvSpPr>
        <p:spPr>
          <a:xfrm>
            <a:off x="269776" y="83012"/>
            <a:ext cx="93610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100" b="0" dirty="0">
                <a:latin typeface="黑体" panose="02010609060101010101" pitchFamily="49" charset="-122"/>
                <a:ea typeface="黑体" panose="02010609060101010101" pitchFamily="49" charset="-122"/>
              </a:rPr>
              <a:t>练习二十二</a:t>
            </a:r>
            <a:endParaRPr lang="zh-CN" altLang="en-US" sz="11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  <p:sldLayoutId id="2147483693" r:id="rId12"/>
    <p:sldLayoutId id="2147483694" r:id="rId13"/>
    <p:sldLayoutId id="2147483695" r:id="rId14"/>
    <p:sldLayoutId id="2147483696" r:id="rId15"/>
    <p:sldLayoutId id="2147483697" r:id="rId16"/>
    <p:sldLayoutId id="2147483698" r:id="rId17"/>
    <p:sldLayoutId id="2147483699" r:id="rId18"/>
    <p:sldLayoutId id="2147483700" r:id="rId19"/>
    <p:sldLayoutId id="2147483701" r:id="rId20"/>
    <p:sldLayoutId id="2147483702" r:id="rId21"/>
    <p:sldLayoutId id="2147483703" r:id="rId22"/>
    <p:sldLayoutId id="2147483704" r:id="rId23"/>
    <p:sldLayoutId id="2147483705" r:id="rId24"/>
    <p:sldLayoutId id="2147483706" r:id="rId25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9.xml"/><Relationship Id="rId6" Type="http://schemas.openxmlformats.org/officeDocument/2006/relationships/image" Target="../media/image6.png"/><Relationship Id="rId5" Type="http://schemas.openxmlformats.org/officeDocument/2006/relationships/slide" Target="slide3.xml"/><Relationship Id="rId4" Type="http://schemas.openxmlformats.org/officeDocument/2006/relationships/slide" Target="slide1.xml"/><Relationship Id="rId3" Type="http://schemas.openxmlformats.org/officeDocument/2006/relationships/slide" Target="slide12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2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2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2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61" name="组合 1"/>
          <p:cNvGrpSpPr/>
          <p:nvPr/>
        </p:nvGrpSpPr>
        <p:grpSpPr bwMode="auto">
          <a:xfrm>
            <a:off x="0" y="0"/>
            <a:ext cx="3492500" cy="423863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grpSp>
          <p:nvGrpSpPr>
            <p:cNvPr id="40991" name="组合 5"/>
            <p:cNvGrpSpPr/>
            <p:nvPr/>
          </p:nvGrpSpPr>
          <p:grpSpPr bwMode="auto">
            <a:xfrm>
              <a:off x="0" y="51470"/>
              <a:ext cx="3275856" cy="288276"/>
              <a:chOff x="0" y="51470"/>
              <a:chExt cx="3275856" cy="288276"/>
            </a:xfrm>
          </p:grpSpPr>
          <p:sp>
            <p:nvSpPr>
              <p:cNvPr id="40992" name="文本框 22"/>
              <p:cNvSpPr txBox="1">
                <a:spLocks noChangeArrowheads="1"/>
              </p:cNvSpPr>
              <p:nvPr/>
            </p:nvSpPr>
            <p:spPr bwMode="auto">
              <a:xfrm>
                <a:off x="179512" y="51470"/>
                <a:ext cx="2338687" cy="27719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师大版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六年级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39746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3800" y="3719513"/>
            <a:ext cx="1800225" cy="431800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513" y="3719513"/>
            <a:ext cx="1800225" cy="431800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003800" y="2952750"/>
            <a:ext cx="1800225" cy="431800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2195513" y="2952750"/>
            <a:ext cx="1800225" cy="431800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698324" y="1435155"/>
            <a:ext cx="4370427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>
            <a:spAutoFit/>
          </a:bodyPr>
          <a:lstStyle/>
          <a:p>
            <a:pPr indent="0">
              <a:buNone/>
            </a:pPr>
            <a:r>
              <a:rPr lang="zh-CN" altLang="zh-CN" sz="6600" b="1" dirty="0">
                <a:solidFill>
                  <a:srgbClr val="000000"/>
                </a:solidFill>
                <a:ea typeface="宋体" panose="02010600030101010101" pitchFamily="2" charset="-122"/>
              </a:rPr>
              <a:t>练习二十二</a:t>
            </a:r>
            <a:endParaRPr lang="en-US" altLang="en-US" sz="66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pic>
        <p:nvPicPr>
          <p:cNvPr id="40969" name="图片 5"/>
          <p:cNvPicPr>
            <a:picLocks noChangeAspect="1"/>
          </p:cNvPicPr>
          <p:nvPr/>
        </p:nvPicPr>
        <p:blipFill>
          <a:blip r:embed="rId1"/>
          <a:srcRect l="35500" r="32249" b="80045"/>
          <a:stretch>
            <a:fillRect/>
          </a:stretch>
        </p:blipFill>
        <p:spPr bwMode="auto">
          <a:xfrm flipH="1">
            <a:off x="1612900" y="4457700"/>
            <a:ext cx="322263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2256301" y="285978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复习旧知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5076056" y="285978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巩固练习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40983" name="图片 5"/>
          <p:cNvPicPr>
            <a:picLocks noChangeAspect="1"/>
          </p:cNvPicPr>
          <p:nvPr/>
        </p:nvPicPr>
        <p:blipFill>
          <a:blip r:embed="rId1"/>
          <a:srcRect l="35500" r="32249" b="80045"/>
          <a:stretch>
            <a:fillRect/>
          </a:stretch>
        </p:blipFill>
        <p:spPr bwMode="auto">
          <a:xfrm>
            <a:off x="6780213" y="4413250"/>
            <a:ext cx="32226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59" name="矩形 19"/>
          <p:cNvSpPr>
            <a:spLocks noChangeArrowheads="1"/>
          </p:cNvSpPr>
          <p:nvPr/>
        </p:nvSpPr>
        <p:spPr bwMode="auto">
          <a:xfrm>
            <a:off x="912813" y="519113"/>
            <a:ext cx="3729226" cy="6848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kumimoji="1" lang="zh-CN" altLang="en-US" sz="4000" b="1" dirty="0">
                <a:solidFill>
                  <a:srgbClr val="0050AA"/>
                </a:solidFill>
                <a:latin typeface="+mn-ea"/>
                <a:sym typeface="+mn-ea"/>
              </a:rPr>
              <a:t>负数的初步认识</a:t>
            </a:r>
            <a:endParaRPr lang="zh-CN" altLang="en-US" sz="4000" b="1" dirty="0">
              <a:solidFill>
                <a:srgbClr val="0050AA"/>
              </a:solidFill>
              <a:latin typeface="+mn-ea"/>
            </a:endParaRPr>
          </a:p>
        </p:txBody>
      </p:sp>
      <p:grpSp>
        <p:nvGrpSpPr>
          <p:cNvPr id="39964" name="组合 22"/>
          <p:cNvGrpSpPr/>
          <p:nvPr/>
        </p:nvGrpSpPr>
        <p:grpSpPr bwMode="auto">
          <a:xfrm>
            <a:off x="231775" y="500063"/>
            <a:ext cx="654050" cy="703262"/>
            <a:chOff x="1306635" y="1385539"/>
            <a:chExt cx="654821" cy="702878"/>
          </a:xfrm>
        </p:grpSpPr>
        <p:pic>
          <p:nvPicPr>
            <p:cNvPr id="39965" name="图片 23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306635" y="1440417"/>
              <a:ext cx="654821" cy="64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9966" name="文本框 10"/>
            <p:cNvSpPr txBox="1">
              <a:spLocks noChangeArrowheads="1"/>
            </p:cNvSpPr>
            <p:nvPr/>
          </p:nvSpPr>
          <p:spPr bwMode="auto">
            <a:xfrm>
              <a:off x="1435375" y="1385539"/>
              <a:ext cx="407515" cy="62957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</a:rPr>
                <a:t>7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67171" y="393528"/>
            <a:ext cx="745886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箱梨称重后记录如下，以每箱梨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千克为标准，超过的千克数记为正数，不足的千克数记为负数。 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93192" y="2668313"/>
            <a:ext cx="76328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/>
              <a:t> 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）这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箱梨共重多少千克？平均每箱重多少千克？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6188" y="1765884"/>
            <a:ext cx="6954813" cy="902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467544" y="4021620"/>
            <a:ext cx="81369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）平均每箱重与每箱标准重比较，结果用正、负数表示。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43235" y="3096433"/>
            <a:ext cx="59490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30×4+3-2+4-1=124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（千克）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54140" y="3096432"/>
            <a:ext cx="28803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124÷4=31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（千克）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74902" y="3564266"/>
            <a:ext cx="69534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  答：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箱梨共重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124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千克，平均每箱重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31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03275" y="4414341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+2kg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，－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3kg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+3kg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，－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2kg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7" grpId="0"/>
      <p:bldP spid="8" grpId="0"/>
      <p:bldP spid="9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323528" y="1851670"/>
          <a:ext cx="8568952" cy="1443990"/>
        </p:xfrm>
        <a:graphic>
          <a:graphicData uri="http://schemas.openxmlformats.org/drawingml/2006/table">
            <a:tbl>
              <a:tblPr/>
              <a:tblGrid>
                <a:gridCol w="2171464"/>
                <a:gridCol w="924880"/>
                <a:gridCol w="1008112"/>
                <a:gridCol w="936104"/>
                <a:gridCol w="936104"/>
                <a:gridCol w="1080120"/>
                <a:gridCol w="1512168"/>
              </a:tblGrid>
              <a:tr h="0"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城市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9850" marB="698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北京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9850" marB="698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上海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9850" marB="698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400" b="1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拉萨</a:t>
                      </a:r>
                      <a:endParaRPr lang="zh-CN" altLang="en-US" sz="2400" b="1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9850" marB="698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400" b="1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广州</a:t>
                      </a:r>
                      <a:endParaRPr lang="zh-CN" altLang="en-US" sz="2400" b="1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9850" marB="698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400" b="1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昆明</a:t>
                      </a:r>
                      <a:endParaRPr lang="zh-CN" altLang="en-US" sz="2400" b="1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9850" marB="698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400" b="1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乌鲁木齐</a:t>
                      </a:r>
                      <a:endParaRPr lang="zh-CN" altLang="en-US" sz="2400" b="1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9850" marB="698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最高气温（℃）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9850" marB="698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9850" marB="698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9850" marB="698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9850" marB="698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400" b="1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altLang="en-US" sz="2400" b="1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9850" marB="698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400" b="1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altLang="en-US" sz="2400" b="1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9850" marB="698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400" b="1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altLang="en-US" sz="2400" b="1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9850" marB="698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400" b="1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最低气温（℃）</a:t>
                      </a:r>
                      <a:endParaRPr lang="zh-CN" altLang="en-US" sz="2400" b="1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9850" marB="698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9850" marB="698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9850" marB="698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9850" marB="698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9850" marB="698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9850" marB="698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9850" marB="698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755576" y="905113"/>
            <a:ext cx="784887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8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调查下面几个城市产季某天的气温，并填入下表。</a:t>
            </a:r>
            <a:endParaRPr kumimoji="0" lang="zh-CN" altLang="zh-CN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3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84213" y="1751013"/>
            <a:ext cx="7775575" cy="283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800" b="1" dirty="0">
                <a:latin typeface="+mn-ea"/>
                <a:ea typeface="+mn-ea"/>
              </a:rPr>
              <a:t>这节课你们都学会了哪些知识？</a:t>
            </a:r>
            <a:endParaRPr lang="zh-CN" altLang="en-US" sz="2800" b="1" dirty="0">
              <a:latin typeface="+mn-ea"/>
              <a:ea typeface="+mn-ea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042988" y="2144713"/>
            <a:ext cx="7058025" cy="17927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800" b="1" dirty="0" smtClean="0">
                <a:solidFill>
                  <a:srgbClr val="000000"/>
                </a:solidFill>
              </a:rPr>
              <a:t>    </a:t>
            </a:r>
            <a:r>
              <a:rPr lang="zh-CN" altLang="zh-CN" sz="2800" b="1" dirty="0" smtClean="0">
                <a:solidFill>
                  <a:srgbClr val="000000"/>
                </a:solidFill>
                <a:ea typeface="楷体" panose="02010609060101010101" pitchFamily="49" charset="-122"/>
              </a:rPr>
              <a:t>负</a:t>
            </a:r>
            <a:r>
              <a:rPr lang="zh-CN" altLang="zh-CN" sz="2800" b="1" dirty="0">
                <a:solidFill>
                  <a:srgbClr val="000000"/>
                </a:solidFill>
                <a:ea typeface="楷体" panose="02010609060101010101" pitchFamily="49" charset="-122"/>
              </a:rPr>
              <a:t>数的初步认</a:t>
            </a:r>
            <a:r>
              <a:rPr lang="zh-CN" altLang="zh-CN" sz="2800" b="1" dirty="0" smtClean="0">
                <a:solidFill>
                  <a:srgbClr val="000000"/>
                </a:solidFill>
                <a:ea typeface="楷体" panose="02010609060101010101" pitchFamily="49" charset="-122"/>
              </a:rPr>
              <a:t>识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正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数和负数可以用来表示相反意义的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量。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负数有无数个，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-1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不是最大的负数，最大的负数和最小的负数都不存在。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5238" name="组合 12"/>
          <p:cNvGrpSpPr/>
          <p:nvPr/>
        </p:nvGrpSpPr>
        <p:grpSpPr bwMode="auto">
          <a:xfrm>
            <a:off x="212725" y="411163"/>
            <a:ext cx="2246313" cy="561975"/>
            <a:chOff x="212193" y="411510"/>
            <a:chExt cx="2246579" cy="561692"/>
          </a:xfrm>
        </p:grpSpPr>
        <p:pic>
          <p:nvPicPr>
            <p:cNvPr id="95239" name="图片 7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12193" y="492071"/>
              <a:ext cx="366860" cy="456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5240" name="文本框 14"/>
            <p:cNvSpPr txBox="1">
              <a:spLocks noChangeArrowheads="1"/>
            </p:cNvSpPr>
            <p:nvPr/>
          </p:nvSpPr>
          <p:spPr bwMode="auto">
            <a:xfrm>
              <a:off x="611560" y="411510"/>
              <a:ext cx="1847212" cy="56169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8580" tIns="34290" rIns="68580" bIns="34290">
              <a:spAutoFit/>
            </a:bodyPr>
            <a:lstStyle/>
            <a:p>
              <a:r>
                <a:rPr lang="zh-CN" altLang="en-US" sz="3200" b="1">
                  <a:solidFill>
                    <a:srgbClr val="875000"/>
                  </a:solidFill>
                  <a:latin typeface="幼圆" panose="02010509060101010101" charset="-122"/>
                  <a:ea typeface="幼圆" panose="02010509060101010101" charset="-122"/>
                </a:rPr>
                <a:t>课堂小结</a:t>
              </a:r>
              <a:endParaRPr lang="zh-CN" altLang="en-US" sz="3200" b="1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83" name="Rectangle 15"/>
          <p:cNvSpPr>
            <a:spLocks noChangeArrowheads="1"/>
          </p:cNvSpPr>
          <p:nvPr/>
        </p:nvSpPr>
        <p:spPr bwMode="auto">
          <a:xfrm>
            <a:off x="2082800" y="2271642"/>
            <a:ext cx="309880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en-US" sz="2000" dirty="0">
              <a:ea typeface="楷体_GB2312" panose="02010609030101010101" charset="-122"/>
            </a:endParaRPr>
          </a:p>
        </p:txBody>
      </p:sp>
      <p:grpSp>
        <p:nvGrpSpPr>
          <p:cNvPr id="41988" name="组合 1"/>
          <p:cNvGrpSpPr/>
          <p:nvPr/>
        </p:nvGrpSpPr>
        <p:grpSpPr bwMode="auto">
          <a:xfrm>
            <a:off x="192088" y="339502"/>
            <a:ext cx="2266950" cy="561975"/>
            <a:chOff x="192083" y="439395"/>
            <a:chExt cx="2266689" cy="561692"/>
          </a:xfrm>
        </p:grpSpPr>
        <p:pic>
          <p:nvPicPr>
            <p:cNvPr id="41993" name="图片 19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92083" y="479078"/>
              <a:ext cx="366860" cy="456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1994" name="文本框 14"/>
            <p:cNvSpPr txBox="1">
              <a:spLocks noChangeArrowheads="1"/>
            </p:cNvSpPr>
            <p:nvPr/>
          </p:nvSpPr>
          <p:spPr bwMode="auto">
            <a:xfrm>
              <a:off x="611560" y="439395"/>
              <a:ext cx="1847212" cy="56169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8580" tIns="34290" rIns="68580" bIns="3429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charset="-122"/>
                  <a:ea typeface="幼圆" panose="02010509060101010101" charset="-122"/>
                </a:rPr>
                <a:t>复习旧知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</p:grpSp>
      <p:sp>
        <p:nvSpPr>
          <p:cNvPr id="89105" name="Rectangle 17"/>
          <p:cNvSpPr>
            <a:spLocks noChangeArrowheads="1"/>
          </p:cNvSpPr>
          <p:nvPr/>
        </p:nvSpPr>
        <p:spPr bwMode="auto">
          <a:xfrm>
            <a:off x="2987824" y="620489"/>
            <a:ext cx="273630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负数的初步认识</a:t>
            </a:r>
            <a:endParaRPr lang="zh-CN" altLang="en-US" sz="2800" b="1" dirty="0">
              <a:solidFill>
                <a:srgbClr val="0050A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" name="表格 1"/>
          <p:cNvGraphicFramePr/>
          <p:nvPr/>
        </p:nvGraphicFramePr>
        <p:xfrm>
          <a:off x="899592" y="1141064"/>
          <a:ext cx="7396480" cy="35909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96480"/>
              </a:tblGrid>
              <a:tr h="944880">
                <a:tc>
                  <a:txBody>
                    <a:bodyPr/>
                    <a:lstStyle/>
                    <a:p>
                      <a:pPr eaLnBrk="1" fontAlgn="auto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生活中经常用正数和负数表示温度</a:t>
                      </a:r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,</a:t>
                      </a: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零上的温度通常用正数表示</a:t>
                      </a:r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,</a:t>
                      </a: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零下的温度通常用负数表示。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 eaLnBrk="1" fontAlgn="auto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读数时</a:t>
                      </a:r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,</a:t>
                      </a: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正数的读法与我们以前学过的数的读法相同</a:t>
                      </a:r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,</a:t>
                      </a: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或者在以前的读法前加一个“正”字</a:t>
                      </a:r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,</a:t>
                      </a: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负数的读法就是在以前学过的数的读法前加一个“负”字。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 eaLnBrk="1" hangingPunct="1">
                        <a:lnSpc>
                          <a:spcPct val="120000"/>
                        </a:lnSpc>
                      </a:pPr>
                      <a:r>
                        <a:rPr lang="zh-CN" altLang="en-US" sz="2000" b="1" dirty="0">
                          <a:solidFill>
                            <a:srgbClr val="1C1C1C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生活中应用正负数表示意义相反的量的地方很多</a:t>
                      </a:r>
                      <a:r>
                        <a:rPr lang="en-US" altLang="zh-CN" sz="2000" b="1" dirty="0">
                          <a:solidFill>
                            <a:srgbClr val="1C1C1C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,</a:t>
                      </a:r>
                      <a:r>
                        <a:rPr lang="zh-CN" altLang="en-US" sz="2000" b="1" dirty="0">
                          <a:solidFill>
                            <a:srgbClr val="1C1C1C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不是相反意义的两种量不能用正负数表示。在用正负数表示相反意义的量时</a:t>
                      </a:r>
                      <a:r>
                        <a:rPr lang="en-US" altLang="zh-CN" sz="2000" b="1" dirty="0">
                          <a:solidFill>
                            <a:srgbClr val="1C1C1C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,</a:t>
                      </a:r>
                      <a:r>
                        <a:rPr lang="zh-CN" altLang="en-US" sz="2000" b="1" dirty="0">
                          <a:solidFill>
                            <a:srgbClr val="1C1C1C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规定哪一个量为正或负不是固定不变的</a:t>
                      </a:r>
                      <a:r>
                        <a:rPr lang="en-US" altLang="zh-CN" sz="2000" b="1" dirty="0">
                          <a:solidFill>
                            <a:srgbClr val="1C1C1C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,</a:t>
                      </a:r>
                      <a:r>
                        <a:rPr lang="zh-CN" altLang="en-US" sz="2000" b="1" dirty="0">
                          <a:solidFill>
                            <a:srgbClr val="1C1C1C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可根据实际情况而定。</a:t>
                      </a:r>
                      <a:endParaRPr lang="zh-CN" altLang="en-US" sz="2000" b="1" dirty="0">
                        <a:solidFill>
                          <a:srgbClr val="1C1C1C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eaLnBrk="1" hangingPunct="1">
                        <a:lnSpc>
                          <a:spcPct val="120000"/>
                        </a:lnSpc>
                      </a:pPr>
                      <a:r>
                        <a:rPr lang="zh-CN" altLang="en-US" sz="2000" b="1" dirty="0">
                          <a:solidFill>
                            <a:srgbClr val="1C1C1C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通常情况下</a:t>
                      </a:r>
                      <a:r>
                        <a:rPr lang="en-US" altLang="zh-CN" sz="2000" b="1" dirty="0">
                          <a:solidFill>
                            <a:srgbClr val="1C1C1C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,</a:t>
                      </a:r>
                      <a:r>
                        <a:rPr lang="zh-CN" altLang="en-US" sz="2000" b="1" dirty="0">
                          <a:solidFill>
                            <a:srgbClr val="1C1C1C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盈利用正数表示</a:t>
                      </a:r>
                      <a:r>
                        <a:rPr lang="en-US" altLang="zh-CN" sz="2000" b="1" dirty="0">
                          <a:solidFill>
                            <a:srgbClr val="1C1C1C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,</a:t>
                      </a:r>
                      <a:r>
                        <a:rPr lang="zh-CN" altLang="en-US" sz="2000" b="1" dirty="0">
                          <a:solidFill>
                            <a:srgbClr val="1C1C1C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亏损用负数表示。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9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10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86051" y="1146505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图片 1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961" y="492113"/>
            <a:ext cx="366902" cy="456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7" name="表格 36"/>
          <p:cNvGraphicFramePr>
            <a:graphicFrameLocks noGrp="1"/>
          </p:cNvGraphicFramePr>
          <p:nvPr/>
        </p:nvGraphicFramePr>
        <p:xfrm>
          <a:off x="827584" y="2051635"/>
          <a:ext cx="7848869" cy="840740"/>
        </p:xfrm>
        <a:graphic>
          <a:graphicData uri="http://schemas.openxmlformats.org/drawingml/2006/table">
            <a:tbl>
              <a:tblPr/>
              <a:tblGrid>
                <a:gridCol w="1728192"/>
                <a:gridCol w="981537"/>
                <a:gridCol w="1027828"/>
                <a:gridCol w="1027828"/>
                <a:gridCol w="1027828"/>
                <a:gridCol w="1027828"/>
                <a:gridCol w="1027828"/>
              </a:tblGrid>
              <a:tr h="0"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月   份</a:t>
                      </a:r>
                      <a:endParaRPr lang="zh-CN" altLang="en-US" sz="20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9850" marB="6985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7</a:t>
                      </a: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月</a:t>
                      </a:r>
                      <a:endParaRPr lang="zh-CN" altLang="en-US" sz="20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9850" marB="698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</a:t>
                      </a: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月</a:t>
                      </a:r>
                      <a:endParaRPr lang="zh-CN" altLang="en-US" sz="20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9850" marB="698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9</a:t>
                      </a: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月</a:t>
                      </a:r>
                      <a:endParaRPr lang="zh-CN" altLang="en-US" sz="20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9850" marB="698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月</a:t>
                      </a:r>
                      <a:endParaRPr lang="zh-CN" altLang="en-US" sz="20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9850" marB="698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11</a:t>
                      </a:r>
                      <a:r>
                        <a:rPr lang="zh-CN" altLang="en-US" sz="2000" b="1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月</a:t>
                      </a:r>
                      <a:endParaRPr lang="zh-CN" altLang="en-US" sz="2000" b="1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9850" marB="698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12</a:t>
                      </a:r>
                      <a:r>
                        <a:rPr lang="zh-CN" altLang="en-US" sz="2000" b="1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月</a:t>
                      </a:r>
                      <a:endParaRPr lang="zh-CN" altLang="en-US" sz="2000" b="1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9850" marB="698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盈亏情况（元）</a:t>
                      </a:r>
                      <a:endParaRPr lang="zh-CN" altLang="en-US" sz="20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9850" marB="6985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+6500</a:t>
                      </a:r>
                      <a:endParaRPr lang="zh-CN" altLang="en-US" sz="20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9850" marB="698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－</a:t>
                      </a: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2700</a:t>
                      </a:r>
                      <a:endParaRPr lang="zh-CN" altLang="en-US" sz="20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9850" marB="698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0</a:t>
                      </a:r>
                      <a:endParaRPr lang="zh-CN" altLang="en-US" sz="20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9850" marB="698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－</a:t>
                      </a: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750</a:t>
                      </a:r>
                      <a:endParaRPr lang="zh-CN" altLang="en-US" sz="20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9850" marB="698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+9500</a:t>
                      </a:r>
                      <a:endParaRPr lang="zh-CN" altLang="en-US" sz="20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9850" marB="698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+16700</a:t>
                      </a:r>
                      <a:endParaRPr lang="zh-CN" altLang="en-US" sz="20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9850" marB="698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8" name="Rectangle 1"/>
          <p:cNvSpPr>
            <a:spLocks noChangeArrowheads="1"/>
          </p:cNvSpPr>
          <p:nvPr/>
        </p:nvSpPr>
        <p:spPr bwMode="auto">
          <a:xfrm>
            <a:off x="874476" y="3003931"/>
            <a:ext cx="727391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⑴</a:t>
            </a:r>
            <a:r>
              <a:rPr kumimoji="0" lang="zh-CN" altLang="zh-CN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下半年中盈利有（ 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kumimoji="0" lang="zh-CN" altLang="zh-CN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）月，亏损有（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kumimoji="0" lang="zh-CN" altLang="zh-CN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）月。</a:t>
            </a:r>
            <a:endParaRPr kumimoji="0" lang="zh-CN" altLang="zh-CN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043608" y="1043523"/>
            <a:ext cx="734481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下面是农用物资商场下半年盈亏情况，说说你从表中获得的信息。</a:t>
            </a:r>
            <a:endParaRPr lang="zh-CN" altLang="zh-CN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" name="文本框 14"/>
          <p:cNvSpPr txBox="1">
            <a:spLocks noChangeArrowheads="1"/>
          </p:cNvSpPr>
          <p:nvPr/>
        </p:nvSpPr>
        <p:spPr bwMode="auto">
          <a:xfrm>
            <a:off x="658487" y="411510"/>
            <a:ext cx="1847424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巩固练习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874476" y="3438130"/>
            <a:ext cx="7721613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⑵</a:t>
            </a:r>
            <a:r>
              <a:rPr kumimoji="0" lang="zh-CN" altLang="zh-CN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盈利最多是（ 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kumimoji="0" lang="zh-CN" altLang="zh-CN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）月，盈利（ 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kumimoji="0" lang="zh-CN" altLang="zh-CN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）元。亏损最多是（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kumimoji="0" lang="zh-CN" altLang="zh-CN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）</a:t>
            </a: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kumimoji="0" lang="zh-CN" altLang="zh-CN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，亏损（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kumimoji="0" lang="zh-CN" altLang="zh-CN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）元。</a:t>
            </a:r>
            <a:endParaRPr kumimoji="0" lang="zh-CN" altLang="zh-CN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658487" y="4198317"/>
            <a:ext cx="888206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⑶</a:t>
            </a:r>
            <a:r>
              <a:rPr kumimoji="0" lang="zh-CN" altLang="zh-CN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9月盈亏情况用0表示，说明9月（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             </a:t>
            </a:r>
            <a:r>
              <a:rPr kumimoji="0" lang="zh-CN" altLang="zh-CN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）。</a:t>
            </a:r>
            <a:endParaRPr kumimoji="0" lang="zh-CN" altLang="zh-CN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779912" y="3024796"/>
            <a:ext cx="37679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kumimoji="0" lang="zh-CN" altLang="zh-CN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6372200" y="3027906"/>
            <a:ext cx="44880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kumimoji="0" lang="zh-CN" altLang="zh-CN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3059832" y="3462501"/>
            <a:ext cx="58296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12</a:t>
            </a:r>
            <a:endParaRPr kumimoji="0" lang="zh-CN" altLang="zh-CN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5292081" y="3438130"/>
            <a:ext cx="108012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16700</a:t>
            </a:r>
            <a:endParaRPr kumimoji="0" lang="zh-CN" altLang="zh-CN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1667341" y="3853628"/>
            <a:ext cx="36694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endParaRPr kumimoji="0" lang="zh-CN" altLang="zh-CN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1"/>
          <p:cNvSpPr>
            <a:spLocks noChangeArrowheads="1"/>
          </p:cNvSpPr>
          <p:nvPr/>
        </p:nvSpPr>
        <p:spPr bwMode="auto">
          <a:xfrm>
            <a:off x="3968310" y="3841681"/>
            <a:ext cx="83499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2700</a:t>
            </a:r>
            <a:endParaRPr kumimoji="0" lang="zh-CN" altLang="zh-CN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Rectangle 1"/>
          <p:cNvSpPr>
            <a:spLocks noChangeArrowheads="1"/>
          </p:cNvSpPr>
          <p:nvPr/>
        </p:nvSpPr>
        <p:spPr bwMode="auto">
          <a:xfrm>
            <a:off x="5401569" y="4183294"/>
            <a:ext cx="334689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没有盈利，也没有亏损</a:t>
            </a:r>
            <a:endParaRPr kumimoji="0" lang="zh-CN" altLang="zh-CN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619672" y="3464562"/>
          <a:ext cx="4894132" cy="1261110"/>
        </p:xfrm>
        <a:graphic>
          <a:graphicData uri="http://schemas.openxmlformats.org/drawingml/2006/table">
            <a:tbl>
              <a:tblPr/>
              <a:tblGrid>
                <a:gridCol w="2447066"/>
                <a:gridCol w="2447066"/>
              </a:tblGrid>
              <a:tr h="0">
                <a:tc>
                  <a:txBody>
                    <a:bodyPr/>
                    <a:lstStyle/>
                    <a:p>
                      <a:pPr marL="0" marR="0" inden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小霞体重：－</a:t>
                      </a: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kg</a:t>
                      </a:r>
                      <a:endParaRPr lang="en-US" sz="20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9850" marB="6985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000" b="1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小明体重：</a:t>
                      </a:r>
                      <a:endParaRPr lang="zh-CN" altLang="en-US" sz="2000" b="1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9850" marB="6985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inden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小强体重：</a:t>
                      </a:r>
                      <a:endParaRPr lang="zh-CN" altLang="en-US" sz="20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9850" marB="6985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小芳体重：</a:t>
                      </a:r>
                      <a:endParaRPr lang="zh-CN" altLang="en-US" sz="20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9850" marB="6985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inden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000" b="1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小丽体重：</a:t>
                      </a:r>
                      <a:endParaRPr lang="zh-CN" altLang="en-US" sz="2000" b="1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9850" marB="6985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小龙体重：</a:t>
                      </a:r>
                      <a:endParaRPr lang="zh-CN" altLang="en-US" sz="20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9850" marB="6985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395536" y="1356791"/>
            <a:ext cx="567186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⑴</a:t>
            </a:r>
            <a:r>
              <a:rPr kumimoji="0" lang="zh-CN" altLang="zh-CN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他们6人的平均体重是（ 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kumimoji="0" lang="zh-CN" altLang="zh-CN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）kg。</a:t>
            </a:r>
            <a:endParaRPr kumimoji="0" lang="zh-CN" altLang="zh-CN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5536" y="469886"/>
            <a:ext cx="8496944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73050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在体检中，小霞、小明、小强、小芳、小丽、小龙的体重分别是32kg、40kg、37kg、34kg、36kg、37kg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26024" y="1333308"/>
            <a:ext cx="5040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417784" y="1840020"/>
            <a:ext cx="869445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⑵</a:t>
            </a:r>
            <a:r>
              <a:rPr kumimoji="0" lang="zh-CN" altLang="zh-CN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与平均体重相比，小霞轻4kg，小明（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kumimoji="0" lang="zh-CN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），</a:t>
            </a:r>
            <a:r>
              <a:rPr kumimoji="0" lang="zh-CN" altLang="zh-CN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小强（ 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kumimoji="0" lang="zh-CN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），</a:t>
            </a:r>
            <a:r>
              <a:rPr kumimoji="0" lang="zh-CN" altLang="zh-CN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小芳（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kumimoji="0" lang="zh-CN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），</a:t>
            </a:r>
            <a:r>
              <a:rPr kumimoji="0" lang="zh-CN" altLang="zh-CN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小丽（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     </a:t>
            </a:r>
            <a:r>
              <a:rPr kumimoji="0" lang="zh-CN" altLang="zh-CN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），小龙（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kumimoji="0" lang="zh-CN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0" lang="zh-CN" altLang="zh-CN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kumimoji="0" lang="zh-CN" altLang="zh-CN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417784" y="2604176"/>
            <a:ext cx="8459234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⑶</a:t>
            </a:r>
            <a:r>
              <a:rPr kumimoji="0" lang="zh-CN" altLang="zh-CN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如果把平均体重记作0kg，那么这6名学生的体重用正、负数表示，分别记作：</a:t>
            </a:r>
            <a:endParaRPr kumimoji="0" lang="zh-CN" altLang="zh-CN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688124" y="1818213"/>
            <a:ext cx="10801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4kg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796898" y="1840020"/>
            <a:ext cx="10801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1kg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619672" y="2208753"/>
            <a:ext cx="10081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轻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2kg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956303" y="2216244"/>
            <a:ext cx="22718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等于标准体重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308303" y="2227589"/>
            <a:ext cx="11521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1kg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292080" y="3445936"/>
            <a:ext cx="9361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+4kg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843808" y="3877197"/>
            <a:ext cx="8640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+1kg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292080" y="3877196"/>
            <a:ext cx="8640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-2kg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915816" y="4227934"/>
            <a:ext cx="7200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0kg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292080" y="4227934"/>
            <a:ext cx="8640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+1kg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683568" y="1059582"/>
                <a:ext cx="8208912" cy="199336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在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8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、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7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、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0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、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192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1" i="0" smtClean="0">
                        <a:latin typeface="Cambria Math" panose="02040503050406030204"/>
                        <a:ea typeface="楷体" panose="02010609060101010101" pitchFamily="49" charset="-122"/>
                      </a:rPr>
                      <m:t>−</m:t>
                    </m:r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、－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18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、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+27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、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+35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、－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1000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、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+0.37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、－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19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中，正数有（           </a:t>
                </a:r>
                <a:endPara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      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），负数有（                    ），既不是正数，也不是负数的是（     ）。</a:t>
                </a:r>
                <a:endPara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568" y="1059582"/>
                <a:ext cx="8208912" cy="1993366"/>
              </a:xfrm>
              <a:prstGeom prst="rect">
                <a:avLst/>
              </a:prstGeom>
              <a:blipFill rotWithShape="1">
                <a:blip r:embed="rId1"/>
                <a:stretch>
                  <a:fillRect l="-4" t="-20" r="-1022" b="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矩形 2"/>
          <p:cNvSpPr/>
          <p:nvPr/>
        </p:nvSpPr>
        <p:spPr>
          <a:xfrm>
            <a:off x="4876876" y="1609008"/>
            <a:ext cx="38164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+27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+35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3"/>
              <p:cNvSpPr/>
              <p:nvPr/>
            </p:nvSpPr>
            <p:spPr>
              <a:xfrm>
                <a:off x="4267125" y="2014214"/>
                <a:ext cx="3816424" cy="7126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</m:t>
                        </m:r>
                      </m:den>
                    </m:f>
                    <m:r>
                      <a:rPr lang="zh-CN" altLang="en-US" sz="2800" b="1" i="1" smtClean="0">
                        <a:solidFill>
                          <a:srgbClr val="FF0000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、</m:t>
                    </m:r>
                    <m:r>
                      <a:rPr lang="en-US" altLang="zh-CN" sz="2800" b="1" i="1" smtClean="0">
                        <a:solidFill>
                          <a:srgbClr val="FF0000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−</m:t>
                    </m:r>
                  </m:oMath>
                </a14:m>
                <a:r>
                  <a:rPr lang="en-US" altLang="zh-CN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18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、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-1000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、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-19 </a:t>
                </a:r>
                <a:endPara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67125" y="2014214"/>
                <a:ext cx="3816424" cy="712631"/>
              </a:xfrm>
              <a:prstGeom prst="rect">
                <a:avLst/>
              </a:prstGeom>
              <a:blipFill rotWithShape="1">
                <a:blip r:embed="rId2"/>
                <a:stretch>
                  <a:fillRect l="-15" t="-88" r="17" b="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矩形 4"/>
          <p:cNvSpPr/>
          <p:nvPr/>
        </p:nvSpPr>
        <p:spPr>
          <a:xfrm>
            <a:off x="1014126" y="2070935"/>
            <a:ext cx="21582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+0.37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933260" y="2529728"/>
            <a:ext cx="3240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5576" y="555526"/>
            <a:ext cx="40324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长江水面高度记作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7544" y="1341295"/>
            <a:ext cx="80648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）“水下碑林”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白鹤梁位于重庆高涪陵区。三峡蓄水后，白鹤梁被淹没在长江水面下约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30m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处。记作（   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m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39552" y="2316817"/>
            <a:ext cx="77768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）神女峰位于重庆市巫山县。三峡蓄水后，神女峰高出长江水面约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850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米，记作（    ）米。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380312" y="1756793"/>
            <a:ext cx="6480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-30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71267" y="2686148"/>
            <a:ext cx="10081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+850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02924" y="555526"/>
            <a:ext cx="60304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说出下面正、负数的表示的意义。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71600" y="1419621"/>
            <a:ext cx="70345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 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）青海省之祁连山的海拔高度是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+4000m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+4000m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表示（                  ）。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73941" y="2401727"/>
            <a:ext cx="636383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 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）太平洋最深处的海拔高度是－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11034m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，－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11034m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表示（                   ）。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915816" y="1835119"/>
            <a:ext cx="27155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 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高于海平面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4000m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31840" y="2817225"/>
            <a:ext cx="28978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 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低于海平面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11034m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7584" y="1164407"/>
            <a:ext cx="727280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南极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是地球上最冷的大陆，最低温度可达零下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94℃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，记作（      ）。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27584" y="2409731"/>
            <a:ext cx="727280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非洲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是地球上最热的大陆，最高温度可达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55℃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，记作（      ）。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67944" y="1595294"/>
            <a:ext cx="11521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-94℃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09385" y="2894863"/>
            <a:ext cx="11521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+55℃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568" y="339502"/>
            <a:ext cx="12961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说一说。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70740" y="801167"/>
            <a:ext cx="78488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、如果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+15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分表示比平均分高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分，那么－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分表示（            ）。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1560" y="1506438"/>
            <a:ext cx="78488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、如果比规定尺寸多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1mm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记作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+1mm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，那么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+5mm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表示（       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41516" y="2337435"/>
            <a:ext cx="797809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、如果顺时针旋转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45°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记作－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45°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，那么逆时针旋转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35°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记作（     ）。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9552" y="3151658"/>
            <a:ext cx="78488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、如果往银行存入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元记作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+500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元，那么从银行取出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700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元记作（      ）。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39552" y="4011910"/>
            <a:ext cx="78488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、我国自行设计建造的“蛟龙号”载人潜水器，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2012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27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日深潜至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7062.68m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，海拔高度记作（         ）。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71600" y="1158842"/>
            <a:ext cx="23042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比平均分低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99592" y="1875770"/>
            <a:ext cx="26642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比规定尺寸多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5mm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23728" y="2689993"/>
            <a:ext cx="10081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+35°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187243" y="3520990"/>
            <a:ext cx="12961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-700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012160" y="4373008"/>
            <a:ext cx="17281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-7062.68m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>
            <a:lumMod val="90000"/>
          </a:schemeClr>
        </a:solidFill>
        <a:ln w="12700" cmpd="sng">
          <a:solidFill>
            <a:schemeClr val="accent1">
              <a:shade val="50000"/>
            </a:schemeClr>
          </a:solidFill>
          <a:prstDash val="solid"/>
        </a:ln>
      </a:spPr>
      <a:bodyPr rtlCol="0" anchor="ctr"/>
      <a:lstStyle>
        <a:defPPr algn="l">
          <a:defRPr lang="zh-CN" altLang="en-US" sz="2800" b="1" dirty="0">
            <a:solidFill>
              <a:schemeClr val="tx1"/>
            </a:solidFill>
            <a:latin typeface="楷体_GB2312" panose="02010609030101010101" charset="-122"/>
            <a:ea typeface="楷体_GB2312" panose="02010609030101010101" charset="-122"/>
            <a:cs typeface="楷体_GB2312" panose="02010609030101010101" charset="-122"/>
            <a:sym typeface="+mn-ea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1867</Words>
  <Application>WPS 演示</Application>
  <PresentationFormat>全屏显示(16:9)</PresentationFormat>
  <Paragraphs>248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7" baseType="lpstr">
      <vt:lpstr>Arial</vt:lpstr>
      <vt:lpstr>宋体</vt:lpstr>
      <vt:lpstr>Wingdings</vt:lpstr>
      <vt:lpstr>楷体_GB2312</vt:lpstr>
      <vt:lpstr>黑体</vt:lpstr>
      <vt:lpstr>Calibri</vt:lpstr>
      <vt:lpstr>幼圆</vt:lpstr>
      <vt:lpstr>楷体</vt:lpstr>
      <vt:lpstr>Times New Roman</vt:lpstr>
      <vt:lpstr>Cambria Math</vt:lpstr>
      <vt:lpstr>等线</vt:lpstr>
      <vt:lpstr>微软雅黑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319</cp:revision>
  <dcterms:created xsi:type="dcterms:W3CDTF">2018-09-11T05:46:00Z</dcterms:created>
  <dcterms:modified xsi:type="dcterms:W3CDTF">2023-08-29T01:02:52Z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94B3D867D4A444789F76A8CE20475313_12</vt:lpwstr>
  </property>
</Properties>
</file>