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3" r:id="rId3"/>
  </p:sldMasterIdLst>
  <p:notesMasterIdLst>
    <p:notesMasterId r:id="rId18"/>
  </p:notesMasterIdLst>
  <p:sldIdLst>
    <p:sldId id="256" r:id="rId4"/>
    <p:sldId id="349" r:id="rId5"/>
    <p:sldId id="350" r:id="rId6"/>
    <p:sldId id="351" r:id="rId7"/>
    <p:sldId id="375" r:id="rId8"/>
    <p:sldId id="352" r:id="rId9"/>
    <p:sldId id="353" r:id="rId10"/>
    <p:sldId id="354" r:id="rId11"/>
    <p:sldId id="355" r:id="rId12"/>
    <p:sldId id="376" r:id="rId13"/>
    <p:sldId id="357" r:id="rId14"/>
    <p:sldId id="358" r:id="rId15"/>
    <p:sldId id="359" r:id="rId16"/>
    <p:sldId id="377" r:id="rId17"/>
    <p:sldId id="382" r:id="rId19"/>
    <p:sldId id="383" r:id="rId20"/>
    <p:sldId id="366" r:id="rId21"/>
    <p:sldId id="367" r:id="rId22"/>
    <p:sldId id="362" r:id="rId23"/>
    <p:sldId id="363" r:id="rId24"/>
    <p:sldId id="369" r:id="rId25"/>
    <p:sldId id="374" r:id="rId26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48" y="-90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EDB9685-D8C7-4411-A336-52F651FB22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EDB9685-D8C7-4411-A336-52F651FB22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EDB9685-D8C7-4411-A336-52F651FB22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E6DB4AD-042E-46C6-8445-C697F11C9B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8195200-ABA4-4595-BE10-3C87FD70A2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D217856-E655-4FD0-99AB-E00D82F6C0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4.png"/><Relationship Id="rId38" Type="http://schemas.openxmlformats.org/officeDocument/2006/relationships/slide" Target="../slides/slide1.xml"/><Relationship Id="rId37" Type="http://schemas.openxmlformats.org/officeDocument/2006/relationships/image" Target="../media/image3.png"/><Relationship Id="rId36" Type="http://schemas.openxmlformats.org/officeDocument/2006/relationships/image" Target="../media/image2.png"/><Relationship Id="rId35" Type="http://schemas.openxmlformats.org/officeDocument/2006/relationships/image" Target="../media/image1.png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9.xml"/><Relationship Id="rId24" Type="http://schemas.openxmlformats.org/officeDocument/2006/relationships/slideLayout" Target="../slideLayouts/slideLayout58.xml"/><Relationship Id="rId23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53.xml"/><Relationship Id="rId18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30646" y="92977"/>
            <a:ext cx="2597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dirty="0">
                <a:latin typeface="黑体" panose="02010609060101010101" pitchFamily="49" charset="-122"/>
                <a:ea typeface="黑体" panose="02010609060101010101" pitchFamily="49" charset="-122"/>
              </a:rPr>
              <a:t>整数除以</a:t>
            </a:r>
            <a:r>
              <a:rPr lang="zh-CN" altLang="en-US" sz="12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分数、分数</a:t>
            </a:r>
            <a:r>
              <a:rPr lang="zh-CN" altLang="en-US" sz="1200" b="0" dirty="0">
                <a:latin typeface="黑体" panose="02010609060101010101" pitchFamily="49" charset="-122"/>
                <a:ea typeface="黑体" panose="02010609060101010101" pitchFamily="49" charset="-122"/>
              </a:rPr>
              <a:t>除以分数</a:t>
            </a:r>
            <a:endParaRPr lang="zh-CN" altLang="en-US" sz="1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8" action="ppaction://hlinksldjump"/>
            </p:cNvPr>
            <p:cNvPicPr>
              <a:picLocks noChangeAspect="1"/>
            </p:cNvPicPr>
            <p:nvPr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7" Type="http://schemas.openxmlformats.org/officeDocument/2006/relationships/image" Target="../media/image6.png"/><Relationship Id="rId6" Type="http://schemas.openxmlformats.org/officeDocument/2006/relationships/slide" Target="slide14.xml"/><Relationship Id="rId5" Type="http://schemas.openxmlformats.org/officeDocument/2006/relationships/slide" Target="slide1.xml"/><Relationship Id="rId4" Type="http://schemas.openxmlformats.org/officeDocument/2006/relationships/slide" Target="slide22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21.jpeg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47.png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6.png"/><Relationship Id="rId8" Type="http://schemas.openxmlformats.org/officeDocument/2006/relationships/image" Target="../media/image55.png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9" Type="http://schemas.openxmlformats.org/officeDocument/2006/relationships/notesSlide" Target="../notesSlides/notesSlide1.xml"/><Relationship Id="rId18" Type="http://schemas.openxmlformats.org/officeDocument/2006/relationships/slideLayout" Target="../slideLayouts/slideLayout34.xml"/><Relationship Id="rId17" Type="http://schemas.openxmlformats.org/officeDocument/2006/relationships/image" Target="../media/image64.png"/><Relationship Id="rId16" Type="http://schemas.openxmlformats.org/officeDocument/2006/relationships/image" Target="../media/image63.png"/><Relationship Id="rId15" Type="http://schemas.openxmlformats.org/officeDocument/2006/relationships/image" Target="../media/image62.png"/><Relationship Id="rId14" Type="http://schemas.openxmlformats.org/officeDocument/2006/relationships/image" Target="../media/image61.png"/><Relationship Id="rId13" Type="http://schemas.openxmlformats.org/officeDocument/2006/relationships/image" Target="../media/image60.png"/><Relationship Id="rId12" Type="http://schemas.openxmlformats.org/officeDocument/2006/relationships/image" Target="../media/image59.png"/><Relationship Id="rId11" Type="http://schemas.openxmlformats.org/officeDocument/2006/relationships/image" Target="../media/image58.png"/><Relationship Id="rId10" Type="http://schemas.openxmlformats.org/officeDocument/2006/relationships/image" Target="../media/image57.png"/><Relationship Id="rId1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3.png"/><Relationship Id="rId8" Type="http://schemas.openxmlformats.org/officeDocument/2006/relationships/image" Target="../media/image72.png"/><Relationship Id="rId7" Type="http://schemas.openxmlformats.org/officeDocument/2006/relationships/image" Target="../media/image71.png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4" Type="http://schemas.openxmlformats.org/officeDocument/2006/relationships/notesSlide" Target="../notesSlides/notesSlide2.xml"/><Relationship Id="rId23" Type="http://schemas.openxmlformats.org/officeDocument/2006/relationships/slideLayout" Target="../slideLayouts/slideLayout34.xml"/><Relationship Id="rId22" Type="http://schemas.openxmlformats.org/officeDocument/2006/relationships/image" Target="../media/image86.png"/><Relationship Id="rId21" Type="http://schemas.openxmlformats.org/officeDocument/2006/relationships/image" Target="../media/image85.png"/><Relationship Id="rId20" Type="http://schemas.openxmlformats.org/officeDocument/2006/relationships/image" Target="../media/image84.png"/><Relationship Id="rId2" Type="http://schemas.openxmlformats.org/officeDocument/2006/relationships/image" Target="../media/image66.png"/><Relationship Id="rId19" Type="http://schemas.openxmlformats.org/officeDocument/2006/relationships/image" Target="../media/image83.png"/><Relationship Id="rId18" Type="http://schemas.openxmlformats.org/officeDocument/2006/relationships/image" Target="../media/image82.png"/><Relationship Id="rId17" Type="http://schemas.openxmlformats.org/officeDocument/2006/relationships/image" Target="../media/image81.png"/><Relationship Id="rId16" Type="http://schemas.openxmlformats.org/officeDocument/2006/relationships/image" Target="../media/image80.png"/><Relationship Id="rId15" Type="http://schemas.openxmlformats.org/officeDocument/2006/relationships/image" Target="../media/image79.png"/><Relationship Id="rId14" Type="http://schemas.openxmlformats.org/officeDocument/2006/relationships/image" Target="../media/image78.png"/><Relationship Id="rId13" Type="http://schemas.openxmlformats.org/officeDocument/2006/relationships/image" Target="../media/image77.png"/><Relationship Id="rId12" Type="http://schemas.openxmlformats.org/officeDocument/2006/relationships/image" Target="../media/image76.png"/><Relationship Id="rId11" Type="http://schemas.openxmlformats.org/officeDocument/2006/relationships/image" Target="../media/image75.png"/><Relationship Id="rId10" Type="http://schemas.openxmlformats.org/officeDocument/2006/relationships/image" Target="../media/image74.png"/><Relationship Id="rId1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8.png"/><Relationship Id="rId8" Type="http://schemas.openxmlformats.org/officeDocument/2006/relationships/image" Target="../media/image75.png"/><Relationship Id="rId7" Type="http://schemas.openxmlformats.org/officeDocument/2006/relationships/image" Target="../media/image73.png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8" Type="http://schemas.openxmlformats.org/officeDocument/2006/relationships/notesSlide" Target="../notesSlides/notesSlide3.xml"/><Relationship Id="rId17" Type="http://schemas.openxmlformats.org/officeDocument/2006/relationships/slideLayout" Target="../slideLayouts/slideLayout34.xml"/><Relationship Id="rId16" Type="http://schemas.openxmlformats.org/officeDocument/2006/relationships/image" Target="../media/image86.png"/><Relationship Id="rId15" Type="http://schemas.openxmlformats.org/officeDocument/2006/relationships/image" Target="../media/image85.png"/><Relationship Id="rId14" Type="http://schemas.openxmlformats.org/officeDocument/2006/relationships/image" Target="../media/image84.png"/><Relationship Id="rId13" Type="http://schemas.openxmlformats.org/officeDocument/2006/relationships/image" Target="../media/image83.png"/><Relationship Id="rId12" Type="http://schemas.openxmlformats.org/officeDocument/2006/relationships/image" Target="../media/image82.png"/><Relationship Id="rId11" Type="http://schemas.openxmlformats.org/officeDocument/2006/relationships/image" Target="../media/image81.png"/><Relationship Id="rId10" Type="http://schemas.openxmlformats.org/officeDocument/2006/relationships/image" Target="../media/image80.png"/><Relationship Id="rId1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5.png"/><Relationship Id="rId8" Type="http://schemas.openxmlformats.org/officeDocument/2006/relationships/image" Target="../media/image94.png"/><Relationship Id="rId7" Type="http://schemas.openxmlformats.org/officeDocument/2006/relationships/image" Target="../media/image93.png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1" Type="http://schemas.openxmlformats.org/officeDocument/2006/relationships/slideLayout" Target="../slideLayouts/slideLayout31.xml"/><Relationship Id="rId10" Type="http://schemas.openxmlformats.org/officeDocument/2006/relationships/image" Target="../media/image96.png"/><Relationship Id="rId1" Type="http://schemas.openxmlformats.org/officeDocument/2006/relationships/image" Target="../media/image8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5.png"/><Relationship Id="rId8" Type="http://schemas.openxmlformats.org/officeDocument/2006/relationships/image" Target="../media/image104.png"/><Relationship Id="rId7" Type="http://schemas.openxmlformats.org/officeDocument/2006/relationships/image" Target="../media/image103.png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2" Type="http://schemas.openxmlformats.org/officeDocument/2006/relationships/slideLayout" Target="../slideLayouts/slideLayout32.xml"/><Relationship Id="rId11" Type="http://schemas.openxmlformats.org/officeDocument/2006/relationships/image" Target="../media/image107.png"/><Relationship Id="rId10" Type="http://schemas.openxmlformats.org/officeDocument/2006/relationships/image" Target="../media/image106.png"/><Relationship Id="rId1" Type="http://schemas.openxmlformats.org/officeDocument/2006/relationships/image" Target="../media/image9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image" Target="../media/image10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image" Target="../media/image11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3.xml"/><Relationship Id="rId4" Type="http://schemas.openxmlformats.org/officeDocument/2006/relationships/image" Target="../media/image119.png"/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image" Target="../media/image1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1.png"/><Relationship Id="rId1" Type="http://schemas.openxmlformats.org/officeDocument/2006/relationships/image" Target="../media/image120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2" Type="http://schemas.openxmlformats.org/officeDocument/2006/relationships/slideLayout" Target="../slideLayouts/slideLayout15.xml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2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0916" y="1608462"/>
            <a:ext cx="8424936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 algn="ctr">
              <a:buNone/>
            </a:pPr>
            <a:r>
              <a:rPr lang="zh-CN" altLang="zh-CN" sz="4400" b="1" dirty="0">
                <a:solidFill>
                  <a:srgbClr val="000000"/>
                </a:solidFill>
                <a:latin typeface="+mn-ea"/>
              </a:rPr>
              <a:t>整数除以</a:t>
            </a:r>
            <a:r>
              <a:rPr lang="zh-CN" altLang="zh-CN" sz="4400" b="1" dirty="0" smtClean="0">
                <a:solidFill>
                  <a:srgbClr val="000000"/>
                </a:solidFill>
                <a:latin typeface="+mn-ea"/>
              </a:rPr>
              <a:t>分数</a:t>
            </a:r>
            <a:r>
              <a:rPr lang="zh-CN" altLang="en-US" sz="4400" b="1" dirty="0" smtClean="0">
                <a:solidFill>
                  <a:srgbClr val="000000"/>
                </a:solidFill>
                <a:latin typeface="+mn-ea"/>
              </a:rPr>
              <a:t>、</a:t>
            </a:r>
            <a:r>
              <a:rPr lang="zh-CN" altLang="zh-CN" sz="4400" b="1" dirty="0" smtClean="0">
                <a:solidFill>
                  <a:srgbClr val="000000"/>
                </a:solidFill>
                <a:latin typeface="+mn-ea"/>
              </a:rPr>
              <a:t>分数</a:t>
            </a:r>
            <a:r>
              <a:rPr lang="zh-CN" altLang="zh-CN" sz="4400" b="1" dirty="0">
                <a:solidFill>
                  <a:srgbClr val="000000"/>
                </a:solidFill>
                <a:latin typeface="+mn-ea"/>
              </a:rPr>
              <a:t>除以分数</a:t>
            </a:r>
            <a:endParaRPr lang="en-US" altLang="en-US" sz="4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11561" y="483518"/>
            <a:ext cx="2016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归纳总结：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177569" y="1423957"/>
            <a:ext cx="23762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”变“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527884" y="915566"/>
            <a:ext cx="2016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除数变倒数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747891" y="2822392"/>
            <a:ext cx="2016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乘法结合律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357589" y="3237913"/>
            <a:ext cx="2016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被除数不变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1098732" y="2082993"/>
                <a:ext cx="1232645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900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8732" y="2082993"/>
                <a:ext cx="1232645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15" t="-27" r="2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6372200" y="2070438"/>
                <a:ext cx="1751472" cy="713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2070438"/>
                <a:ext cx="1751472" cy="713529"/>
              </a:xfrm>
              <a:prstGeom prst="rect">
                <a:avLst/>
              </a:prstGeom>
              <a:blipFill rotWithShape="1">
                <a:blip r:embed="rId2"/>
                <a:stretch>
                  <a:fillRect l="-35" t="-47" r="7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/>
          <p:cNvCxnSpPr/>
          <p:nvPr/>
        </p:nvCxnSpPr>
        <p:spPr>
          <a:xfrm>
            <a:off x="1907704" y="1856005"/>
            <a:ext cx="0" cy="45948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7164288" y="1856005"/>
            <a:ext cx="0" cy="45948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907704" y="1873226"/>
            <a:ext cx="52565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3222759" y="2081966"/>
                <a:ext cx="1950617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×4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2759" y="2081966"/>
                <a:ext cx="1950617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7" t="-61" r="2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直接连接符 23"/>
          <p:cNvCxnSpPr/>
          <p:nvPr/>
        </p:nvCxnSpPr>
        <p:spPr>
          <a:xfrm>
            <a:off x="2127711" y="1413469"/>
            <a:ext cx="0" cy="65696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7384295" y="1413469"/>
            <a:ext cx="3983" cy="65696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127711" y="1413469"/>
            <a:ext cx="52565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365701" y="2701639"/>
            <a:ext cx="0" cy="22974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4860032" y="2653361"/>
            <a:ext cx="0" cy="27802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365701" y="2931382"/>
            <a:ext cx="49433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475656" y="2701639"/>
            <a:ext cx="0" cy="64397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 flipV="1">
            <a:off x="6804248" y="2625329"/>
            <a:ext cx="0" cy="72028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1475656" y="3345612"/>
            <a:ext cx="53285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圆角矩形 44"/>
          <p:cNvSpPr/>
          <p:nvPr/>
        </p:nvSpPr>
        <p:spPr>
          <a:xfrm>
            <a:off x="1423062" y="3787451"/>
            <a:ext cx="6700610" cy="643737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整数除以分数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用整数乘这个分数的倒数。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6" grpId="0"/>
      <p:bldP spid="7" grpId="0"/>
      <p:bldP spid="9" grpId="0"/>
      <p:bldP spid="10" grpId="0"/>
      <p:bldP spid="11" grpId="0"/>
      <p:bldP spid="22" grpId="0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292712" y="1781937"/>
                <a:ext cx="2144883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计算</a:t>
                </a:r>
                <a14:m>
                  <m:oMath xmlns:m="http://schemas.openxmlformats.org/officeDocument/2006/math">
                    <m:r>
                      <a:rPr lang="zh-CN" altLang="en-US" sz="2800" b="1" i="1" smtClean="0">
                        <a:latin typeface="Cambria Math" panose="02040503050406030204"/>
                      </a:rPr>
                      <m:t>：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0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2712" y="1781937"/>
                <a:ext cx="2144883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23" t="-18" r="-5698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45208" y="2651093"/>
            <a:ext cx="12961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08286" y="2893759"/>
            <a:ext cx="18004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除数变为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7080547" y="2444254"/>
            <a:ext cx="144066" cy="4136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67695" y="1799271"/>
            <a:ext cx="397147" cy="7560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400213" y="1799271"/>
            <a:ext cx="388565" cy="7560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5" name="组合 30"/>
          <p:cNvGrpSpPr/>
          <p:nvPr/>
        </p:nvGrpSpPr>
        <p:grpSpPr bwMode="auto">
          <a:xfrm>
            <a:off x="323296" y="915566"/>
            <a:ext cx="969416" cy="1002582"/>
            <a:chOff x="642516" y="1457273"/>
            <a:chExt cx="1719159" cy="1636755"/>
          </a:xfrm>
        </p:grpSpPr>
        <p:pic>
          <p:nvPicPr>
            <p:cNvPr id="16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矩形 32"/>
            <p:cNvSpPr>
              <a:spLocks noChangeArrowheads="1"/>
            </p:cNvSpPr>
            <p:nvPr/>
          </p:nvSpPr>
          <p:spPr bwMode="auto">
            <a:xfrm>
              <a:off x="642516" y="2245259"/>
              <a:ext cx="1719159" cy="8487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r>
                <a:rPr 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42642" y="3124281"/>
            <a:ext cx="52145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在除法中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被除数和除数同时乘一个相同的数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商不变。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AutoShape 27"/>
              <p:cNvSpPr>
                <a:spLocks noChangeArrowheads="1"/>
              </p:cNvSpPr>
              <p:nvPr/>
            </p:nvSpPr>
            <p:spPr bwMode="auto">
              <a:xfrm>
                <a:off x="5596595" y="1117742"/>
                <a:ext cx="3223877" cy="1216242"/>
              </a:xfrm>
              <a:prstGeom prst="wedgeRoundRectCallout">
                <a:avLst>
                  <a:gd name="adj1" fmla="val -60233"/>
                  <a:gd name="adj2" fmla="val 13560"/>
                  <a:gd name="adj3" fmla="val 16667"/>
                </a:avLst>
              </a:prstGeom>
              <a:solidFill>
                <a:srgbClr val="92D050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被除数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和除数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都乘除数的倒数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96595" y="1117742"/>
                <a:ext cx="3223877" cy="1216242"/>
              </a:xfrm>
              <a:prstGeom prst="wedgeRoundRectCallout">
                <a:avLst>
                  <a:gd name="adj1" fmla="val -60233"/>
                  <a:gd name="adj2" fmla="val 13560"/>
                  <a:gd name="adj3" fmla="val 16667"/>
                </a:avLst>
              </a:prstGeom>
              <a:blipFill rotWithShape="1">
                <a:blip r:embed="rId3"/>
                <a:stretch>
                  <a:fillRect l="-10962" t="-795" r="-285" b="-7959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3" name="Picture 3" descr="C:\Documents and Settings\Administrator\桌面\6年级\p055-03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77592" y="1257355"/>
            <a:ext cx="1141335" cy="165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  <p:bldP spid="10" grpId="0"/>
      <p:bldP spid="12" grpId="0" animBg="1"/>
      <p:bldP spid="11" grpId="0" animBg="1"/>
      <p:bldP spid="3" grpId="0" animBg="1"/>
      <p:bldP spid="6" grpId="0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43608" y="1812710"/>
            <a:ext cx="9361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2024944" y="872484"/>
                <a:ext cx="2144883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计算</a:t>
                </a:r>
                <a14:m>
                  <m:oMath xmlns:m="http://schemas.openxmlformats.org/officeDocument/2006/math">
                    <m:r>
                      <a:rPr lang="zh-CN" altLang="en-US" sz="2800" b="1" i="1" smtClean="0">
                        <a:latin typeface="Cambria Math" panose="02040503050406030204"/>
                      </a:rPr>
                      <m:t>：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0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4944" y="872484"/>
                <a:ext cx="2144883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26" t="-88" r="-5694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862337" y="1681232"/>
                <a:ext cx="114223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2337" y="1681232"/>
                <a:ext cx="1142236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45" t="-49" r="-411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915816" y="1749744"/>
                <a:ext cx="3410036" cy="6258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=</a:t>
                </a:r>
                <a:r>
                  <a:rPr lang="zh-CN" altLang="en-US" sz="2400" b="1" dirty="0"/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0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</a:rPr>
                      <m:t>）</m:t>
                    </m:r>
                    <m:r>
                      <a:rPr lang="en-US" altLang="zh-CN" sz="2400" b="1" i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r>
                      <a:rPr lang="zh-CN" altLang="en-US" sz="2400" b="1" i="1" smtClean="0">
                        <a:latin typeface="Cambria Math" panose="02040503050406030204"/>
                        <a:ea typeface="Cambria Math" panose="02040503050406030204"/>
                      </a:rPr>
                      <m:t>（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  <a:ea typeface="Cambria Math" panose="02040503050406030204"/>
                      </a:rPr>
                      <m:t>）</m:t>
                    </m:r>
                    <m:r>
                      <a:rPr lang="en-US" altLang="zh-CN" sz="2400" b="1" i="0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1749744"/>
                <a:ext cx="3410036" cy="625877"/>
              </a:xfrm>
              <a:prstGeom prst="rect">
                <a:avLst/>
              </a:prstGeom>
              <a:blipFill rotWithShape="1">
                <a:blip r:embed="rId3"/>
                <a:stretch>
                  <a:fillRect l="-16" t="-51" r="-3520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004573" y="2491793"/>
                <a:ext cx="2252091" cy="6258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=</a:t>
                </a:r>
                <a:r>
                  <a:rPr lang="zh-CN" altLang="en-US" sz="2400" b="1" dirty="0"/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0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</a:rPr>
                      <m:t>）</m:t>
                    </m:r>
                    <m:r>
                      <a:rPr lang="en-US" altLang="zh-CN" sz="2400" b="1" i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𝟏</m:t>
                    </m:r>
                    <m:r>
                      <a:rPr lang="en-US" altLang="zh-CN" sz="2400" b="1" i="0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4573" y="2491793"/>
                <a:ext cx="2252091" cy="625877"/>
              </a:xfrm>
              <a:prstGeom prst="rect">
                <a:avLst/>
              </a:prstGeom>
              <a:blipFill rotWithShape="1">
                <a:blip r:embed="rId4"/>
                <a:stretch>
                  <a:fillRect l="-17" t="-8" r="-5661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3097386" y="3347518"/>
                <a:ext cx="1033232" cy="6258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=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</a:rPr>
                      <m:t> 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0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7386" y="3347518"/>
                <a:ext cx="1033232" cy="625877"/>
              </a:xfrm>
              <a:prstGeom prst="rect">
                <a:avLst/>
              </a:prstGeom>
              <a:blipFill rotWithShape="1">
                <a:blip r:embed="rId5"/>
                <a:stretch>
                  <a:fillRect l="-48" t="-69" r="-18197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097386" y="4155926"/>
                <a:ext cx="676788" cy="6240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=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</a:rPr>
                      <m:t> 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𝟏𝟎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7386" y="4155926"/>
                <a:ext cx="676788" cy="624017"/>
              </a:xfrm>
              <a:prstGeom prst="rect">
                <a:avLst/>
              </a:prstGeom>
              <a:blipFill rotWithShape="1">
                <a:blip r:embed="rId6"/>
                <a:stretch>
                  <a:fillRect l="-73" t="-78" r="-15145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28509" y="683598"/>
            <a:ext cx="18552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归纳总结：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706122" y="1994260"/>
                <a:ext cx="114223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122" y="1994260"/>
                <a:ext cx="1142236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45" t="-46" r="-411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4716016" y="1995686"/>
                <a:ext cx="2625270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/>
                  <a:t>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1995686"/>
                <a:ext cx="2625270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9" t="-72" r="2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384831" y="1275606"/>
            <a:ext cx="2016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除数变倒数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483768" y="1752226"/>
            <a:ext cx="0" cy="32848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6300192" y="1752226"/>
            <a:ext cx="3983" cy="35380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483768" y="1752226"/>
            <a:ext cx="38164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277240" y="2552144"/>
            <a:ext cx="0" cy="32848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5940152" y="2552144"/>
            <a:ext cx="0" cy="32848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277240" y="2880628"/>
            <a:ext cx="366291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920564" y="2783563"/>
            <a:ext cx="23762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”变“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979712" y="2783563"/>
            <a:ext cx="0" cy="52322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H="1" flipV="1">
            <a:off x="5773497" y="2716386"/>
            <a:ext cx="5844" cy="59039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984895" y="3306783"/>
            <a:ext cx="379444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406347" y="3164540"/>
            <a:ext cx="9889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971600" y="3797724"/>
            <a:ext cx="7541426" cy="643737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分数除以分数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用被除数乘除数的倒数来计算。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22" grpId="0"/>
      <p:bldP spid="28" grpId="0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784" y="44633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644686" y="393631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15616" y="1110728"/>
            <a:ext cx="727280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先计算，再说一说当除数大于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或小于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时，商与被除数有什么关系？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379417" y="2222816"/>
                <a:ext cx="104445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417" y="2222816"/>
                <a:ext cx="1044453" cy="783804"/>
              </a:xfrm>
              <a:prstGeom prst="rect">
                <a:avLst/>
              </a:prstGeom>
              <a:blipFill rotWithShape="1">
                <a:blip r:embed="rId2"/>
                <a:stretch>
                  <a:fillRect l="-31" t="-40" r="19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913858" y="2219995"/>
                <a:ext cx="1044453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858" y="2219995"/>
                <a:ext cx="1044453" cy="793679"/>
              </a:xfrm>
              <a:prstGeom prst="rect">
                <a:avLst/>
              </a:prstGeom>
              <a:blipFill rotWithShape="1">
                <a:blip r:embed="rId3"/>
                <a:stretch>
                  <a:fillRect l="-46" t="-4" r="34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5724467" y="2252958"/>
                <a:ext cx="1044453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467" y="2252958"/>
                <a:ext cx="1044453" cy="793679"/>
              </a:xfrm>
              <a:prstGeom prst="rect">
                <a:avLst/>
              </a:prstGeom>
              <a:blipFill rotWithShape="1">
                <a:blip r:embed="rId4"/>
                <a:stretch>
                  <a:fillRect l="-55" t="-77" r="44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409959" y="3516138"/>
                <a:ext cx="104445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959" y="3516138"/>
                <a:ext cx="1044453" cy="783804"/>
              </a:xfrm>
              <a:prstGeom prst="rect">
                <a:avLst/>
              </a:prstGeom>
              <a:blipFill rotWithShape="1">
                <a:blip r:embed="rId5"/>
                <a:stretch>
                  <a:fillRect l="-37" t="-18" r="25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951270" y="3513765"/>
                <a:ext cx="104445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1270" y="3513765"/>
                <a:ext cx="1044453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41" t="-39" r="29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5745112" y="3428574"/>
                <a:ext cx="104445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5112" y="3428574"/>
                <a:ext cx="1044453" cy="786177"/>
              </a:xfrm>
              <a:prstGeom prst="rect">
                <a:avLst/>
              </a:prstGeom>
              <a:blipFill rotWithShape="1">
                <a:blip r:embed="rId7"/>
                <a:stretch>
                  <a:fillRect l="-26" t="-27" r="14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115616" y="2225564"/>
                <a:ext cx="134953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2225564"/>
                <a:ext cx="1349536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41" t="-67" r="6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314921" y="2429318"/>
            <a:ext cx="8640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3630200" y="2210301"/>
                <a:ext cx="1349536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0200" y="2210301"/>
                <a:ext cx="1349536" cy="784830"/>
              </a:xfrm>
              <a:prstGeom prst="rect">
                <a:avLst/>
              </a:prstGeom>
              <a:blipFill rotWithShape="1">
                <a:blip r:embed="rId9"/>
                <a:stretch>
                  <a:fillRect l="-40" t="-64" r="5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4731375" y="2219995"/>
                <a:ext cx="99309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16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25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1375" y="2219995"/>
                <a:ext cx="993092" cy="786177"/>
              </a:xfrm>
              <a:prstGeom prst="rect">
                <a:avLst/>
              </a:prstGeom>
              <a:blipFill rotWithShape="1">
                <a:blip r:embed="rId10"/>
                <a:stretch>
                  <a:fillRect l="-63" t="-4" r="58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6489520" y="2270179"/>
                <a:ext cx="1349536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9520" y="2270179"/>
                <a:ext cx="1349536" cy="784830"/>
              </a:xfrm>
              <a:prstGeom prst="rect">
                <a:avLst/>
              </a:prstGeom>
              <a:blipFill rotWithShape="1">
                <a:blip r:embed="rId11"/>
                <a:stretch>
                  <a:fillRect l="-34" t="-7" r="46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7596336" y="2266970"/>
                <a:ext cx="99309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6336" y="2266970"/>
                <a:ext cx="993092" cy="786177"/>
              </a:xfrm>
              <a:prstGeom prst="rect">
                <a:avLst/>
              </a:prstGeom>
              <a:blipFill rotWithShape="1">
                <a:blip r:embed="rId12"/>
                <a:stretch>
                  <a:fillRect l="-47" t="-3" r="42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1142573" y="3753086"/>
                <a:ext cx="13495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2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2573" y="3753086"/>
                <a:ext cx="1349537" cy="461665"/>
              </a:xfrm>
              <a:prstGeom prst="rect">
                <a:avLst/>
              </a:prstGeom>
              <a:blipFill rotWithShape="1">
                <a:blip r:embed="rId13"/>
                <a:stretch>
                  <a:fillRect l="-15" t="-51" r="27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341878" y="3726008"/>
            <a:ext cx="8640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3737435" y="3597441"/>
                <a:ext cx="1220206" cy="702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5</m:t>
                        </m:r>
                      </m:den>
                    </m:f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7435" y="3597441"/>
                <a:ext cx="1220206" cy="702500"/>
              </a:xfrm>
              <a:prstGeom prst="rect">
                <a:avLst/>
              </a:prstGeom>
              <a:blipFill rotWithShape="1">
                <a:blip r:embed="rId14"/>
                <a:stretch>
                  <a:fillRect l="-38" t="-24" r="-5344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4752020" y="3513764"/>
                <a:ext cx="99309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16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2020" y="3513764"/>
                <a:ext cx="993092" cy="786177"/>
              </a:xfrm>
              <a:prstGeom prst="rect">
                <a:avLst/>
              </a:prstGeom>
              <a:blipFill rotWithShape="1">
                <a:blip r:embed="rId15"/>
                <a:stretch>
                  <a:fillRect l="-32" t="-39" r="27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6630165" y="3591421"/>
                <a:ext cx="1220206" cy="700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0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2</m:t>
                        </m:r>
                      </m:den>
                    </m:f>
                    <m:r>
                      <a:rPr lang="en-US" altLang="zh-CN" sz="280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0165" y="3591421"/>
                <a:ext cx="1220206" cy="700705"/>
              </a:xfrm>
              <a:prstGeom prst="rect">
                <a:avLst/>
              </a:prstGeom>
              <a:blipFill rotWithShape="1">
                <a:blip r:embed="rId16"/>
                <a:stretch>
                  <a:fillRect l="-11" t="-71" r="-5371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7666446" y="3434531"/>
                <a:ext cx="823174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6446" y="3434531"/>
                <a:ext cx="823174" cy="783804"/>
              </a:xfrm>
              <a:prstGeom prst="rect">
                <a:avLst/>
              </a:prstGeom>
              <a:blipFill rotWithShape="1">
                <a:blip r:embed="rId17"/>
                <a:stretch>
                  <a:fillRect l="-11" t="-58" r="37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387761" y="507066"/>
                <a:ext cx="1074910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7761" y="507066"/>
                <a:ext cx="1074910" cy="783804"/>
              </a:xfrm>
              <a:prstGeom prst="rect">
                <a:avLst/>
              </a:prstGeom>
              <a:blipFill rotWithShape="1">
                <a:blip r:embed="rId1"/>
                <a:stretch>
                  <a:fillRect l="-27" t="-43" r="13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355859" y="1300564"/>
                <a:ext cx="1074910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859" y="1300564"/>
                <a:ext cx="1074910" cy="793679"/>
              </a:xfrm>
              <a:prstGeom prst="rect">
                <a:avLst/>
              </a:prstGeom>
              <a:blipFill rotWithShape="1">
                <a:blip r:embed="rId2"/>
                <a:stretch>
                  <a:fillRect l="-12" t="-11" r="58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307148" y="2096075"/>
                <a:ext cx="1074910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7148" y="2096075"/>
                <a:ext cx="1074910" cy="793679"/>
              </a:xfrm>
              <a:prstGeom prst="rect">
                <a:avLst/>
              </a:prstGeom>
              <a:blipFill rotWithShape="1">
                <a:blip r:embed="rId3"/>
                <a:stretch>
                  <a:fillRect l="-30" t="-72" r="16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354549" y="2872273"/>
                <a:ext cx="1074910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4549" y="2872273"/>
                <a:ext cx="1074910" cy="783804"/>
              </a:xfrm>
              <a:prstGeom prst="rect">
                <a:avLst/>
              </a:prstGeom>
              <a:blipFill rotWithShape="1">
                <a:blip r:embed="rId4"/>
                <a:stretch>
                  <a:fillRect l="-9" t="-21" r="54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1266181" y="3536681"/>
                <a:ext cx="107491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6181" y="3536681"/>
                <a:ext cx="1074910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58" t="-47" r="45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230556" y="4295541"/>
                <a:ext cx="107491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0556" y="4295541"/>
                <a:ext cx="1074910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52" t="-51" r="39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123960" y="509814"/>
                <a:ext cx="137999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960" y="509814"/>
                <a:ext cx="1379993" cy="786177"/>
              </a:xfrm>
              <a:prstGeom prst="rect">
                <a:avLst/>
              </a:prstGeom>
              <a:blipFill rotWithShape="1">
                <a:blip r:embed="rId7"/>
                <a:stretch>
                  <a:fillRect l="-38" t="-69" r="2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323265" y="713568"/>
            <a:ext cx="8640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2072201" y="1290870"/>
                <a:ext cx="1379993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2201" y="1290870"/>
                <a:ext cx="1379993" cy="784830"/>
              </a:xfrm>
              <a:prstGeom prst="rect">
                <a:avLst/>
              </a:prstGeom>
              <a:blipFill rotWithShape="1">
                <a:blip r:embed="rId8"/>
                <a:stretch>
                  <a:fillRect l="-14" t="-70" r="24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3173376" y="1300564"/>
                <a:ext cx="102355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376" y="1300564"/>
                <a:ext cx="1023550" cy="786177"/>
              </a:xfrm>
              <a:prstGeom prst="rect">
                <a:avLst/>
              </a:prstGeom>
              <a:blipFill rotWithShape="1">
                <a:blip r:embed="rId9"/>
                <a:stretch>
                  <a:fillRect l="-27" t="-11" r="21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072201" y="2113296"/>
                <a:ext cx="137999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2201" y="2113296"/>
                <a:ext cx="1379993" cy="786177"/>
              </a:xfrm>
              <a:prstGeom prst="rect">
                <a:avLst/>
              </a:prstGeom>
              <a:blipFill rotWithShape="1">
                <a:blip r:embed="rId10"/>
                <a:stretch>
                  <a:fillRect l="-14" t="-2" r="24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3179017" y="2110087"/>
                <a:ext cx="102355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9017" y="2110087"/>
                <a:ext cx="1023550" cy="786177"/>
              </a:xfrm>
              <a:prstGeom prst="rect">
                <a:avLst/>
              </a:prstGeom>
              <a:blipFill rotWithShape="1">
                <a:blip r:embed="rId11"/>
                <a:stretch>
                  <a:fillRect l="-20" t="-78" r="13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2087163" y="3109221"/>
                <a:ext cx="137999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7163" y="3109221"/>
                <a:ext cx="1379993" cy="461665"/>
              </a:xfrm>
              <a:prstGeom prst="rect">
                <a:avLst/>
              </a:prstGeom>
              <a:blipFill rotWithShape="1">
                <a:blip r:embed="rId12"/>
                <a:stretch>
                  <a:fillRect l="-40" t="-57" r="4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286468" y="3082143"/>
            <a:ext cx="8640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2052346" y="3620357"/>
                <a:ext cx="1226618" cy="713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2346" y="3620357"/>
                <a:ext cx="1226618" cy="713529"/>
              </a:xfrm>
              <a:prstGeom prst="rect">
                <a:avLst/>
              </a:prstGeom>
              <a:blipFill rotWithShape="1">
                <a:blip r:embed="rId13"/>
                <a:stretch>
                  <a:fillRect l="-2" t="-31" r="-5916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3066931" y="3536680"/>
                <a:ext cx="102355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6931" y="3536680"/>
                <a:ext cx="1023550" cy="786177"/>
              </a:xfrm>
              <a:prstGeom prst="rect">
                <a:avLst/>
              </a:prstGeom>
              <a:blipFill rotWithShape="1">
                <a:blip r:embed="rId14"/>
                <a:stretch>
                  <a:fillRect l="-50" t="-46" r="44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2115609" y="4458388"/>
                <a:ext cx="1226618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5609" y="4458388"/>
                <a:ext cx="1226618" cy="712631"/>
              </a:xfrm>
              <a:prstGeom prst="rect">
                <a:avLst/>
              </a:prstGeom>
              <a:blipFill rotWithShape="1">
                <a:blip r:embed="rId15"/>
                <a:stretch>
                  <a:fillRect l="-35" t="-7" r="-5883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3151890" y="4301498"/>
                <a:ext cx="839204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1890" y="4301498"/>
                <a:ext cx="839204" cy="783804"/>
              </a:xfrm>
              <a:prstGeom prst="rect">
                <a:avLst/>
              </a:prstGeom>
              <a:blipFill rotWithShape="1">
                <a:blip r:embed="rId16"/>
                <a:stretch>
                  <a:fillRect l="-46" t="-1" r="1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右箭头 28"/>
          <p:cNvSpPr/>
          <p:nvPr/>
        </p:nvSpPr>
        <p:spPr>
          <a:xfrm flipH="1">
            <a:off x="4084097" y="787011"/>
            <a:ext cx="754063" cy="3286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30" name="右箭头 29"/>
          <p:cNvSpPr/>
          <p:nvPr/>
        </p:nvSpPr>
        <p:spPr>
          <a:xfrm flipH="1">
            <a:off x="4150564" y="1513667"/>
            <a:ext cx="752475" cy="3286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997670" y="2898126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商大于被除数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992734" y="713568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于被除数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右箭头 32"/>
          <p:cNvSpPr/>
          <p:nvPr/>
        </p:nvSpPr>
        <p:spPr>
          <a:xfrm flipH="1">
            <a:off x="4150564" y="2341404"/>
            <a:ext cx="754063" cy="3286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34" name="右箭头 33"/>
          <p:cNvSpPr/>
          <p:nvPr/>
        </p:nvSpPr>
        <p:spPr>
          <a:xfrm flipH="1">
            <a:off x="4190252" y="3079591"/>
            <a:ext cx="752475" cy="3286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35" name="右箭头 34"/>
          <p:cNvSpPr/>
          <p:nvPr/>
        </p:nvSpPr>
        <p:spPr>
          <a:xfrm flipH="1">
            <a:off x="4166468" y="3765461"/>
            <a:ext cx="754063" cy="3286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36" name="右箭头 35"/>
          <p:cNvSpPr/>
          <p:nvPr/>
        </p:nvSpPr>
        <p:spPr>
          <a:xfrm flipH="1">
            <a:off x="4206156" y="4503648"/>
            <a:ext cx="752475" cy="3286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997670" y="1435793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于被除数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997670" y="2241565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于被除数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037987" y="3668159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商大于被除数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016461" y="4339239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商大于被除数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31851" y="531299"/>
            <a:ext cx="14878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>
                <a:spLocks noChangeArrowheads="1"/>
              </p:cNvSpPr>
              <p:nvPr/>
            </p:nvSpPr>
            <p:spPr bwMode="auto">
              <a:xfrm>
                <a:off x="7295910" y="703718"/>
                <a:ext cx="990600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＞</a:t>
                </a:r>
                <a:r>
                  <a:rPr lang="en-US" altLang="zh-CN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</a:t>
                </a:r>
                <a:endParaRPr lang="zh-CN" altLang="en-US" sz="2800" b="1" dirty="0">
                  <a:solidFill>
                    <a:srgbClr val="00B0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95910" y="703718"/>
                <a:ext cx="990600" cy="712631"/>
              </a:xfrm>
              <a:prstGeom prst="rect">
                <a:avLst/>
              </a:prstGeom>
              <a:blipFill rotWithShape="1">
                <a:blip r:embed="rId17"/>
                <a:stretch>
                  <a:fillRect l="-40" t="-19" r="40" b="4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/>
              <p:cNvSpPr txBox="1">
                <a:spLocks noChangeArrowheads="1"/>
              </p:cNvSpPr>
              <p:nvPr/>
            </p:nvSpPr>
            <p:spPr bwMode="auto">
              <a:xfrm>
                <a:off x="7302690" y="1385139"/>
                <a:ext cx="990600" cy="718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＞</a:t>
                </a:r>
                <a:r>
                  <a:rPr lang="en-US" altLang="zh-CN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</a:t>
                </a:r>
                <a:endParaRPr lang="zh-CN" altLang="en-US" sz="2800" b="1" dirty="0">
                  <a:solidFill>
                    <a:srgbClr val="00B0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02690" y="1385139"/>
                <a:ext cx="990600" cy="718979"/>
              </a:xfrm>
              <a:prstGeom prst="rect">
                <a:avLst/>
              </a:prstGeom>
              <a:blipFill rotWithShape="1">
                <a:blip r:embed="rId18"/>
                <a:stretch>
                  <a:fillRect l="-19" t="-28" r="19" b="5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>
                <a:spLocks noChangeArrowheads="1"/>
              </p:cNvSpPr>
              <p:nvPr/>
            </p:nvSpPr>
            <p:spPr bwMode="auto">
              <a:xfrm>
                <a:off x="7355563" y="2185288"/>
                <a:ext cx="990600" cy="721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＞</a:t>
                </a:r>
                <a:r>
                  <a:rPr lang="en-US" altLang="zh-CN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</a:t>
                </a:r>
                <a:endParaRPr lang="zh-CN" altLang="en-US" sz="2800" b="1" dirty="0">
                  <a:solidFill>
                    <a:srgbClr val="00B0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55563" y="2185288"/>
                <a:ext cx="990600" cy="721031"/>
              </a:xfrm>
              <a:prstGeom prst="rect">
                <a:avLst/>
              </a:prstGeom>
              <a:blipFill rotWithShape="1">
                <a:blip r:embed="rId19"/>
                <a:stretch>
                  <a:fillRect l="-36" t="-35" r="36" b="7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>
                <a:spLocks noChangeArrowheads="1"/>
              </p:cNvSpPr>
              <p:nvPr/>
            </p:nvSpPr>
            <p:spPr bwMode="auto">
              <a:xfrm>
                <a:off x="7280274" y="2880275"/>
                <a:ext cx="990600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𝟐</m:t>
                        </m:r>
                      </m:den>
                    </m:f>
                    <m:r>
                      <a:rPr lang="zh-CN" altLang="en-US" sz="2800" b="1" i="1" dirty="0" smtClean="0">
                        <a:solidFill>
                          <a:srgbClr val="00B0F0"/>
                        </a:solidFill>
                        <a:latin typeface="Cambria Math" panose="02040503050406030204"/>
                        <a:ea typeface="华文新魏" panose="02010800040101010101" pitchFamily="2" charset="-122"/>
                      </a:rPr>
                      <m:t>＜</m:t>
                    </m:r>
                  </m:oMath>
                </a14:m>
                <a:r>
                  <a:rPr lang="en-US" altLang="zh-CN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</a:t>
                </a:r>
                <a:endParaRPr lang="zh-CN" altLang="en-US" sz="2800" b="1" dirty="0">
                  <a:solidFill>
                    <a:srgbClr val="00B0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80274" y="2880275"/>
                <a:ext cx="990600" cy="712631"/>
              </a:xfrm>
              <a:prstGeom prst="rect">
                <a:avLst/>
              </a:prstGeom>
              <a:blipFill rotWithShape="1">
                <a:blip r:embed="rId20"/>
                <a:stretch>
                  <a:fillRect l="-64" t="-77" r="64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/>
              <p:cNvSpPr txBox="1">
                <a:spLocks noChangeArrowheads="1"/>
              </p:cNvSpPr>
              <p:nvPr/>
            </p:nvSpPr>
            <p:spPr bwMode="auto">
              <a:xfrm>
                <a:off x="7336772" y="3668159"/>
                <a:ext cx="990600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𝟒</m:t>
                        </m:r>
                      </m:den>
                    </m:f>
                    <m:r>
                      <a:rPr lang="zh-CN" altLang="en-US" sz="2800" b="1" i="1" dirty="0" smtClean="0">
                        <a:solidFill>
                          <a:srgbClr val="00B0F0"/>
                        </a:solidFill>
                        <a:latin typeface="Cambria Math" panose="02040503050406030204"/>
                        <a:ea typeface="华文新魏" panose="02010800040101010101" pitchFamily="2" charset="-122"/>
                      </a:rPr>
                      <m:t>＜</m:t>
                    </m:r>
                  </m:oMath>
                </a14:m>
                <a:r>
                  <a:rPr lang="en-US" altLang="zh-CN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</a:t>
                </a:r>
                <a:endParaRPr lang="zh-CN" altLang="en-US" sz="2800" b="1" dirty="0">
                  <a:solidFill>
                    <a:srgbClr val="00B0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36772" y="3668159"/>
                <a:ext cx="990600" cy="712631"/>
              </a:xfrm>
              <a:prstGeom prst="rect">
                <a:avLst/>
              </a:prstGeom>
              <a:blipFill rotWithShape="1">
                <a:blip r:embed="rId21"/>
                <a:stretch>
                  <a:fillRect l="-62" t="-56" r="62" b="7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47"/>
              <p:cNvSpPr txBox="1">
                <a:spLocks noChangeArrowheads="1"/>
              </p:cNvSpPr>
              <p:nvPr/>
            </p:nvSpPr>
            <p:spPr bwMode="auto">
              <a:xfrm>
                <a:off x="7403016" y="4250048"/>
                <a:ext cx="990600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𝟑</m:t>
                        </m:r>
                      </m:den>
                    </m:f>
                    <m:r>
                      <a:rPr lang="zh-CN" altLang="en-US" sz="2800" b="1" i="1" dirty="0" smtClean="0">
                        <a:solidFill>
                          <a:srgbClr val="00B0F0"/>
                        </a:solidFill>
                        <a:latin typeface="Cambria Math" panose="02040503050406030204"/>
                        <a:ea typeface="华文新魏" panose="02010800040101010101" pitchFamily="2" charset="-122"/>
                      </a:rPr>
                      <m:t>＜</m:t>
                    </m:r>
                  </m:oMath>
                </a14:m>
                <a:r>
                  <a:rPr lang="en-US" altLang="zh-CN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</a:t>
                </a:r>
                <a:endParaRPr lang="zh-CN" altLang="en-US" sz="2800" b="1" dirty="0">
                  <a:solidFill>
                    <a:srgbClr val="00B0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03016" y="4250048"/>
                <a:ext cx="990600" cy="714683"/>
              </a:xfrm>
              <a:prstGeom prst="rect">
                <a:avLst/>
              </a:prstGeom>
              <a:blipFill rotWithShape="1">
                <a:blip r:embed="rId22"/>
                <a:stretch>
                  <a:fillRect l="-19" t="-88" r="19" b="4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/>
      <p:bldP spid="32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  <p:bldP spid="44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387761" y="507066"/>
                <a:ext cx="1074910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7761" y="507066"/>
                <a:ext cx="1074910" cy="783804"/>
              </a:xfrm>
              <a:prstGeom prst="rect">
                <a:avLst/>
              </a:prstGeom>
              <a:blipFill rotWithShape="1">
                <a:blip r:embed="rId1"/>
                <a:stretch>
                  <a:fillRect l="-27" t="-43" r="13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355859" y="1300564"/>
                <a:ext cx="1074910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859" y="1300564"/>
                <a:ext cx="1074910" cy="793679"/>
              </a:xfrm>
              <a:prstGeom prst="rect">
                <a:avLst/>
              </a:prstGeom>
              <a:blipFill rotWithShape="1">
                <a:blip r:embed="rId2"/>
                <a:stretch>
                  <a:fillRect l="-12" t="-11" r="58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307148" y="2096075"/>
                <a:ext cx="1074910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7148" y="2096075"/>
                <a:ext cx="1074910" cy="793679"/>
              </a:xfrm>
              <a:prstGeom prst="rect">
                <a:avLst/>
              </a:prstGeom>
              <a:blipFill rotWithShape="1">
                <a:blip r:embed="rId3"/>
                <a:stretch>
                  <a:fillRect l="-30" t="-72" r="16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354549" y="2872273"/>
                <a:ext cx="1074910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4549" y="2872273"/>
                <a:ext cx="1074910" cy="783804"/>
              </a:xfrm>
              <a:prstGeom prst="rect">
                <a:avLst/>
              </a:prstGeom>
              <a:blipFill rotWithShape="1">
                <a:blip r:embed="rId4"/>
                <a:stretch>
                  <a:fillRect l="-9" t="-21" r="54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1266181" y="3536681"/>
                <a:ext cx="107491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6181" y="3536681"/>
                <a:ext cx="1074910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58" t="-47" r="45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230556" y="4295541"/>
                <a:ext cx="107491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0556" y="4295541"/>
                <a:ext cx="1074910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52" t="-51" r="39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269843" y="720484"/>
            <a:ext cx="8640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072201" y="1312340"/>
                <a:ext cx="102355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2201" y="1312340"/>
                <a:ext cx="1023550" cy="786177"/>
              </a:xfrm>
              <a:prstGeom prst="rect">
                <a:avLst/>
              </a:prstGeom>
              <a:blipFill rotWithShape="1">
                <a:blip r:embed="rId7"/>
                <a:stretch>
                  <a:fillRect l="-19" t="-55" r="12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2161132" y="2133281"/>
                <a:ext cx="102355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1132" y="2133281"/>
                <a:ext cx="1023550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22" t="-40" r="15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332216" y="3082143"/>
            <a:ext cx="8640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2158798" y="3581877"/>
                <a:ext cx="102355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8798" y="3581877"/>
                <a:ext cx="1023550" cy="786177"/>
              </a:xfrm>
              <a:prstGeom prst="rect">
                <a:avLst/>
              </a:prstGeom>
              <a:blipFill rotWithShape="1">
                <a:blip r:embed="rId9"/>
                <a:stretch>
                  <a:fillRect l="-42" t="-61" r="35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2157160" y="4323098"/>
                <a:ext cx="839204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7160" y="4323098"/>
                <a:ext cx="839204" cy="783804"/>
              </a:xfrm>
              <a:prstGeom prst="rect">
                <a:avLst/>
              </a:prstGeom>
              <a:blipFill rotWithShape="1">
                <a:blip r:embed="rId10"/>
                <a:stretch>
                  <a:fillRect l="-8" t="-2" r="52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619811" y="1312340"/>
            <a:ext cx="74427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于被除数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550527" y="3410620"/>
            <a:ext cx="81356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商大于被除数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31851" y="531299"/>
            <a:ext cx="14878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>
                <a:spLocks noChangeArrowheads="1"/>
              </p:cNvSpPr>
              <p:nvPr/>
            </p:nvSpPr>
            <p:spPr bwMode="auto">
              <a:xfrm>
                <a:off x="3142950" y="808724"/>
                <a:ext cx="990600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＞</a:t>
                </a:r>
                <a:r>
                  <a:rPr lang="en-US" altLang="zh-CN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</a:t>
                </a:r>
                <a:endParaRPr lang="zh-CN" altLang="en-US" sz="2800" b="1" dirty="0">
                  <a:solidFill>
                    <a:srgbClr val="00B0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42950" y="808724"/>
                <a:ext cx="990600" cy="712631"/>
              </a:xfrm>
              <a:prstGeom prst="rect">
                <a:avLst/>
              </a:prstGeom>
              <a:blipFill rotWithShape="1">
                <a:blip r:embed="rId11"/>
                <a:stretch>
                  <a:fillRect l="-34" t="-52" r="34" b="7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/>
              <p:cNvSpPr txBox="1">
                <a:spLocks noChangeArrowheads="1"/>
              </p:cNvSpPr>
              <p:nvPr/>
            </p:nvSpPr>
            <p:spPr bwMode="auto">
              <a:xfrm>
                <a:off x="3149730" y="1490145"/>
                <a:ext cx="990600" cy="718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＞</a:t>
                </a:r>
                <a:r>
                  <a:rPr lang="en-US" altLang="zh-CN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</a:t>
                </a:r>
                <a:endParaRPr lang="zh-CN" altLang="en-US" sz="2800" b="1" dirty="0">
                  <a:solidFill>
                    <a:srgbClr val="00B0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49730" y="1490145"/>
                <a:ext cx="990600" cy="718979"/>
              </a:xfrm>
              <a:prstGeom prst="rect">
                <a:avLst/>
              </a:prstGeom>
              <a:blipFill rotWithShape="1">
                <a:blip r:embed="rId12"/>
                <a:stretch>
                  <a:fillRect l="-13" t="-61" r="13" b="8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>
                <a:spLocks noChangeArrowheads="1"/>
              </p:cNvSpPr>
              <p:nvPr/>
            </p:nvSpPr>
            <p:spPr bwMode="auto">
              <a:xfrm>
                <a:off x="3202603" y="2290294"/>
                <a:ext cx="990600" cy="721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＞</a:t>
                </a:r>
                <a:r>
                  <a:rPr lang="en-US" altLang="zh-CN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</a:t>
                </a:r>
                <a:endParaRPr lang="zh-CN" altLang="en-US" sz="2800" b="1" dirty="0">
                  <a:solidFill>
                    <a:srgbClr val="00B0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02603" y="2290294"/>
                <a:ext cx="990600" cy="721031"/>
              </a:xfrm>
              <a:prstGeom prst="rect">
                <a:avLst/>
              </a:prstGeom>
              <a:blipFill rotWithShape="1">
                <a:blip r:embed="rId13"/>
                <a:stretch>
                  <a:fillRect l="-30" t="-67" r="30" b="2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>
                <a:spLocks noChangeArrowheads="1"/>
              </p:cNvSpPr>
              <p:nvPr/>
            </p:nvSpPr>
            <p:spPr bwMode="auto">
              <a:xfrm>
                <a:off x="3095560" y="2925768"/>
                <a:ext cx="990600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𝟐</m:t>
                        </m:r>
                      </m:den>
                    </m:f>
                    <m:r>
                      <a:rPr lang="zh-CN" altLang="en-US" sz="2800" b="1" i="1" dirty="0" smtClean="0">
                        <a:solidFill>
                          <a:srgbClr val="00B0F0"/>
                        </a:solidFill>
                        <a:latin typeface="Cambria Math" panose="02040503050406030204"/>
                        <a:ea typeface="华文新魏" panose="02010800040101010101" pitchFamily="2" charset="-122"/>
                      </a:rPr>
                      <m:t>＜</m:t>
                    </m:r>
                  </m:oMath>
                </a14:m>
                <a:r>
                  <a:rPr lang="en-US" altLang="zh-CN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</a:t>
                </a:r>
                <a:endParaRPr lang="zh-CN" altLang="en-US" sz="2800" b="1" dirty="0">
                  <a:solidFill>
                    <a:srgbClr val="00B0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95560" y="2925768"/>
                <a:ext cx="990600" cy="712631"/>
              </a:xfrm>
              <a:prstGeom prst="rect">
                <a:avLst/>
              </a:prstGeom>
              <a:blipFill rotWithShape="1">
                <a:blip r:embed="rId14"/>
                <a:stretch>
                  <a:fillRect l="-58" t="-45" r="58" b="6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/>
              <p:cNvSpPr txBox="1">
                <a:spLocks noChangeArrowheads="1"/>
              </p:cNvSpPr>
              <p:nvPr/>
            </p:nvSpPr>
            <p:spPr bwMode="auto">
              <a:xfrm>
                <a:off x="3152058" y="3713652"/>
                <a:ext cx="990600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𝟒</m:t>
                        </m:r>
                      </m:den>
                    </m:f>
                    <m:r>
                      <a:rPr lang="zh-CN" altLang="en-US" sz="2800" b="1" i="1" dirty="0" smtClean="0">
                        <a:solidFill>
                          <a:srgbClr val="00B0F0"/>
                        </a:solidFill>
                        <a:latin typeface="Cambria Math" panose="02040503050406030204"/>
                        <a:ea typeface="华文新魏" panose="02010800040101010101" pitchFamily="2" charset="-122"/>
                      </a:rPr>
                      <m:t>＜</m:t>
                    </m:r>
                  </m:oMath>
                </a14:m>
                <a:r>
                  <a:rPr lang="en-US" altLang="zh-CN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</a:t>
                </a:r>
                <a:endParaRPr lang="zh-CN" altLang="en-US" sz="2800" b="1" dirty="0">
                  <a:solidFill>
                    <a:srgbClr val="00B0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52058" y="3713652"/>
                <a:ext cx="990600" cy="712631"/>
              </a:xfrm>
              <a:prstGeom prst="rect">
                <a:avLst/>
              </a:prstGeom>
              <a:blipFill rotWithShape="1">
                <a:blip r:embed="rId15"/>
                <a:stretch>
                  <a:fillRect l="-56" t="-24" r="56" b="4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47"/>
              <p:cNvSpPr txBox="1">
                <a:spLocks noChangeArrowheads="1"/>
              </p:cNvSpPr>
              <p:nvPr/>
            </p:nvSpPr>
            <p:spPr bwMode="auto">
              <a:xfrm>
                <a:off x="3218302" y="4295541"/>
                <a:ext cx="990600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00B0F0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𝟑</m:t>
                        </m:r>
                      </m:den>
                    </m:f>
                    <m:r>
                      <a:rPr lang="zh-CN" altLang="en-US" sz="2800" b="1" i="1" dirty="0" smtClean="0">
                        <a:solidFill>
                          <a:srgbClr val="00B0F0"/>
                        </a:solidFill>
                        <a:latin typeface="Cambria Math" panose="02040503050406030204"/>
                        <a:ea typeface="华文新魏" panose="02010800040101010101" pitchFamily="2" charset="-122"/>
                      </a:rPr>
                      <m:t>＜</m:t>
                    </m:r>
                  </m:oMath>
                </a14:m>
                <a:r>
                  <a:rPr lang="en-US" altLang="zh-CN" sz="2800" b="1" dirty="0">
                    <a:solidFill>
                      <a:srgbClr val="00B0F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</a:t>
                </a:r>
                <a:endParaRPr lang="zh-CN" altLang="en-US" sz="2800" b="1" dirty="0">
                  <a:solidFill>
                    <a:srgbClr val="00B0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18302" y="4295541"/>
                <a:ext cx="990600" cy="714683"/>
              </a:xfrm>
              <a:prstGeom prst="rect">
                <a:avLst/>
              </a:prstGeom>
              <a:blipFill rotWithShape="1">
                <a:blip r:embed="rId16"/>
                <a:stretch>
                  <a:fillRect l="-12" t="-56" r="12" b="1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右大括号 2"/>
          <p:cNvSpPr/>
          <p:nvPr/>
        </p:nvSpPr>
        <p:spPr>
          <a:xfrm>
            <a:off x="4140330" y="985710"/>
            <a:ext cx="377031" cy="1948014"/>
          </a:xfrm>
          <a:prstGeom prst="righ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右大括号 42"/>
          <p:cNvSpPr/>
          <p:nvPr/>
        </p:nvSpPr>
        <p:spPr>
          <a:xfrm>
            <a:off x="4104214" y="2979774"/>
            <a:ext cx="377031" cy="1948014"/>
          </a:xfrm>
          <a:prstGeom prst="righ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2515852" y="264295"/>
            <a:ext cx="2518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的关系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5580112" y="1770921"/>
            <a:ext cx="362861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除以一个大于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商小于被除数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除以一个小于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商大于被除数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；除以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，商等于被除数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  <p:bldP spid="17" grpId="0"/>
      <p:bldP spid="20" grpId="0"/>
      <p:bldP spid="22" grpId="0"/>
      <p:bldP spid="24" grpId="0"/>
      <p:bldP spid="26" grpId="0"/>
      <p:bldP spid="28" grpId="0"/>
      <p:bldP spid="37" grpId="0"/>
      <p:bldP spid="39" grpId="0"/>
      <p:bldP spid="41" grpId="0"/>
      <p:bldP spid="42" grpId="0"/>
      <p:bldP spid="44" grpId="0"/>
      <p:bldP spid="45" grpId="0"/>
      <p:bldP spid="46" grpId="0"/>
      <p:bldP spid="47" grpId="0"/>
      <p:bldP spid="48" grpId="0"/>
      <p:bldP spid="3" grpId="0" animBg="1"/>
      <p:bldP spid="43" grpId="0" animBg="1"/>
      <p:bldP spid="49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484186" y="1713016"/>
                <a:ext cx="4292394" cy="900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0" smtClean="0">
                          <a:latin typeface="Cambria Math" panose="02040503050406030204"/>
                          <a:ea typeface="Cambria Math" panose="02040503050406030204"/>
                        </a:rPr>
                        <m:t>13</m:t>
                      </m:r>
                      <m:r>
                        <a:rPr lang="en-US" altLang="zh-CN" sz="2800" b="0" i="0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0" smtClean="0">
                              <a:latin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800" b="0" i="0" smtClean="0">
                              <a:latin typeface="Cambria Math" panose="02040503050406030204"/>
                            </a:rPr>
                            <m:t>17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13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zh-CN" altLang="en-US" sz="2800" b="0" i="1" smtClean="0">
                          <a:latin typeface="Cambria Math" panose="02040503050406030204"/>
                          <a:ea typeface="Cambria Math" panose="02040503050406030204"/>
                        </a:rPr>
                        <m:t>（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       </m:t>
                      </m:r>
                      <m:r>
                        <a:rPr lang="zh-CN" altLang="en-US" sz="2800" b="0" i="1" smtClean="0"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186" y="1713016"/>
                <a:ext cx="4292394" cy="900246"/>
              </a:xfrm>
              <a:prstGeom prst="rect">
                <a:avLst/>
              </a:prstGeom>
              <a:blipFill rotWithShape="1">
                <a:blip r:embed="rId1"/>
                <a:stretch>
                  <a:fillRect l="-7" t="-47" r="3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0" name="Picture 2" descr="C:\Documents and Settings\Administrator\桌面\6年级\p031-01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96" y="902903"/>
            <a:ext cx="1484601" cy="68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4721007" y="1728126"/>
                <a:ext cx="3680815" cy="8961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0" smtClean="0">
                          <a:latin typeface="Cambria Math" panose="02040503050406030204"/>
                          <a:ea typeface="Cambria Math" panose="02040503050406030204"/>
                        </a:rPr>
                        <m:t>6</m:t>
                      </m:r>
                      <m:r>
                        <a:rPr lang="en-US" altLang="zh-CN" sz="2800" b="0" i="0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0" smtClean="0">
                              <a:latin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800" b="0" i="0" smtClean="0">
                              <a:latin typeface="Cambria Math" panose="02040503050406030204"/>
                            </a:rPr>
                            <m:t>12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6</m:t>
                      </m:r>
                      <m:r>
                        <a:rPr lang="zh-CN" altLang="en-US" sz="2800" i="1">
                          <a:latin typeface="Cambria Math" panose="02040503050406030204"/>
                          <a:ea typeface="Cambria Math" panose="02040503050406030204"/>
                        </a:rPr>
                        <m:t>〇</m:t>
                      </m:r>
                      <m:r>
                        <a:rPr lang="zh-CN" altLang="en-US" sz="2800" b="0" i="1" smtClean="0">
                          <a:latin typeface="Cambria Math" panose="02040503050406030204"/>
                          <a:ea typeface="Cambria Math" panose="02040503050406030204"/>
                        </a:rPr>
                        <m:t>（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       </m:t>
                      </m:r>
                      <m:r>
                        <a:rPr lang="zh-CN" altLang="en-US" sz="2800" b="0" i="1" smtClean="0"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1007" y="1728126"/>
                <a:ext cx="3680815" cy="896143"/>
              </a:xfrm>
              <a:prstGeom prst="rect">
                <a:avLst/>
              </a:prstGeom>
              <a:blipFill rotWithShape="1">
                <a:blip r:embed="rId3"/>
                <a:stretch>
                  <a:fillRect l="-11" t="-32" r="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574113" y="2931790"/>
                <a:ext cx="3538982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800" b="0" i="0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0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0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zh-CN" altLang="en-US" sz="2800" b="0" i="1" smtClean="0">
                          <a:latin typeface="Cambria Math" panose="02040503050406030204"/>
                          <a:ea typeface="Cambria Math" panose="02040503050406030204"/>
                        </a:rPr>
                        <m:t>（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       </m:t>
                      </m:r>
                      <m:r>
                        <a:rPr lang="zh-CN" altLang="en-US" sz="2800" b="0" i="1" smtClean="0"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113" y="2931790"/>
                <a:ext cx="3538982" cy="901785"/>
              </a:xfrm>
              <a:prstGeom prst="rect">
                <a:avLst/>
              </a:prstGeom>
              <a:blipFill rotWithShape="1">
                <a:blip r:embed="rId4"/>
                <a:stretch>
                  <a:fillRect l="-2" t="-70" r="6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4621621" y="2937923"/>
                <a:ext cx="4155305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18</m:t>
                          </m:r>
                        </m:den>
                      </m:f>
                      <m:r>
                        <a:rPr lang="en-US" altLang="zh-CN" sz="2800" b="0" i="0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0" smtClean="0">
                              <a:latin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800" b="0" i="0" smtClean="0"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d>
                        <m:dPr>
                          <m:begChr m:val="（"/>
                          <m:endChr m:val="）"/>
                          <m:ctrlPr>
                            <a:rPr lang="zh-CN" altLang="en-US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dPr>
                        <m:e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    </m:t>
                          </m:r>
                        </m:e>
                      </m:d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  <m:r>
                        <a:rPr lang="zh-CN" altLang="en-US" sz="2800" b="0" i="1" smtClean="0">
                          <a:latin typeface="Cambria Math" panose="02040503050406030204"/>
                          <a:ea typeface="Cambria Math" panose="02040503050406030204"/>
                        </a:rPr>
                        <m:t>〇（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      </m:t>
                      </m:r>
                      <m:r>
                        <a:rPr lang="zh-CN" altLang="en-US" sz="2800" b="0" i="1" smtClean="0"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1621" y="2937923"/>
                <a:ext cx="4155305" cy="901785"/>
              </a:xfrm>
              <a:prstGeom prst="rect">
                <a:avLst/>
              </a:prstGeom>
              <a:blipFill rotWithShape="1">
                <a:blip r:embed="rId5"/>
                <a:stretch>
                  <a:fillRect l="-2" t="-46" r="14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3491880" y="1713016"/>
                <a:ext cx="761747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17</m:t>
                          </m:r>
                        </m:num>
                        <m:den>
                          <m:r>
                            <a:rPr lang="en-US" altLang="zh-CN" sz="2800" b="0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1713016"/>
                <a:ext cx="761747" cy="901785"/>
              </a:xfrm>
              <a:prstGeom prst="rect">
                <a:avLst/>
              </a:prstGeom>
              <a:blipFill rotWithShape="1">
                <a:blip r:embed="rId6"/>
                <a:stretch>
                  <a:fillRect l="-2" t="-47" r="52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 Box 57"/>
          <p:cNvSpPr txBox="1">
            <a:spLocks noChangeArrowheads="1"/>
          </p:cNvSpPr>
          <p:nvPr/>
        </p:nvSpPr>
        <p:spPr bwMode="auto">
          <a:xfrm>
            <a:off x="6554169" y="1883809"/>
            <a:ext cx="5446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en-US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7236296" y="1737033"/>
                <a:ext cx="761747" cy="900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12</m:t>
                          </m:r>
                        </m:num>
                        <m:den>
                          <m:r>
                            <a:rPr lang="en-US" altLang="zh-CN" sz="2800" b="0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6296" y="1737033"/>
                <a:ext cx="761747" cy="900246"/>
              </a:xfrm>
              <a:prstGeom prst="rect">
                <a:avLst/>
              </a:prstGeom>
              <a:blipFill rotWithShape="1">
                <a:blip r:embed="rId7"/>
                <a:stretch>
                  <a:fillRect l="-62" t="-34" r="29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2931431" y="2931789"/>
                <a:ext cx="562975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800" b="0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1431" y="2931789"/>
                <a:ext cx="562975" cy="898964"/>
              </a:xfrm>
              <a:prstGeom prst="rect">
                <a:avLst/>
              </a:prstGeom>
              <a:blipFill rotWithShape="1">
                <a:blip r:embed="rId8"/>
                <a:stretch>
                  <a:fillRect l="-48" t="-70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6258525" y="2960684"/>
                <a:ext cx="761747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8525" y="2960684"/>
                <a:ext cx="761747" cy="901785"/>
              </a:xfrm>
              <a:prstGeom prst="rect">
                <a:avLst/>
              </a:prstGeom>
              <a:blipFill rotWithShape="1">
                <a:blip r:embed="rId9"/>
                <a:stretch>
                  <a:fillRect l="-79" t="-35" r="46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39"/>
              <p:cNvSpPr txBox="1"/>
              <p:nvPr/>
            </p:nvSpPr>
            <p:spPr>
              <a:xfrm>
                <a:off x="7640075" y="2960684"/>
                <a:ext cx="562975" cy="900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800" b="0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0075" y="2960684"/>
                <a:ext cx="562975" cy="900246"/>
              </a:xfrm>
              <a:prstGeom prst="rect">
                <a:avLst/>
              </a:prstGeom>
              <a:blipFill rotWithShape="1">
                <a:blip r:embed="rId10"/>
                <a:stretch>
                  <a:fillRect l="-69" t="-35" r="2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 Box 57"/>
          <p:cNvSpPr txBox="1">
            <a:spLocks noChangeArrowheads="1"/>
          </p:cNvSpPr>
          <p:nvPr/>
        </p:nvSpPr>
        <p:spPr bwMode="auto">
          <a:xfrm>
            <a:off x="6971841" y="3090293"/>
            <a:ext cx="5446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en-US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763688" y="1851670"/>
            <a:ext cx="6930317" cy="688392"/>
          </a:xfrm>
          <a:prstGeom prst="wedgeRoundRectCallout">
            <a:avLst>
              <a:gd name="adj1" fmla="val -54289"/>
              <a:gd name="adj2" fmla="val 3719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一个数除以分数等于这个数乘分数的倒数。</a:t>
            </a:r>
            <a:endParaRPr lang="zh-CN" altLang="en-US" sz="2800" b="1" dirty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3401718" y="2924483"/>
                <a:ext cx="1179293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𝟏𝟑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𝟑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1718" y="2924483"/>
                <a:ext cx="1179293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2" t="-39" r="10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4502179" y="3040379"/>
                <a:ext cx="861133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𝟐𝟕</m:t>
                        </m:r>
                      </m:num>
                      <m:den>
                        <m: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𝟏𝟑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2179" y="3040379"/>
                <a:ext cx="861133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3" t="-89" r="12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858986" y="730850"/>
                <a:ext cx="126509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计算</a:t>
                </a:r>
                <a14:m>
                  <m:oMath xmlns:m="http://schemas.openxmlformats.org/officeDocument/2006/math">
                    <m:r>
                      <a:rPr lang="zh-CN" altLang="en-US" sz="2800" b="1" i="1" smtClean="0">
                        <a:latin typeface="Cambria Math" panose="02040503050406030204"/>
                      </a:rPr>
                      <m:t>：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986" y="730850"/>
                <a:ext cx="1265090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37" t="-115" r="-5873" b="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2102907" y="868422"/>
                <a:ext cx="1361808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𝟏𝟑</m:t>
                        </m:r>
                      </m:den>
                    </m:f>
                    <m:r>
                      <a:rPr lang="en-US" altLang="zh-CN" sz="2800" b="1" i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0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2907" y="868422"/>
                <a:ext cx="1361808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31" t="-53" r="11" b="-75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5035339" y="860981"/>
                <a:ext cx="1185774" cy="713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en-US" altLang="zh-CN" sz="2800" b="1" i="0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5339" y="860981"/>
                <a:ext cx="1185774" cy="713016"/>
              </a:xfrm>
              <a:prstGeom prst="rect">
                <a:avLst/>
              </a:prstGeom>
              <a:blipFill rotWithShape="1">
                <a:blip r:embed="rId5"/>
                <a:stretch>
                  <a:fillRect l="-36" t="-78" r="-10977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511658" y="2915369"/>
            <a:ext cx="9361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2102906" y="2995977"/>
                <a:ext cx="1361808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𝟏𝟑</m:t>
                        </m:r>
                      </m:den>
                    </m:f>
                    <m:r>
                      <a:rPr lang="en-US" altLang="zh-CN" sz="2800" b="1" i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0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2906" y="2995977"/>
                <a:ext cx="1361808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31" t="-7" r="11" b="-75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3319670" y="824400"/>
                <a:ext cx="708847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𝟐𝟕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9670" y="824400"/>
                <a:ext cx="708847" cy="786177"/>
              </a:xfrm>
              <a:prstGeom prst="rect">
                <a:avLst/>
              </a:prstGeom>
              <a:blipFill rotWithShape="1">
                <a:blip r:embed="rId7"/>
                <a:stretch>
                  <a:fillRect l="-74" t="-22" r="11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2098148" y="3867894"/>
                <a:ext cx="1185774" cy="713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en-US" altLang="zh-CN" sz="2800" b="1" i="0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8148" y="3867894"/>
                <a:ext cx="1185774" cy="713016"/>
              </a:xfrm>
              <a:prstGeom prst="rect">
                <a:avLst/>
              </a:prstGeom>
              <a:blipFill rotWithShape="1">
                <a:blip r:embed="rId5"/>
                <a:stretch>
                  <a:fillRect l="-9" t="-15" r="-1100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3181825" y="3831313"/>
                <a:ext cx="1179293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1825" y="3831313"/>
                <a:ext cx="1179293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40" t="-46" r="49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4282286" y="3947209"/>
                <a:ext cx="704039" cy="7118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2286" y="3947209"/>
                <a:ext cx="704039" cy="711862"/>
              </a:xfrm>
              <a:prstGeom prst="rect">
                <a:avLst/>
              </a:prstGeom>
              <a:blipFill rotWithShape="1">
                <a:blip r:embed="rId9"/>
                <a:stretch>
                  <a:fillRect l="-68" t="-7" r="43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6084168" y="845790"/>
                <a:ext cx="522900" cy="7118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8" y="845790"/>
                <a:ext cx="522900" cy="711862"/>
              </a:xfrm>
              <a:prstGeom prst="rect">
                <a:avLst/>
              </a:prstGeom>
              <a:blipFill rotWithShape="1">
                <a:blip r:embed="rId10"/>
                <a:stretch>
                  <a:fillRect l="-45" t="-85" r="101" b="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 descr="C:\Documents and Settings\Administrator\桌面\6年级\p054-02-0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63" y="1339528"/>
            <a:ext cx="1321188" cy="183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/>
      <p:bldP spid="20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68313" y="2643842"/>
            <a:ext cx="2374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解题思路：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733283" y="699542"/>
                <a:ext cx="7191659" cy="1792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一辆汽车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时行驶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千米，这辆汽车每时行驶多少千米？另一辆汽车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时行驶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千米，这辆汽车每时行驶多少千米？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283" y="699542"/>
                <a:ext cx="7191659" cy="1792991"/>
              </a:xfrm>
              <a:prstGeom prst="rect">
                <a:avLst/>
              </a:prstGeom>
              <a:blipFill rotWithShape="1">
                <a:blip r:embed="rId1"/>
                <a:stretch>
                  <a:fillRect l="-7" t="-23" r="2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835696" y="3867894"/>
                <a:ext cx="1164101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𝟏𝟖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3867894"/>
                <a:ext cx="1164101" cy="612796"/>
              </a:xfrm>
              <a:prstGeom prst="rect">
                <a:avLst/>
              </a:prstGeom>
              <a:blipFill rotWithShape="1">
                <a:blip r:embed="rId2"/>
                <a:stretch>
                  <a:fillRect l="-47" t="-18" r="5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4376844" y="3764029"/>
                <a:ext cx="1164101" cy="6113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𝟗𝟗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6844" y="3764029"/>
                <a:ext cx="1164101" cy="611321"/>
              </a:xfrm>
              <a:prstGeom prst="rect">
                <a:avLst/>
              </a:prstGeom>
              <a:blipFill rotWithShape="1">
                <a:blip r:embed="rId3"/>
                <a:stretch>
                  <a:fillRect l="-36" t="-63" r="49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圆角矩形 2"/>
          <p:cNvSpPr/>
          <p:nvPr/>
        </p:nvSpPr>
        <p:spPr>
          <a:xfrm>
            <a:off x="3033460" y="2869264"/>
            <a:ext cx="3024336" cy="595597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路程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  <p:bldP spid="2" grpId="0"/>
      <p:bldP spid="15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14" name="AutoShape 27"/>
          <p:cNvSpPr/>
          <p:nvPr/>
        </p:nvSpPr>
        <p:spPr>
          <a:xfrm>
            <a:off x="2498013" y="1344592"/>
            <a:ext cx="2950582" cy="943610"/>
          </a:xfrm>
          <a:prstGeom prst="wedgeRoundRectCallout">
            <a:avLst>
              <a:gd name="adj1" fmla="val -61217"/>
              <a:gd name="adj2" fmla="val 4427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你知道分数除以整数的意义吗？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p007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7" y="1463337"/>
            <a:ext cx="1227455" cy="16173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63688" y="2770931"/>
            <a:ext cx="64087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分数除以整数的意义与整数除法的意义相同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都是已知两个因数的积与其中的一个因数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求另一个因数的运算。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55675" y="1293779"/>
            <a:ext cx="116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1707218" y="3231144"/>
            <a:ext cx="676929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答：这辆车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时行驶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千米，另一辆车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时行驶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2124075" y="1509459"/>
                <a:ext cx="1297983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18</m:t>
                      </m:r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4075" y="1509459"/>
                <a:ext cx="1297983" cy="901785"/>
              </a:xfrm>
              <a:prstGeom prst="rect">
                <a:avLst/>
              </a:prstGeom>
              <a:blipFill rotWithShape="1">
                <a:blip r:embed="rId1"/>
                <a:stretch>
                  <a:fillRect t="-7" r="3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3347864" y="1503495"/>
                <a:ext cx="1654235" cy="9077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18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1503495"/>
                <a:ext cx="1654235" cy="907749"/>
              </a:xfrm>
              <a:prstGeom prst="rect">
                <a:avLst/>
              </a:prstGeom>
              <a:blipFill rotWithShape="1">
                <a:blip r:embed="rId2"/>
                <a:stretch>
                  <a:fillRect l="-9" t="-50" r="12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4931569" y="1806139"/>
            <a:ext cx="2015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276474" y="2341973"/>
                <a:ext cx="1297983" cy="900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99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6474" y="2341973"/>
                <a:ext cx="1297983" cy="900246"/>
              </a:xfrm>
              <a:prstGeom prst="rect">
                <a:avLst/>
              </a:prstGeom>
              <a:blipFill rotWithShape="1">
                <a:blip r:embed="rId3"/>
                <a:stretch>
                  <a:fillRect l="-49" t="-10" r="3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3471906" y="2329359"/>
                <a:ext cx="1654235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99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1906" y="2329359"/>
                <a:ext cx="1654235" cy="901785"/>
              </a:xfrm>
              <a:prstGeom prst="rect">
                <a:avLst/>
              </a:prstGeom>
              <a:blipFill rotWithShape="1">
                <a:blip r:embed="rId4"/>
                <a:stretch>
                  <a:fillRect l="-22" t="-20" r="25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5055611" y="2642863"/>
            <a:ext cx="2015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33(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4253844" y="467055"/>
            <a:ext cx="4574861" cy="954632"/>
          </a:xfrm>
          <a:prstGeom prst="wedgeRoundRectCallout">
            <a:avLst>
              <a:gd name="adj1" fmla="val 12146"/>
              <a:gd name="adj2" fmla="val 6435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甲数除以乙数（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除外），等于甲数乘乙数的倒数。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128" name="Picture 56" descr="C:\Documents and Settings\Administrator\桌面\6年级\p032-02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503495"/>
            <a:ext cx="1171320" cy="127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8" grpId="0"/>
      <p:bldP spid="19" grpId="0"/>
      <p:bldP spid="2" grpId="0"/>
      <p:bldP spid="20" grpId="0"/>
      <p:bldP spid="21" grpId="0"/>
      <p:bldP spid="22" grpId="0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562148" y="4083844"/>
            <a:ext cx="5172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答：这些果汁能倒满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个茶杯</a:t>
            </a:r>
            <a:r>
              <a:rPr lang="zh-CN" altLang="zh-CN" sz="36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。　</a:t>
            </a:r>
            <a:endParaRPr lang="zh-CN" altLang="zh-CN" sz="3600" b="1" kern="100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042989" y="699542"/>
                <a:ext cx="7191659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妈妈榨了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果冻，茶杯的容积是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升。这些果汁能倒满几个茶杯？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989" y="699542"/>
                <a:ext cx="7191659" cy="1145570"/>
              </a:xfrm>
              <a:prstGeom prst="rect">
                <a:avLst/>
              </a:prstGeom>
              <a:blipFill rotWithShape="1">
                <a:blip r:embed="rId1"/>
                <a:stretch>
                  <a:fillRect l="-4" t="-36" r="8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99307" y="1845112"/>
            <a:ext cx="116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67706" y="1845112"/>
            <a:ext cx="1740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1564019" y="2368332"/>
                <a:ext cx="1596182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𝟏𝟎</m:t>
                        </m:r>
                      </m:den>
                    </m:f>
                    <m:r>
                      <a:rPr lang="en-US" altLang="zh-CN" sz="2800" b="1" i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𝟏𝟎</m:t>
                        </m:r>
                      </m:den>
                    </m:f>
                    <m:r>
                      <a:rPr lang="en-US" altLang="zh-CN" sz="2800" b="1" i="0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4019" y="2368332"/>
                <a:ext cx="1596182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" t="-58" r="28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3016053" y="2464063"/>
            <a:ext cx="17719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0.9÷0.3</a:t>
            </a:r>
            <a:endParaRPr lang="zh-CN" altLang="zh-CN" sz="2800" b="1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38818" y="2464063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zh-CN" altLang="zh-CN" sz="2800" b="1" kern="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33912" y="3373214"/>
            <a:ext cx="1740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方法二：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2257275" y="3230473"/>
                <a:ext cx="159618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𝟏𝟎</m:t>
                          </m:r>
                        </m:den>
                      </m:f>
                      <m:r>
                        <a:rPr lang="en-US" altLang="zh-CN" sz="2400" b="1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7275" y="3230473"/>
                <a:ext cx="1596182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30" t="-29" r="17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3615069" y="3241735"/>
                <a:ext cx="165618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𝟏𝟎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5069" y="3241735"/>
                <a:ext cx="1656185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" t="-8" r="7" b="-791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矩形 23"/>
          <p:cNvSpPr/>
          <p:nvPr/>
        </p:nvSpPr>
        <p:spPr>
          <a:xfrm>
            <a:off x="5166840" y="3486618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zh-CN" altLang="zh-CN" sz="2800" b="1" kern="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  <p:bldP spid="13" grpId="0"/>
      <p:bldP spid="14" grpId="0"/>
      <p:bldP spid="16" grpId="0"/>
      <p:bldP spid="17" grpId="0"/>
      <p:bldP spid="19" grpId="0"/>
      <p:bldP spid="22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131716" y="2318724"/>
            <a:ext cx="6464620" cy="4766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整数除以分数等于整数乘这个分数的倒数。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15616" y="3138805"/>
            <a:ext cx="6480720" cy="4766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一个数除以分数等于这个数乘分数的倒数。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Box 8"/>
          <p:cNvSpPr txBox="1">
            <a:spLocks noChangeArrowheads="1"/>
          </p:cNvSpPr>
          <p:nvPr/>
        </p:nvSpPr>
        <p:spPr bwMode="auto">
          <a:xfrm>
            <a:off x="899593" y="915566"/>
            <a:ext cx="45365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你会计算下面的算式吗？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6228184" y="1611945"/>
            <a:ext cx="2488902" cy="720941"/>
          </a:xfrm>
          <a:prstGeom prst="wedgeRoundRectCallout">
            <a:avLst>
              <a:gd name="adj1" fmla="val -48200"/>
              <a:gd name="adj2" fmla="val 9102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你答对了吗？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093287" y="2470854"/>
                <a:ext cx="1111778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b="0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287" y="2470854"/>
                <a:ext cx="1111778" cy="793679"/>
              </a:xfrm>
              <a:prstGeom prst="rect">
                <a:avLst/>
              </a:prstGeom>
              <a:blipFill rotWithShape="1">
                <a:blip r:embed="rId1"/>
                <a:stretch>
                  <a:fillRect l="-41" t="-9" r="31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051720" y="2505959"/>
                <a:ext cx="1277144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2505959"/>
                <a:ext cx="1277144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3" t="-35" r="-540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3328864" y="2505959"/>
                <a:ext cx="773804" cy="718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8864" y="2505959"/>
                <a:ext cx="773804" cy="718979"/>
              </a:xfrm>
              <a:prstGeom prst="rect">
                <a:avLst/>
              </a:prstGeom>
              <a:blipFill rotWithShape="1">
                <a:blip r:embed="rId3"/>
                <a:stretch>
                  <a:fillRect l="-25" t="-35" r="73" b="-49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208834" y="3428423"/>
                <a:ext cx="1111778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400" b="0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5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8834" y="3428423"/>
                <a:ext cx="1111778" cy="793679"/>
              </a:xfrm>
              <a:prstGeom prst="rect">
                <a:avLst/>
              </a:prstGeom>
              <a:blipFill rotWithShape="1">
                <a:blip r:embed="rId4"/>
                <a:stretch>
                  <a:fillRect l="-39" t="-7" r="29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167267" y="3463528"/>
                <a:ext cx="1277144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7267" y="3463528"/>
                <a:ext cx="1277144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1" t="-33" r="-5406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444410" y="3463528"/>
                <a:ext cx="983573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4410" y="3463528"/>
                <a:ext cx="983573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17" t="-33" r="13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118655" y="1522134"/>
                <a:ext cx="1359155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b="0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8655" y="1522134"/>
                <a:ext cx="1359155" cy="784830"/>
              </a:xfrm>
              <a:prstGeom prst="rect">
                <a:avLst/>
              </a:prstGeom>
              <a:blipFill rotWithShape="1">
                <a:blip r:embed="rId7"/>
                <a:stretch>
                  <a:fillRect l="-31" t="-5" r="3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3800530" y="1490348"/>
                <a:ext cx="1426481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400" b="0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5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= 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0530" y="1490348"/>
                <a:ext cx="1426481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4" r="-1624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4892691" y="1490348"/>
                <a:ext cx="728101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2691" y="1490348"/>
                <a:ext cx="728101" cy="714683"/>
              </a:xfrm>
              <a:prstGeom prst="rect">
                <a:avLst/>
              </a:prstGeom>
              <a:blipFill rotWithShape="1">
                <a:blip r:embed="rId9"/>
                <a:stretch>
                  <a:fillRect l="-2" r="56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2170517" y="1579926"/>
                <a:ext cx="728101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0517" y="1579926"/>
                <a:ext cx="728101" cy="714683"/>
              </a:xfrm>
              <a:prstGeom prst="rect">
                <a:avLst/>
              </a:prstGeom>
              <a:blipFill rotWithShape="1">
                <a:blip r:embed="rId10"/>
                <a:stretch>
                  <a:fillRect l="-12" t="-6" r="66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226" y="2095541"/>
            <a:ext cx="1656184" cy="172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14" grpId="0" animBg="1"/>
      <p:bldP spid="9" grpId="0"/>
      <p:bldP spid="10" grpId="0"/>
      <p:bldP spid="11" grpId="0"/>
      <p:bldP spid="12" grpId="0"/>
      <p:bldP spid="13" grpId="0"/>
      <p:bldP spid="17" grpId="0"/>
      <p:bldP spid="18" grpId="0"/>
      <p:bldP spid="19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1"/>
          <p:cNvSpPr>
            <a:spLocks noChangeArrowheads="1"/>
          </p:cNvSpPr>
          <p:nvPr/>
        </p:nvSpPr>
        <p:spPr bwMode="auto">
          <a:xfrm>
            <a:off x="1511472" y="1104978"/>
            <a:ext cx="5111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轿车平均每分行多少米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43" y="465565"/>
            <a:ext cx="366860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4442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" name="组合 30"/>
          <p:cNvGrpSpPr/>
          <p:nvPr/>
        </p:nvGrpSpPr>
        <p:grpSpPr bwMode="auto">
          <a:xfrm>
            <a:off x="392651" y="1041995"/>
            <a:ext cx="838691" cy="801241"/>
            <a:chOff x="642516" y="1457273"/>
            <a:chExt cx="1719159" cy="1636755"/>
          </a:xfrm>
        </p:grpSpPr>
        <p:pic>
          <p:nvPicPr>
            <p:cNvPr id="13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矩形 32"/>
            <p:cNvSpPr>
              <a:spLocks noChangeArrowheads="1"/>
            </p:cNvSpPr>
            <p:nvPr/>
          </p:nvSpPr>
          <p:spPr bwMode="auto">
            <a:xfrm>
              <a:off x="642516" y="2245259"/>
              <a:ext cx="1719159" cy="8487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505" y="1861895"/>
            <a:ext cx="5251874" cy="272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"/>
          <p:cNvSpPr>
            <a:spLocks noChangeArrowheads="1"/>
          </p:cNvSpPr>
          <p:nvPr/>
        </p:nvSpPr>
        <p:spPr bwMode="auto">
          <a:xfrm rot="20475491">
            <a:off x="2147167" y="2584935"/>
            <a:ext cx="17690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隧道长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900m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"/>
              <p:cNvSpPr>
                <a:spLocks noChangeArrowheads="1"/>
              </p:cNvSpPr>
              <p:nvPr/>
            </p:nvSpPr>
            <p:spPr bwMode="auto">
              <a:xfrm>
                <a:off x="4680421" y="2544961"/>
                <a:ext cx="2555875" cy="9839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轿车穿过隧道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要用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分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80421" y="2544961"/>
                <a:ext cx="2555875" cy="983987"/>
              </a:xfrm>
              <a:prstGeom prst="rect">
                <a:avLst/>
              </a:prstGeom>
              <a:blipFill rotWithShape="1">
                <a:blip r:embed="rId4"/>
                <a:stretch>
                  <a:fillRect l="-18" t="-52" r="18" b="2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464921" y="3046870"/>
            <a:ext cx="2391034" cy="59293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用除法计算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437" y="1232723"/>
            <a:ext cx="1378395" cy="181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20993"/>
            <a:ext cx="1468211" cy="162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云形标注 18"/>
          <p:cNvSpPr/>
          <p:nvPr/>
        </p:nvSpPr>
        <p:spPr>
          <a:xfrm>
            <a:off x="164262" y="1232723"/>
            <a:ext cx="2598898" cy="1324880"/>
          </a:xfrm>
          <a:prstGeom prst="cloudCallout">
            <a:avLst>
              <a:gd name="adj1" fmla="val 57250"/>
              <a:gd name="adj2" fmla="val -218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0730" y="1357274"/>
            <a:ext cx="23124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，可以列出算式。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云形标注 21"/>
          <p:cNvSpPr/>
          <p:nvPr/>
        </p:nvSpPr>
        <p:spPr>
          <a:xfrm>
            <a:off x="6660232" y="1078923"/>
            <a:ext cx="2376970" cy="1060873"/>
          </a:xfrm>
          <a:prstGeom prst="cloudCallout">
            <a:avLst>
              <a:gd name="adj1" fmla="val -51501"/>
              <a:gd name="adj2" fmla="val 25925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41442" y="1193859"/>
            <a:ext cx="23124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怎样计算整数除以分数？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4036334" y="3046870"/>
                <a:ext cx="1237455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/>
                  <a:t>900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334" y="3046870"/>
                <a:ext cx="1237455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22" t="-20" r="9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/>
      <p:bldP spid="22" grpId="0" animBg="1"/>
      <p:bldP spid="23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339752" y="3750926"/>
            <a:ext cx="4673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轿车平均每分行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3237828" y="771550"/>
                <a:ext cx="1237455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900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7828" y="771550"/>
                <a:ext cx="1237455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48" t="-4" r="35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39750" y="1596263"/>
            <a:ext cx="15959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267744" y="1566612"/>
            <a:ext cx="4608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可以把转化为小数来计算。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660105" y="2654305"/>
            <a:ext cx="27374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900÷0.75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694176" y="3186453"/>
            <a:ext cx="27374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（米）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987824" y="2119483"/>
                <a:ext cx="1232645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900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2119483"/>
                <a:ext cx="1232645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12" t="-68" r="21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4" grpId="0"/>
      <p:bldP spid="15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35463" y="4202371"/>
            <a:ext cx="4673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轿车平均每分行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96265" y="1331638"/>
            <a:ext cx="15959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方法二：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035665" y="1381121"/>
            <a:ext cx="648072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先根据除法的性质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被除数和除数同时乘一个相同的数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除外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把除数转化为整数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再计算。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520142" y="2747468"/>
                <a:ext cx="1237455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900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0142" y="2747468"/>
                <a:ext cx="1237455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37" t="-64" r="24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>
                <a:spLocks noChangeArrowheads="1"/>
              </p:cNvSpPr>
              <p:nvPr/>
            </p:nvSpPr>
            <p:spPr bwMode="auto">
              <a:xfrm>
                <a:off x="3723131" y="2747468"/>
                <a:ext cx="4133858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＝（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900×4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23131" y="2747468"/>
                <a:ext cx="4133858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3" t="-64" r="3" b="8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701340" y="3265614"/>
            <a:ext cx="24842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900×4÷3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702133" y="3758584"/>
            <a:ext cx="27374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（米）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701340" y="679519"/>
                <a:ext cx="1237455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900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1340" y="679519"/>
                <a:ext cx="1237455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45" t="-10" r="3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8278" y="1390987"/>
            <a:ext cx="15959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方法三：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908417" y="1390987"/>
                <a:ext cx="6768752" cy="15744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我们可以把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分行的路程看作单位“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”，把单位“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1”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份，其中的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份就是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分行的路程，画出线段图。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8417" y="1390987"/>
                <a:ext cx="6768752" cy="1574405"/>
              </a:xfrm>
              <a:prstGeom prst="rect">
                <a:avLst/>
              </a:prstGeom>
              <a:blipFill rotWithShape="1">
                <a:blip r:embed="rId1"/>
                <a:stretch>
                  <a:fillRect l="-4" t="-21" r="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725652" y="4105459"/>
                <a:ext cx="22145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</a:rPr>
                      <m:t>𝟏</m:t>
                    </m:r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分行多少米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5652" y="4105459"/>
                <a:ext cx="2214500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5" t="-40" r="16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3378427" y="2861873"/>
                <a:ext cx="2038819" cy="624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分行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900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8427" y="2861873"/>
                <a:ext cx="2038819" cy="624082"/>
              </a:xfrm>
              <a:prstGeom prst="rect">
                <a:avLst/>
              </a:prstGeom>
              <a:blipFill rotWithShape="1">
                <a:blip r:embed="rId3"/>
                <a:stretch>
                  <a:fillRect l="-11" t="-90" r="3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1908417" y="678356"/>
                <a:ext cx="5760640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米，求平均每分行多少米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8417" y="678356"/>
                <a:ext cx="5760640" cy="712631"/>
              </a:xfrm>
              <a:prstGeom prst="rect">
                <a:avLst/>
              </a:prstGeom>
              <a:blipFill rotWithShape="1">
                <a:blip r:embed="rId4"/>
                <a:stretch>
                  <a:fillRect l="-4" t="-25" r="3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991" y="3627838"/>
            <a:ext cx="47053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左大括号 4"/>
          <p:cNvSpPr/>
          <p:nvPr/>
        </p:nvSpPr>
        <p:spPr>
          <a:xfrm rot="5400000">
            <a:off x="3895026" y="1726552"/>
            <a:ext cx="283767" cy="3518805"/>
          </a:xfrm>
          <a:prstGeom prst="leftBrace">
            <a:avLst/>
          </a:prstGeom>
          <a:ln w="22225">
            <a:solidFill>
              <a:srgbClr val="D13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左大括号 16"/>
          <p:cNvSpPr/>
          <p:nvPr/>
        </p:nvSpPr>
        <p:spPr>
          <a:xfrm rot="16200000">
            <a:off x="4477837" y="1628978"/>
            <a:ext cx="289174" cy="4689834"/>
          </a:xfrm>
          <a:prstGeom prst="leftBrace">
            <a:avLst/>
          </a:prstGeom>
          <a:ln w="22225">
            <a:solidFill>
              <a:srgbClr val="D13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12" grpId="0"/>
      <p:bldP spid="13" grpId="0"/>
      <p:bldP spid="14" grpId="0"/>
      <p:bldP spid="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99593" y="954456"/>
            <a:ext cx="14605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算法：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415355" y="4106176"/>
            <a:ext cx="4673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轿车平均每分行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3213845" y="699542"/>
                <a:ext cx="5760640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分行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900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米，求平均每分行多少米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3845" y="699542"/>
                <a:ext cx="5760640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2" t="-57" r="1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5485463" y="2655759"/>
                <a:ext cx="22145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</a:rPr>
                      <m:t>𝟏</m:t>
                    </m:r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分行多少米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5463" y="2655759"/>
                <a:ext cx="2214500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15" t="-41" r="27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5138238" y="1412173"/>
                <a:ext cx="2038819" cy="624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分行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900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8238" y="1412173"/>
                <a:ext cx="2038819" cy="624082"/>
              </a:xfrm>
              <a:prstGeom prst="rect">
                <a:avLst/>
              </a:prstGeom>
              <a:blipFill rotWithShape="1">
                <a:blip r:embed="rId3"/>
                <a:stretch>
                  <a:fillRect l="-22" t="-91" r="14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802" y="2178138"/>
            <a:ext cx="47053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左大括号 14"/>
          <p:cNvSpPr/>
          <p:nvPr/>
        </p:nvSpPr>
        <p:spPr>
          <a:xfrm rot="5400000">
            <a:off x="5654837" y="276852"/>
            <a:ext cx="283767" cy="3518805"/>
          </a:xfrm>
          <a:prstGeom prst="leftBrace">
            <a:avLst/>
          </a:prstGeom>
          <a:ln w="22225">
            <a:solidFill>
              <a:srgbClr val="D13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左大括号 15"/>
          <p:cNvSpPr/>
          <p:nvPr/>
        </p:nvSpPr>
        <p:spPr>
          <a:xfrm rot="16200000">
            <a:off x="6237648" y="179278"/>
            <a:ext cx="289174" cy="4689834"/>
          </a:xfrm>
          <a:prstGeom prst="leftBrace">
            <a:avLst/>
          </a:prstGeom>
          <a:ln w="22225">
            <a:solidFill>
              <a:srgbClr val="D13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1308735" y="1485097"/>
                <a:ext cx="1223027" cy="7016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900</a:t>
                </a:r>
                <a14:m>
                  <m:oMath xmlns:m="http://schemas.openxmlformats.org/officeDocument/2006/math">
                    <m:r>
                      <a:rPr lang="en-US" altLang="zh-CN" sz="2800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  <a:ea typeface="Cambria Math" panose="02040503050406030204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8735" y="1485097"/>
                <a:ext cx="1223027" cy="701602"/>
              </a:xfrm>
              <a:prstGeom prst="rect">
                <a:avLst/>
              </a:prstGeom>
              <a:blipFill rotWithShape="1">
                <a:blip r:embed="rId5"/>
                <a:stretch>
                  <a:fillRect t="-67" r="1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927302" y="2216775"/>
            <a:ext cx="2492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900÷3×4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960482" y="2793745"/>
                <a:ext cx="2268155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×4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482" y="2793745"/>
                <a:ext cx="2268155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16" t="-53" r="13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1020328" y="3456240"/>
                <a:ext cx="1751472" cy="713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328" y="3456240"/>
                <a:ext cx="1751472" cy="713529"/>
              </a:xfrm>
              <a:prstGeom prst="rect">
                <a:avLst/>
              </a:prstGeom>
              <a:blipFill rotWithShape="1">
                <a:blip r:embed="rId7"/>
                <a:stretch>
                  <a:fillRect l="-30" t="-80" r="1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矩形 23"/>
          <p:cNvSpPr/>
          <p:nvPr/>
        </p:nvSpPr>
        <p:spPr>
          <a:xfrm>
            <a:off x="1075149" y="4106176"/>
            <a:ext cx="20388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0" grpId="0"/>
      <p:bldP spid="11" grpId="0"/>
      <p:bldP spid="12" grpId="0"/>
      <p:bldP spid="13" grpId="0"/>
      <p:bldP spid="15" grpId="0" animBg="1"/>
      <p:bldP spid="16" grpId="0" animBg="1"/>
      <p:bldP spid="17" grpId="0"/>
      <p:bldP spid="21" grpId="0"/>
      <p:bldP spid="22" grpId="0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2580</Words>
  <Application>WPS 演示</Application>
  <PresentationFormat>全屏显示(16:9)</PresentationFormat>
  <Paragraphs>440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Cambria Math</vt:lpstr>
      <vt:lpstr>Times New Roman</vt:lpstr>
      <vt:lpstr>微软雅黑</vt:lpstr>
      <vt:lpstr>Arial Unicode MS</vt:lpstr>
      <vt:lpstr>华文新魏</vt:lpstr>
      <vt:lpstr>等线</vt:lpstr>
      <vt:lpstr>Cambria Math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161</cp:revision>
  <dcterms:created xsi:type="dcterms:W3CDTF">2018-09-11T05:46:00Z</dcterms:created>
  <dcterms:modified xsi:type="dcterms:W3CDTF">2023-08-29T01:00:26Z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82E868EE989740F1840F72B41339F637_12</vt:lpwstr>
  </property>
</Properties>
</file>