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5" r:id="rId3"/>
    <p:sldMasterId id="2147483677" r:id="rId4"/>
  </p:sldMasterIdLst>
  <p:notesMasterIdLst>
    <p:notesMasterId r:id="rId19"/>
  </p:notesMasterIdLst>
  <p:sldIdLst>
    <p:sldId id="547" r:id="rId5"/>
    <p:sldId id="510" r:id="rId6"/>
    <p:sldId id="555" r:id="rId7"/>
    <p:sldId id="580" r:id="rId8"/>
    <p:sldId id="564" r:id="rId9"/>
    <p:sldId id="588" r:id="rId10"/>
    <p:sldId id="589" r:id="rId11"/>
    <p:sldId id="581" r:id="rId12"/>
    <p:sldId id="584" r:id="rId13"/>
    <p:sldId id="583" r:id="rId14"/>
    <p:sldId id="585" r:id="rId15"/>
    <p:sldId id="586" r:id="rId16"/>
    <p:sldId id="582" r:id="rId17"/>
    <p:sldId id="587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Impact" panose="020B0806030902050204" pitchFamily="34" charset="0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" panose="020F0502020204030204"/>
      <p:regular r:id="rId30"/>
      <p:bold r:id="rId31"/>
      <p:italic r:id="rId32"/>
      <p:boldItalic r:id="rId33"/>
    </p:embeddedFont>
    <p:embeddedFont>
      <p:font typeface="楷体" panose="02010609060101010101" charset="-122"/>
      <p:regular r:id="rId34"/>
    </p:embeddedFont>
    <p:embeddedFont>
      <p:font typeface="幼圆" panose="02010509060101010101" charset="-122"/>
      <p:regular r:id="rId35"/>
    </p:embeddedFont>
  </p:embeddedFontLst>
  <p:custDataLst>
    <p:tags r:id="rId36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6086" autoAdjust="0"/>
  </p:normalViewPr>
  <p:slideViewPr>
    <p:cSldViewPr showGuides="1">
      <p:cViewPr varScale="1">
        <p:scale>
          <a:sx n="105" d="100"/>
          <a:sy n="105" d="100"/>
        </p:scale>
        <p:origin x="-84" y="-234"/>
      </p:cViewPr>
      <p:guideLst>
        <p:guide orient="horz" pos="162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gs" Target="tags/tag1.xml"/><Relationship Id="rId35" Type="http://schemas.openxmlformats.org/officeDocument/2006/relationships/font" Target="fonts/font13.fntdata"/><Relationship Id="rId34" Type="http://schemas.openxmlformats.org/officeDocument/2006/relationships/font" Target="fonts/font12.fntdata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40976FD-DAA1-4105-A2D0-F4B0798D352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DB545D6-153E-4600-8662-878609B873F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6B7497-E6C3-424E-8CC0-947DE7D8BC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349E73-3D9E-4505-AB09-E55038CD16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F649D41-06C8-49EF-89E3-71A2DFCCDD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8BD419B-5D2C-4C75-B695-FA86C59762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024152-F654-4F89-BD14-A6C71B69895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AEEA5F-53E2-41D1-A5EE-016CDF165E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34D33D-500A-4415-AF76-F7C082E38F4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1F86ED3-D2F4-4AAE-84B7-15B1C3C092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80DAA4-0332-428B-9260-40C42E16E8C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63FC21A-0D61-4BD8-B15C-63CE4FC00B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3DC418C-B804-4ADE-9387-52D600BF88B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A1108B2-3783-41DD-976F-B292ACBAD8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8C98569-120B-4FEF-9F8E-1662D8F109E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FE1D2FB-622E-41ED-A916-8E70DB1616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3B056C-049A-4A9C-ABF3-A0639B6F3B1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956DD6-8709-4D75-93F5-A42D37A61B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73EF867-6A38-4959-AF2B-187F41F3E5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9E0F785-6A5A-4121-BEC4-2AC7C96D26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1B6CBB9-B3EC-40EF-9D95-78FAC3552E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423230-1E0E-4941-AB36-4E8283189E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E12EC7D-718B-4FE3-A32F-5B85CF71FB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0E122F-7E3D-41E9-B43B-96A94E3C31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4.png"/><Relationship Id="rId20" Type="http://schemas.openxmlformats.org/officeDocument/2006/relationships/slide" Target="../slides/slid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png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9" Type="http://schemas.openxmlformats.org/officeDocument/2006/relationships/theme" Target="../theme/theme3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030" name="图片 7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 userDrawn="1"/>
        </p:nvSpPr>
        <p:spPr>
          <a:xfrm>
            <a:off x="179388" y="93663"/>
            <a:ext cx="15843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9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20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image" Target="../media/image7.png"/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" Target="slide10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4.png"/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25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0751" name="组合 28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3075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51470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3" name="单圆角矩形 32"/>
          <p:cNvSpPr/>
          <p:nvPr/>
        </p:nvSpPr>
        <p:spPr>
          <a:xfrm>
            <a:off x="2376488" y="3724275"/>
            <a:ext cx="1798637" cy="43338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4987925" y="2952750"/>
            <a:ext cx="1798638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5" name="单圆角矩形 34"/>
          <p:cNvSpPr/>
          <p:nvPr/>
        </p:nvSpPr>
        <p:spPr>
          <a:xfrm>
            <a:off x="2339975" y="2952750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73528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72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整体回顾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0739" name="矩形 40"/>
          <p:cNvSpPr>
            <a:spLocks noChangeArrowheads="1"/>
          </p:cNvSpPr>
          <p:nvPr/>
        </p:nvSpPr>
        <p:spPr bwMode="auto">
          <a:xfrm>
            <a:off x="912813" y="519113"/>
            <a:ext cx="3740448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比和按比例分配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综合运用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074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44" name="组合 43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0745" name="图片 4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09223" y="530947"/>
            <a:ext cx="22065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解决问题。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3578" y="950913"/>
            <a:ext cx="81989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⑴某车间有职工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36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人，男、女职工人数的比是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4:5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。男、女职工各有多少人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?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744798" y="1897287"/>
                <a:ext cx="7989774" cy="1170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⑵某车间有职工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36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人，男职工人数是总人数的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。男、女职工各有多少人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?</a:t>
                </a:r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798" y="1897287"/>
                <a:ext cx="7989774" cy="1170641"/>
              </a:xfrm>
              <a:prstGeom prst="rect">
                <a:avLst/>
              </a:prstGeom>
              <a:blipFill rotWithShape="1">
                <a:blip r:embed="rId1"/>
                <a:stretch>
                  <a:fillRect l="-7" t="-46" r="2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744798" y="2950916"/>
                <a:ext cx="7989774" cy="11498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⑶某车间有职工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36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人，女职工人数是男职工人数的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den>
                    </m:f>
                    <m:r>
                      <a:rPr lang="en-US" altLang="zh-CN" sz="2800" b="1" i="1">
                        <a:latin typeface="+mn-lt"/>
                        <a:ea typeface="楷体" panose="02010609060101010101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。男、女职工各有多少人？</a:t>
                </a:r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798" y="2950916"/>
                <a:ext cx="7989774" cy="1149867"/>
              </a:xfrm>
              <a:prstGeom prst="rect">
                <a:avLst/>
              </a:prstGeom>
              <a:blipFill rotWithShape="1">
                <a:blip r:embed="rId2"/>
                <a:stretch>
                  <a:fillRect l="-7" t="-6" r="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686682" y="4064754"/>
            <a:ext cx="7989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上面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3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个问题有什么相同点和不同点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?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试着说一说。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899592" y="530947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charset="-122"/>
              </a:rPr>
              <a:t>⑴男、女职工人数的比是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4:5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还可以看成什么？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2045" y="411510"/>
            <a:ext cx="766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解：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773578" y="2593178"/>
                <a:ext cx="5382598" cy="6247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⑵男职工人数：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36×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  <m:r>
                      <a:rPr lang="zh-CN" altLang="en-US" sz="2400" b="1" i="1">
                        <a:latin typeface="+mn-lt"/>
                        <a:ea typeface="楷体" panose="02010609060101010101" charset="-122"/>
                      </a:rPr>
                      <m:t>＝</m:t>
                    </m:r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16(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人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78" y="2593178"/>
                <a:ext cx="5382598" cy="624786"/>
              </a:xfrm>
              <a:prstGeom prst="rect">
                <a:avLst/>
              </a:prstGeom>
              <a:blipFill rotWithShape="1">
                <a:blip r:embed="rId1"/>
                <a:stretch>
                  <a:fillRect l="-3" t="-76" r="9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677872" y="3824028"/>
                <a:ext cx="5292080" cy="629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⑶男职工人数：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36÷(1+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16(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人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872" y="3824028"/>
                <a:ext cx="5292080" cy="629531"/>
              </a:xfrm>
              <a:prstGeom prst="rect">
                <a:avLst/>
              </a:prstGeom>
              <a:blipFill rotWithShape="1">
                <a:blip r:embed="rId2"/>
                <a:stretch>
                  <a:fillRect l="-6" t="-9" r="6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矩形 30"/>
              <p:cNvSpPr/>
              <p:nvPr/>
            </p:nvSpPr>
            <p:spPr>
              <a:xfrm>
                <a:off x="899592" y="1022114"/>
                <a:ext cx="3924436" cy="624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男职工的人数是女职工的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。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1" name="矩形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022114"/>
                <a:ext cx="3924436" cy="624851"/>
              </a:xfrm>
              <a:prstGeom prst="rect">
                <a:avLst/>
              </a:prstGeom>
              <a:blipFill rotWithShape="1">
                <a:blip r:embed="rId3"/>
                <a:stretch>
                  <a:fillRect l="-11" t="-64" r="14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矩形 31"/>
              <p:cNvSpPr/>
              <p:nvPr/>
            </p:nvSpPr>
            <p:spPr>
              <a:xfrm>
                <a:off x="1028807" y="1537394"/>
                <a:ext cx="5487409" cy="624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那么：女职工人数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:36÷(1+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20(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人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2" name="矩形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807" y="1537394"/>
                <a:ext cx="5487409" cy="624851"/>
              </a:xfrm>
              <a:prstGeom prst="rect">
                <a:avLst/>
              </a:prstGeom>
              <a:blipFill rotWithShape="1">
                <a:blip r:embed="rId4"/>
                <a:stretch>
                  <a:fillRect l="-2" t="-9" r="9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矩形 32"/>
              <p:cNvSpPr/>
              <p:nvPr/>
            </p:nvSpPr>
            <p:spPr>
              <a:xfrm>
                <a:off x="2004943" y="2139865"/>
                <a:ext cx="4223241" cy="624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男职工人数：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  <m:r>
                      <a:rPr lang="zh-CN" altLang="en-US" sz="2400" b="1" i="1" smtClean="0">
                        <a:latin typeface="+mn-lt"/>
                        <a:ea typeface="楷体" panose="02010609060101010101" charset="-122"/>
                      </a:rPr>
                      <m:t>＝</m:t>
                    </m:r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16(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人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943" y="2139865"/>
                <a:ext cx="4223241" cy="624851"/>
              </a:xfrm>
              <a:prstGeom prst="rect">
                <a:avLst/>
              </a:prstGeom>
              <a:blipFill rotWithShape="1">
                <a:blip r:embed="rId5"/>
                <a:stretch>
                  <a:fillRect l="-6" t="-88" r="2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矩形 33"/>
              <p:cNvSpPr/>
              <p:nvPr/>
            </p:nvSpPr>
            <p:spPr>
              <a:xfrm>
                <a:off x="1138725" y="3208603"/>
                <a:ext cx="5487409" cy="6247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那么：女职工人数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:36× 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20(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人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8725" y="3208603"/>
                <a:ext cx="5487409" cy="624786"/>
              </a:xfrm>
              <a:prstGeom prst="rect">
                <a:avLst/>
              </a:prstGeom>
              <a:blipFill rotWithShape="1">
                <a:blip r:embed="rId6"/>
                <a:stretch>
                  <a:fillRect l="-3" t="-93" r="10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矩形 34"/>
              <p:cNvSpPr/>
              <p:nvPr/>
            </p:nvSpPr>
            <p:spPr>
              <a:xfrm>
                <a:off x="1372859" y="4424892"/>
                <a:ext cx="4999342" cy="629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那么：女职工人数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:16×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den>
                    </m:f>
                    <m:r>
                      <a:rPr lang="zh-CN" altLang="en-US" sz="2400" b="1" i="1">
                        <a:latin typeface="+mn-lt"/>
                        <a:ea typeface="楷体" panose="02010609060101010101" charset="-122"/>
                      </a:rPr>
                      <m:t>＝</m:t>
                    </m:r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20(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人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)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5" name="矩形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2859" y="4424892"/>
                <a:ext cx="4999342" cy="629531"/>
              </a:xfrm>
              <a:prstGeom prst="rect">
                <a:avLst/>
              </a:prstGeom>
              <a:blipFill rotWithShape="1">
                <a:blip r:embed="rId7"/>
                <a:stretch>
                  <a:fillRect l="-12" t="-34" r="12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55576" y="642178"/>
            <a:ext cx="53600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上面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3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个问题的相同点和不同点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?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1670" y="1347614"/>
            <a:ext cx="78488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表示两个数量的关系可以用比、分数的形式，两者是互通的。但要注意的是以谁为单位“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1”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，这三道小题的单位“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1”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都不一样。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第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(1)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小题的单位“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1”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是女职工的人数。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第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(2)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小题的单位“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1”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是总人数。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第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(3)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小题的单位“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1”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是男职工人数。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因此，每一个比和分率都是不一样的。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83568" y="915566"/>
            <a:ext cx="80813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刘晓璐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居住的院内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3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家合用一个水表，上月共缴水费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36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元，其中张阿姨家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人，李奶奶家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3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人，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刘晓璐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4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人，怎样分摊水费比较合理？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 </a:t>
            </a:r>
            <a:endParaRPr lang="zh-CN" altLang="zh-CN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3003798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因为：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人数比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3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4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34819" y="3551642"/>
            <a:ext cx="54734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所以：可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按比例分配的解答方法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3568" y="2480578"/>
            <a:ext cx="189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解题思路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: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973358" y="2440634"/>
                <a:ext cx="4392488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b="1" dirty="0">
                    <a:latin typeface="+mn-lt"/>
                    <a:ea typeface="楷体" panose="02010609060101010101" charset="-122"/>
                  </a:rPr>
                  <a:t>张阿姨家分摊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：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36×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8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（元）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358" y="2440634"/>
                <a:ext cx="4392488" cy="625812"/>
              </a:xfrm>
              <a:prstGeom prst="rect">
                <a:avLst/>
              </a:prstGeom>
              <a:blipFill rotWithShape="1">
                <a:blip r:embed="rId1"/>
                <a:stretch>
                  <a:fillRect l="-12" t="-53" r="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973358" y="3065489"/>
                <a:ext cx="448677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b="1" dirty="0">
                    <a:latin typeface="+mn-lt"/>
                    <a:ea typeface="楷体" panose="02010609060101010101" charset="-122"/>
                  </a:rPr>
                  <a:t>李奶奶家分摊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：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36×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12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（元）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358" y="3065489"/>
                <a:ext cx="4486771" cy="625812"/>
              </a:xfrm>
              <a:prstGeom prst="rect">
                <a:avLst/>
              </a:prstGeom>
              <a:blipFill rotWithShape="1">
                <a:blip r:embed="rId2"/>
                <a:stretch>
                  <a:fillRect l="-12" t="-55" r="-430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1083763" y="3704390"/>
                <a:ext cx="4896544" cy="624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刘晓璐</a:t>
                </a:r>
                <a:r>
                  <a:rPr lang="zh-CN" altLang="zh-CN" sz="2400" b="1" dirty="0">
                    <a:latin typeface="+mn-lt"/>
                    <a:ea typeface="楷体" panose="02010609060101010101" charset="-122"/>
                  </a:rPr>
                  <a:t>家分摊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：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36×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16</a:t>
                </a:r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（元）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763" y="3704390"/>
                <a:ext cx="4896544" cy="624786"/>
              </a:xfrm>
              <a:prstGeom prst="rect">
                <a:avLst/>
              </a:prstGeom>
              <a:blipFill rotWithShape="1">
                <a:blip r:embed="rId3"/>
                <a:stretch>
                  <a:fillRect l="-9" t="-70" r="10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138060" y="512827"/>
            <a:ext cx="31021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+mn-lt"/>
                <a:ea typeface="楷体" panose="02010609060101010101" charset="-122"/>
              </a:rPr>
              <a:t>总份数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：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2+3+4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＝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9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740956" y="1036047"/>
                <a:ext cx="4599778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+mn-lt"/>
                    <a:ea typeface="楷体" panose="02010609060101010101" charset="-122"/>
                  </a:rPr>
                  <a:t>张阿姨家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：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2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份，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2÷9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7030A0"/>
                  </a:solidFill>
                  <a:latin typeface="+mn-lt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0956" y="1036047"/>
                <a:ext cx="4599778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2" t="-51" r="8" b="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>
                <a:spLocks noChangeArrowheads="1"/>
              </p:cNvSpPr>
              <p:nvPr/>
            </p:nvSpPr>
            <p:spPr bwMode="auto">
              <a:xfrm>
                <a:off x="772825" y="1740342"/>
                <a:ext cx="4087207" cy="713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刘晓璐</a:t>
                </a:r>
                <a:r>
                  <a:rPr lang="zh-CN" altLang="zh-CN" sz="2800" b="1" dirty="0">
                    <a:latin typeface="+mn-lt"/>
                    <a:ea typeface="楷体" panose="02010609060101010101" charset="-122"/>
                  </a:rPr>
                  <a:t>家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：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4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份，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4÷9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7030A0"/>
                  </a:solidFill>
                  <a:latin typeface="+mn-lt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2825" y="1740342"/>
                <a:ext cx="4087207" cy="713529"/>
              </a:xfrm>
              <a:prstGeom prst="rect">
                <a:avLst/>
              </a:prstGeom>
              <a:blipFill rotWithShape="1">
                <a:blip r:embed="rId5"/>
                <a:stretch>
                  <a:fillRect l="-1" t="-62" r="9" b="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>
                <a:spLocks noChangeArrowheads="1"/>
              </p:cNvSpPr>
              <p:nvPr/>
            </p:nvSpPr>
            <p:spPr bwMode="auto">
              <a:xfrm>
                <a:off x="4860032" y="1036431"/>
                <a:ext cx="4087207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800" b="1" dirty="0">
                    <a:latin typeface="+mn-lt"/>
                    <a:ea typeface="楷体" panose="02010609060101010101" charset="-122"/>
                  </a:rPr>
                  <a:t>李奶奶家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：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3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份，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3÷9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7030A0"/>
                  </a:solidFill>
                  <a:latin typeface="+mn-lt"/>
                  <a:ea typeface="华文新魏" panose="02010800040101010101" pitchFamily="2" charset="-122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60032" y="1036431"/>
                <a:ext cx="4087207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9" t="-16" r="2" b="5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610280" y="483518"/>
            <a:ext cx="946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解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: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4342333"/>
            <a:ext cx="9000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charset="-122"/>
              </a:rPr>
              <a:t>答：</a:t>
            </a:r>
            <a:r>
              <a:rPr lang="zh-CN" altLang="zh-CN" sz="2400" b="1" dirty="0">
                <a:latin typeface="+mn-lt"/>
                <a:ea typeface="楷体" panose="02010609060101010101" charset="-122"/>
              </a:rPr>
              <a:t>张阿姨家分摊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8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元、</a:t>
            </a:r>
            <a:r>
              <a:rPr lang="zh-CN" altLang="zh-CN" sz="2400" b="1" dirty="0">
                <a:latin typeface="+mn-lt"/>
                <a:ea typeface="楷体" panose="02010609060101010101" charset="-122"/>
              </a:rPr>
              <a:t>李奶奶家分摊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元、刘晓璐</a:t>
            </a:r>
            <a:r>
              <a:rPr lang="zh-CN" altLang="zh-CN" sz="2400" b="1" dirty="0">
                <a:latin typeface="+mn-lt"/>
                <a:ea typeface="楷体" panose="02010609060101010101" charset="-122"/>
              </a:rPr>
              <a:t>家分摊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16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元。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17" grpId="0"/>
      <p:bldP spid="19" grpId="0"/>
      <p:bldP spid="20" grpId="0"/>
      <p:bldP spid="27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圆角矩形 16"/>
          <p:cNvSpPr>
            <a:spLocks noChangeArrowheads="1"/>
          </p:cNvSpPr>
          <p:nvPr/>
        </p:nvSpPr>
        <p:spPr bwMode="auto">
          <a:xfrm>
            <a:off x="468313" y="1635125"/>
            <a:ext cx="647700" cy="3168670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比和按比例分配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左大括号 1"/>
          <p:cNvSpPr/>
          <p:nvPr/>
        </p:nvSpPr>
        <p:spPr bwMode="auto">
          <a:xfrm>
            <a:off x="2412206" y="915988"/>
            <a:ext cx="287337" cy="1943100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圆角矩形 18"/>
          <p:cNvSpPr>
            <a:spLocks noChangeArrowheads="1"/>
          </p:cNvSpPr>
          <p:nvPr/>
        </p:nvSpPr>
        <p:spPr bwMode="auto">
          <a:xfrm>
            <a:off x="1331119" y="915988"/>
            <a:ext cx="1115219" cy="192125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比例的意义和性质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4" name="圆角矩形 19"/>
          <p:cNvSpPr>
            <a:spLocks noChangeArrowheads="1"/>
          </p:cNvSpPr>
          <p:nvPr/>
        </p:nvSpPr>
        <p:spPr bwMode="auto">
          <a:xfrm>
            <a:off x="1474787" y="3094832"/>
            <a:ext cx="503237" cy="183991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03513" y="703263"/>
            <a:ext cx="2081212" cy="577790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比的意义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8" name="左大括号 26"/>
          <p:cNvSpPr/>
          <p:nvPr/>
        </p:nvSpPr>
        <p:spPr bwMode="auto">
          <a:xfrm>
            <a:off x="1091790" y="1970907"/>
            <a:ext cx="287338" cy="1982788"/>
          </a:xfrm>
          <a:prstGeom prst="leftBrace">
            <a:avLst>
              <a:gd name="adj1" fmla="val 51019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左大括号 27"/>
          <p:cNvSpPr/>
          <p:nvPr/>
        </p:nvSpPr>
        <p:spPr bwMode="auto">
          <a:xfrm>
            <a:off x="2195513" y="3148013"/>
            <a:ext cx="287337" cy="1887498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圆角矩形 2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39372" y="3003550"/>
            <a:ext cx="4192254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按比例分配的意义和方法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39372" y="3664254"/>
            <a:ext cx="5284745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按比例分配的方法解决实际问题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1754" name="组合 24"/>
          <p:cNvGrpSpPr/>
          <p:nvPr/>
        </p:nvGrpSpPr>
        <p:grpSpPr bwMode="auto">
          <a:xfrm>
            <a:off x="179388" y="339725"/>
            <a:ext cx="2266950" cy="557213"/>
            <a:chOff x="192082" y="439395"/>
            <a:chExt cx="2266690" cy="556932"/>
          </a:xfrm>
        </p:grpSpPr>
        <p:sp>
          <p:nvSpPr>
            <p:cNvPr id="3" name="文本框 14"/>
            <p:cNvSpPr txBox="1">
              <a:spLocks noChangeArrowheads="1"/>
            </p:cNvSpPr>
            <p:nvPr/>
          </p:nvSpPr>
          <p:spPr bwMode="auto">
            <a:xfrm>
              <a:off x="611134" y="439395"/>
              <a:ext cx="1847638" cy="5569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整体回顾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31758" name="图片 3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082" y="492072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56" name="圆角矩形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0656" y="1492250"/>
            <a:ext cx="250076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比的基本性质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7" name="圆角矩形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68294" y="2274253"/>
            <a:ext cx="292784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化简比与求比值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539372" y="4351683"/>
            <a:ext cx="5284745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用多种方法解决按比例分配问题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2" grpId="0" animBg="1"/>
      <p:bldP spid="30723" grpId="0" bldLvl="0" animBg="1"/>
      <p:bldP spid="30724" grpId="0" animBg="1"/>
      <p:bldP spid="31749" grpId="0" bldLvl="0" animBg="1"/>
      <p:bldP spid="30728" grpId="0" animBg="1"/>
      <p:bldP spid="28" grpId="0" animBg="1"/>
      <p:bldP spid="29" grpId="0" bldLvl="0" animBg="1"/>
      <p:bldP spid="30" grpId="0" bldLvl="0" animBg="1"/>
      <p:bldP spid="31756" grpId="0" bldLvl="0" animBg="1"/>
      <p:bldP spid="31757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76600" y="700088"/>
            <a:ext cx="3671664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比的意义和性质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1912874" y="1879600"/>
            <a:ext cx="126249" cy="908174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38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3" name="图片 3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知识梳理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75538" y="2066120"/>
            <a:ext cx="1537335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比的意义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65373" y="1390741"/>
            <a:ext cx="1089660" cy="58274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3265496" y="1511824"/>
            <a:ext cx="48221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两个数相除又叫做这两个数的比。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74679" y="2345641"/>
            <a:ext cx="4657561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比与除法、分数之间的联系</a:t>
            </a:r>
            <a:endParaRPr lang="zh-CN" altLang="en-US" sz="2800" b="1" dirty="0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971599" y="2958713"/>
          <a:ext cx="7344816" cy="17732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0080"/>
                <a:gridCol w="936104"/>
                <a:gridCol w="936104"/>
                <a:gridCol w="720080"/>
                <a:gridCol w="864096"/>
                <a:gridCol w="3168352"/>
              </a:tblGrid>
              <a:tr h="43957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名称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组成部分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意义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30716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比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前项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比号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后项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比值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两个数之间的一种相除关系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803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除法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被除数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除号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除数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商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一种运算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4951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分数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分子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分数线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分母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分数值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一个数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bldLvl="0" animBg="1"/>
      <p:bldP spid="32778" grpId="0" animBg="1"/>
      <p:bldP spid="32779" grpId="0" bldLvl="0" animBg="1"/>
      <p:bldP spid="32780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37575" y="410449"/>
            <a:ext cx="3671664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比的意义和性质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1912875" y="1879600"/>
            <a:ext cx="240492" cy="2159962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2" name="Rectangle 19"/>
          <p:cNvSpPr>
            <a:spLocks noChangeArrowheads="1"/>
          </p:cNvSpPr>
          <p:nvPr/>
        </p:nvSpPr>
        <p:spPr bwMode="auto">
          <a:xfrm>
            <a:off x="3326501" y="2051938"/>
            <a:ext cx="536416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把比化成最简整数比的过程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叫做化简比。化简比的结果应是最简整数比。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6389" y="2704192"/>
            <a:ext cx="1538950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比的性质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53366" y="1068155"/>
            <a:ext cx="1159439" cy="105560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基本性质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45169" y="2212048"/>
            <a:ext cx="1175831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化简比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345574" y="1183593"/>
            <a:ext cx="566464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比的前项和后项同时乘或除以相同的数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(0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除外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),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比值不变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这叫做比的基本性质。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183000" y="2882935"/>
            <a:ext cx="1175831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求比值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9275" y="3588339"/>
            <a:ext cx="58509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化简比可以利用比的基本性质将比化为最简整数比，其结果仍然是一个比；而求比值则是用比的前项除以后项，商即是比值，其结果是一个数。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8831" y="2846388"/>
            <a:ext cx="5349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比的前项除以后项所得的商，是这个比的比值。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12497" y="3579862"/>
            <a:ext cx="919343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结果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不同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290" y="241786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bldLvl="0" animBg="1"/>
      <p:bldP spid="32772" grpId="0"/>
      <p:bldP spid="32778" grpId="0" animBg="1"/>
      <p:bldP spid="32781" grpId="0" bldLvl="0" animBg="1"/>
      <p:bldP spid="32782" grpId="0" bldLvl="0" animBg="1"/>
      <p:bldP spid="32783" grpId="0"/>
      <p:bldP spid="17" grpId="0" bldLvl="0" animBg="1"/>
      <p:bldP spid="5" grpId="0"/>
      <p:bldP spid="6" grpId="0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699742" y="391257"/>
            <a:ext cx="2592387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231122" y="1419622"/>
            <a:ext cx="4192254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按比例分配的意义和方法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427734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在工农业生产和日常生活中，常常需要把一个数量按照一定的比进行分配，这种分配方法通常叫作按一定的比进行分配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10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699742" y="391257"/>
            <a:ext cx="2592387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729332" y="1132105"/>
            <a:ext cx="5284745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按比例分配的方法解决实际问题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9609" y="1838310"/>
            <a:ext cx="72368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按一定的比进行分配的问题，应先求出总量一共分成了几份，再找出各部分量占总量的份数，并用分数表示，最后用分数乘法来解答；或者先求出总量一共分成了几份，再求出一份具体的数量，最后用每份数乘部分量所占的份数，求出各部分量是多少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11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699742" y="391257"/>
            <a:ext cx="2592387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7668" y="1926496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已知总量及两个部分量间的比的关系，求部分量。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已知一个部分量及两个部分量间的比的关系，求总量。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(3)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已知一个部分量及两个部分量间的比的关系，求另一个部分量。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30740" y="1203598"/>
            <a:ext cx="5284745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用多种方法解决按比例分配问题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2" grpId="0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831028" y="1059582"/>
            <a:ext cx="78542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写出下面每题中两个量的比，并化简，再写出比值。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42" y="2691325"/>
            <a:ext cx="125549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108" y="2851947"/>
            <a:ext cx="142015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827583" y="2168105"/>
            <a:ext cx="72731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⑴亚马孙河长约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6670km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，长江长约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6300km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33915" y="3062152"/>
            <a:ext cx="3149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每分心跳约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40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次，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44333" y="3062152"/>
            <a:ext cx="3422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 每分心跳约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240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次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6681" y="3939902"/>
            <a:ext cx="5572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⑶妈妈花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125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元买了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25kg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大米。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2601" y="3062152"/>
            <a:ext cx="734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⑵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grpSp>
        <p:nvGrpSpPr>
          <p:cNvPr id="37" name="组合 24"/>
          <p:cNvGrpSpPr/>
          <p:nvPr/>
        </p:nvGrpSpPr>
        <p:grpSpPr bwMode="auto">
          <a:xfrm>
            <a:off x="192087" y="411163"/>
            <a:ext cx="2449249" cy="561975"/>
            <a:chOff x="192082" y="411510"/>
            <a:chExt cx="2266690" cy="561692"/>
          </a:xfrm>
        </p:grpSpPr>
        <p:pic>
          <p:nvPicPr>
            <p:cNvPr id="38" name="图片 2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+mn-lt"/>
                  <a:ea typeface="幼圆" panose="02010509060101010101" charset="-122"/>
                </a:rPr>
                <a:t>综合运用</a:t>
              </a:r>
              <a:endParaRPr lang="zh-CN" altLang="en-US" sz="3200" b="1">
                <a:solidFill>
                  <a:srgbClr val="875000"/>
                </a:solidFill>
                <a:latin typeface="+mn-lt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22833" y="515035"/>
            <a:ext cx="835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解：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1493" y="485510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⑴亚马孙河与长江长的比：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6670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6300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9039" y="3651870"/>
            <a:ext cx="5727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⑶ 钱数与千克数的比：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125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25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2853" y="2182949"/>
            <a:ext cx="680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⑵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0140" y="1002325"/>
            <a:ext cx="9078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6670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6300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＝（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6670÷10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）∶（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6300÷10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）＝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667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630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582021" y="1531950"/>
                <a:ext cx="4485303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667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∶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630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667÷630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+mn-lt"/>
                            <a:ea typeface="楷体" panose="02010609060101010101" charset="-122"/>
                          </a:rPr>
                          <m:t>𝟔𝟔𝟕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+mn-lt"/>
                            <a:ea typeface="楷体" panose="02010609060101010101" charset="-122"/>
                          </a:rPr>
                          <m:t>𝟔𝟑𝟎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21" y="1531950"/>
                <a:ext cx="448530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8" t="-46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31" y="2295294"/>
            <a:ext cx="481988" cy="41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771" y="2328958"/>
            <a:ext cx="615704" cy="34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378389" y="2239121"/>
            <a:ext cx="4823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与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87423" y="2216956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每分心跳的比：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240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7013" y="2706169"/>
            <a:ext cx="7330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40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240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＝（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40÷40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）∶（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240÷40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）＝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903742" y="3075806"/>
                <a:ext cx="2702107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1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∶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6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1÷6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+mn-lt"/>
                            <a:ea typeface="楷体" panose="02010609060101010101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+mn-lt"/>
                            <a:ea typeface="楷体" panose="02010609060101010101" charset="-122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742" y="3075806"/>
                <a:ext cx="2702107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5" t="-70" r="1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886431" y="4112092"/>
            <a:ext cx="7330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125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＝（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125÷25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）∶（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25÷25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）＝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3160" y="4481729"/>
            <a:ext cx="27021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∶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＝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5÷1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5" grpId="0"/>
      <p:bldP spid="36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1771</Words>
  <Application>WPS 演示</Application>
  <PresentationFormat>全屏显示(16:9)</PresentationFormat>
  <Paragraphs>236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Impact</vt:lpstr>
      <vt:lpstr>微软雅黑</vt:lpstr>
      <vt:lpstr>Calibri</vt:lpstr>
      <vt:lpstr>Calibri</vt:lpstr>
      <vt:lpstr>楷体</vt:lpstr>
      <vt:lpstr>幼圆</vt:lpstr>
      <vt:lpstr>Times New Roman</vt:lpstr>
      <vt:lpstr>华文新魏</vt:lpstr>
      <vt:lpstr>等线</vt:lpstr>
      <vt:lpstr>Arial Unicode MS</vt:lpstr>
      <vt:lpstr>Cambria Math</vt:lpstr>
      <vt:lpstr>1_Office 主题​​</vt:lpstr>
      <vt:lpstr>1_自定义设计方案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28</cp:revision>
  <dcterms:created xsi:type="dcterms:W3CDTF">2017-03-17T02:28:00Z</dcterms:created>
  <dcterms:modified xsi:type="dcterms:W3CDTF">2023-08-29T00:59:25Z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6B7141E9FE7F46DB8A9B8DD3B5760E4C_12</vt:lpwstr>
  </property>
</Properties>
</file>