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309" r:id="rId5"/>
    <p:sldId id="310" r:id="rId6"/>
    <p:sldId id="311" r:id="rId7"/>
    <p:sldId id="312" r:id="rId8"/>
    <p:sldId id="313" r:id="rId9"/>
    <p:sldId id="314" r:id="rId10"/>
    <p:sldId id="316" r:id="rId11"/>
    <p:sldId id="317" r:id="rId12"/>
    <p:sldId id="315" r:id="rId13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0" d="100"/>
          <a:sy n="110" d="100"/>
        </p:scale>
        <p:origin x="-96" y="-22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4.png"/><Relationship Id="rId16" Type="http://schemas.openxmlformats.org/officeDocument/2006/relationships/slide" Target="../slides/slid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9" Type="http://schemas.openxmlformats.org/officeDocument/2006/relationships/theme" Target="../theme/theme2.xml"/><Relationship Id="rId28" Type="http://schemas.openxmlformats.org/officeDocument/2006/relationships/image" Target="../media/image2.png"/><Relationship Id="rId27" Type="http://schemas.openxmlformats.org/officeDocument/2006/relationships/image" Target="../media/image3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黑体" panose="02010609060101010101" pitchFamily="49" charset="-122"/>
                <a:ea typeface="黑体" panose="02010609060101010101" pitchFamily="49" charset="-122"/>
              </a:rPr>
              <a:t>圆</a:t>
            </a:r>
            <a:endParaRPr lang="zh-CN" altLang="zh-CN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8038958" y="477278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6" action="ppaction://hlinksldjump"/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1990"/>
            <a:ext cx="9144000" cy="4115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6.png"/><Relationship Id="rId5" Type="http://schemas.openxmlformats.org/officeDocument/2006/relationships/slide" Target="slide6.xml"/><Relationship Id="rId4" Type="http://schemas.openxmlformats.org/officeDocument/2006/relationships/slide" Target="slide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slide" Target="slide6.xml"/><Relationship Id="rId1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slide" Target="slide6.xml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slide" Target="slide1.xml"/><Relationship Id="rId2" Type="http://schemas.openxmlformats.org/officeDocument/2006/relationships/slide" Target="slide6.xml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西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单圆角矩形 10"/>
          <p:cNvSpPr/>
          <p:nvPr/>
        </p:nvSpPr>
        <p:spPr>
          <a:xfrm>
            <a:off x="2187729" y="3719576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单圆角矩形 11"/>
          <p:cNvSpPr/>
          <p:nvPr/>
        </p:nvSpPr>
        <p:spPr>
          <a:xfrm>
            <a:off x="5004488" y="2880831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单圆角矩形 12"/>
          <p:cNvSpPr/>
          <p:nvPr/>
        </p:nvSpPr>
        <p:spPr>
          <a:xfrm>
            <a:off x="2195736" y="2880831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57982" y="1486837"/>
            <a:ext cx="1315881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/>
              <a:t>圆</a:t>
            </a:r>
            <a:endParaRPr lang="zh-CN" altLang="zh-CN" sz="6600" b="1" dirty="0"/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18057" y="2807631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复习导入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5065053" y="2787774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知识梳理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课后作业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168219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+mj-ea"/>
              </a:rPr>
              <a:t>总复习</a:t>
            </a:r>
            <a:endParaRPr lang="zh-CN" altLang="en-US" sz="4000" b="1" dirty="0">
              <a:solidFill>
                <a:srgbClr val="0050AA"/>
              </a:solidFill>
              <a:latin typeface="+mj-ea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295965" y="365786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巩固练习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print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26526"/>
            <a:ext cx="654821" cy="677000"/>
            <a:chOff x="1306635" y="1411417"/>
            <a:chExt cx="654821" cy="677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411417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9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27534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木工师傅把一张边长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1.2m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方桌面改成一张最大圆桌面，锯下的边角料是多少平方米？</a:t>
            </a:r>
            <a:endParaRPr lang="zh-CN" altLang="zh-CN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18048" y="1635646"/>
            <a:ext cx="4302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1.2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1.2-3.14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×（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1.2÷2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400" b="1" baseline="30000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49969" y="2666378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0.3096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（平方米）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7784" y="2097311"/>
            <a:ext cx="28083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=1.44-1.1304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9752" y="3288196"/>
            <a:ext cx="4815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答：锯下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边角料是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0.3096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平方米。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圆角矩形 16"/>
          <p:cNvSpPr>
            <a:spLocks noChangeArrowheads="1"/>
          </p:cNvSpPr>
          <p:nvPr/>
        </p:nvSpPr>
        <p:spPr bwMode="auto">
          <a:xfrm>
            <a:off x="1934409" y="1987200"/>
            <a:ext cx="647700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圆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左大括号 1"/>
          <p:cNvSpPr/>
          <p:nvPr/>
        </p:nvSpPr>
        <p:spPr bwMode="auto">
          <a:xfrm>
            <a:off x="3707249" y="553141"/>
            <a:ext cx="123522" cy="785626"/>
          </a:xfrm>
          <a:prstGeom prst="leftBrace">
            <a:avLst>
              <a:gd name="adj1" fmla="val 44300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3" name="圆角矩形 18"/>
          <p:cNvSpPr>
            <a:spLocks noChangeArrowheads="1"/>
          </p:cNvSpPr>
          <p:nvPr/>
        </p:nvSpPr>
        <p:spPr bwMode="auto">
          <a:xfrm>
            <a:off x="3124391" y="660633"/>
            <a:ext cx="504825" cy="630019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意义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4" name="圆角矩形 19"/>
          <p:cNvSpPr>
            <a:spLocks noChangeArrowheads="1"/>
          </p:cNvSpPr>
          <p:nvPr/>
        </p:nvSpPr>
        <p:spPr bwMode="auto">
          <a:xfrm>
            <a:off x="3093983" y="1900693"/>
            <a:ext cx="503237" cy="630019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周长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4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908804" y="1080597"/>
            <a:ext cx="1465646" cy="37457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圆的对称性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8" name="左大括号 26"/>
          <p:cNvSpPr/>
          <p:nvPr/>
        </p:nvSpPr>
        <p:spPr bwMode="auto">
          <a:xfrm>
            <a:off x="2759020" y="1235312"/>
            <a:ext cx="287338" cy="1982788"/>
          </a:xfrm>
          <a:prstGeom prst="leftBrace">
            <a:avLst>
              <a:gd name="adj1" fmla="val 51019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左大括号 27"/>
          <p:cNvSpPr/>
          <p:nvPr/>
        </p:nvSpPr>
        <p:spPr bwMode="auto">
          <a:xfrm>
            <a:off x="3677530" y="1786370"/>
            <a:ext cx="123522" cy="845789"/>
          </a:xfrm>
          <a:prstGeom prst="leftBrace">
            <a:avLst>
              <a:gd name="adj1" fmla="val 52205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圆角矩形 2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895011" y="1591773"/>
            <a:ext cx="1663748" cy="37457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圆周长计算公式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圆角矩形 2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881355" y="2072595"/>
            <a:ext cx="1874535" cy="37457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扇形周长计算公式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56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876056" y="339502"/>
            <a:ext cx="1885135" cy="37457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直径与半径的关系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圆角矩形 19"/>
          <p:cNvSpPr>
            <a:spLocks noChangeArrowheads="1"/>
          </p:cNvSpPr>
          <p:nvPr/>
        </p:nvSpPr>
        <p:spPr bwMode="auto">
          <a:xfrm>
            <a:off x="3069902" y="3090375"/>
            <a:ext cx="503237" cy="630019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面积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左大括号 16"/>
          <p:cNvSpPr/>
          <p:nvPr/>
        </p:nvSpPr>
        <p:spPr bwMode="auto">
          <a:xfrm>
            <a:off x="3664017" y="3073306"/>
            <a:ext cx="219448" cy="709767"/>
          </a:xfrm>
          <a:prstGeom prst="leftBrace">
            <a:avLst>
              <a:gd name="adj1" fmla="val 52205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896168" y="2996036"/>
            <a:ext cx="632955" cy="37457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意义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圆角矩形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908804" y="3584628"/>
            <a:ext cx="1041172" cy="37457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计算公式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圆角矩形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881355" y="2547516"/>
            <a:ext cx="1874535" cy="37457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半圆周长计算公式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圆角矩形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85232" y="2991607"/>
            <a:ext cx="1663748" cy="37457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圆面积计算公式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左大括号 22"/>
          <p:cNvSpPr/>
          <p:nvPr/>
        </p:nvSpPr>
        <p:spPr bwMode="auto">
          <a:xfrm>
            <a:off x="5032507" y="3121442"/>
            <a:ext cx="104599" cy="1197903"/>
          </a:xfrm>
          <a:prstGeom prst="leftBrace">
            <a:avLst>
              <a:gd name="adj1" fmla="val 52205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圆角矩形 2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85232" y="3437359"/>
            <a:ext cx="1874535" cy="37457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扇形面积计算公式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圆角矩形 2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206302" y="3875992"/>
            <a:ext cx="1874535" cy="37457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圆环面积计算公式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85232" y="4296091"/>
            <a:ext cx="2483112" cy="37457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楷体" panose="02010609060101010101" charset="-122"/>
                <a:ea typeface="楷体" panose="02010609060101010101" charset="-122"/>
              </a:rPr>
              <a:t>不规则图形面积计算公式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92082" y="383277"/>
            <a:ext cx="2266690" cy="561692"/>
            <a:chOff x="192082" y="439395"/>
            <a:chExt cx="2266690" cy="561692"/>
          </a:xfrm>
        </p:grpSpPr>
        <p:sp>
          <p:nvSpPr>
            <p:cNvPr id="3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复习导入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animBg="1"/>
      <p:bldP spid="2" grpId="0" animBg="1"/>
      <p:bldP spid="30723" grpId="0" animBg="1"/>
      <p:bldP spid="30724" grpId="0" animBg="1"/>
      <p:bldP spid="31749" grpId="0" animBg="1"/>
      <p:bldP spid="30728" grpId="0" animBg="1"/>
      <p:bldP spid="28" grpId="0" animBg="1"/>
      <p:bldP spid="29" grpId="0" animBg="1"/>
      <p:bldP spid="30" grpId="0" animBg="1"/>
      <p:bldP spid="31756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276600" y="700088"/>
            <a:ext cx="2643188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圆的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意义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1" name="左大括号 14"/>
          <p:cNvSpPr/>
          <p:nvPr/>
        </p:nvSpPr>
        <p:spPr bwMode="auto">
          <a:xfrm>
            <a:off x="1429353" y="1856462"/>
            <a:ext cx="190317" cy="2371472"/>
          </a:xfrm>
          <a:prstGeom prst="leftBrace">
            <a:avLst>
              <a:gd name="adj1" fmla="val 46312"/>
              <a:gd name="adj2" fmla="val 50000"/>
            </a:avLst>
          </a:prstGeom>
          <a:noFill/>
          <a:ln w="15875">
            <a:solidFill>
              <a:srgbClr val="739CC3"/>
            </a:solidFill>
            <a:rou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32772" name="Rectangle 19"/>
          <p:cNvSpPr>
            <a:spLocks noChangeArrowheads="1"/>
          </p:cNvSpPr>
          <p:nvPr/>
        </p:nvSpPr>
        <p:spPr bwMode="auto">
          <a:xfrm>
            <a:off x="3058360" y="3699975"/>
            <a:ext cx="572285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圆是轴对称图形，圆有无数条对称轴，每条直径所在的直线都是圆的对称轴。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38"/>
          <p:cNvGrpSpPr/>
          <p:nvPr/>
        </p:nvGrpSpPr>
        <p:grpSpPr bwMode="auto">
          <a:xfrm>
            <a:off x="192088" y="439738"/>
            <a:ext cx="2266950" cy="561975"/>
            <a:chOff x="192083" y="439395"/>
            <a:chExt cx="2266689" cy="561692"/>
          </a:xfrm>
        </p:grpSpPr>
        <p:pic>
          <p:nvPicPr>
            <p:cNvPr id="3" name="图片 3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083" y="479078"/>
              <a:ext cx="366860" cy="456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14"/>
            <p:cNvSpPr txBox="1">
              <a:spLocks noChangeArrowheads="1"/>
            </p:cNvSpPr>
            <p:nvPr/>
          </p:nvSpPr>
          <p:spPr bwMode="auto">
            <a:xfrm>
              <a:off x="611560" y="439395"/>
              <a:ext cx="1847212" cy="5616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知识梳理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2778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40825" y="2718237"/>
            <a:ext cx="563488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圆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788531" y="1625440"/>
            <a:ext cx="788988" cy="442674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意义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3200971" y="1563638"/>
            <a:ext cx="561702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圆是由一条曲线围成的图形。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81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619671" y="2427288"/>
            <a:ext cx="1368153" cy="783193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直径与半径的关系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8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726902" y="3736366"/>
            <a:ext cx="1116906" cy="783193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圆的对称性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783" name="Rectangle 15"/>
              <p:cNvSpPr>
                <a:spLocks noChangeArrowheads="1"/>
              </p:cNvSpPr>
              <p:nvPr/>
            </p:nvSpPr>
            <p:spPr bwMode="auto">
              <a:xfrm>
                <a:off x="3153346" y="2077799"/>
                <a:ext cx="5664646" cy="13609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在同圆或等圆中，直径的长度等于半径的长度的</a:t>
                </a: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r>
                  <a:rPr lang="zh-CN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倍，半径的长度等于直径的长度的一半，用字母表示为：</a:t>
                </a: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d=2r</a:t>
                </a:r>
                <a:r>
                  <a:rPr lang="zh-CN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或</a:t>
                </a: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r=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/>
                          </a:rPr>
                          <m:t>𝒅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charset="-122"/>
                    <a:ea typeface="楷体" panose="02010609060101010101" charset="-122"/>
                  </a:rPr>
                  <a:t>。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32783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53346" y="2077799"/>
                <a:ext cx="5664646" cy="1360950"/>
              </a:xfrm>
              <a:prstGeom prst="rect">
                <a:avLst/>
              </a:prstGeom>
              <a:blipFill rotWithShape="1">
                <a:blip r:embed="rId3"/>
                <a:stretch>
                  <a:fillRect l="-10" t="-6" r="7" b="16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 animBg="1"/>
      <p:bldP spid="32771" grpId="0" animBg="1"/>
      <p:bldP spid="32772" grpId="0"/>
      <p:bldP spid="32778" grpId="0" animBg="1"/>
      <p:bldP spid="32779" grpId="0" animBg="1"/>
      <p:bldP spid="32780" grpId="0"/>
      <p:bldP spid="32781" grpId="0" animBg="1"/>
      <p:bldP spid="32782" grpId="0" animBg="1"/>
      <p:bldP spid="327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276600" y="700088"/>
            <a:ext cx="2643188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圆的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周长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1" name="左大括号 14"/>
          <p:cNvSpPr/>
          <p:nvPr/>
        </p:nvSpPr>
        <p:spPr bwMode="auto">
          <a:xfrm>
            <a:off x="990287" y="1823442"/>
            <a:ext cx="276225" cy="1535113"/>
          </a:xfrm>
          <a:prstGeom prst="leftBrace">
            <a:avLst>
              <a:gd name="adj1" fmla="val 46312"/>
              <a:gd name="adj2" fmla="val 50000"/>
            </a:avLst>
          </a:prstGeom>
          <a:noFill/>
          <a:ln w="15875">
            <a:solidFill>
              <a:srgbClr val="739CC3"/>
            </a:solidFill>
            <a:rou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32778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74429" y="1712992"/>
            <a:ext cx="536809" cy="1645563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圆的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周长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835697" y="1635125"/>
            <a:ext cx="864096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意义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3200971" y="1563638"/>
            <a:ext cx="561702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围成圆的曲线的长叫做圆的周长。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81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536633" y="2552683"/>
            <a:ext cx="1152128" cy="1304806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周长计算公式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5796136" y="2113283"/>
            <a:ext cx="25922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C=πd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或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C=2πr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左大括号 14"/>
          <p:cNvSpPr/>
          <p:nvPr/>
        </p:nvSpPr>
        <p:spPr bwMode="auto">
          <a:xfrm>
            <a:off x="2793726" y="2260561"/>
            <a:ext cx="153241" cy="1605353"/>
          </a:xfrm>
          <a:prstGeom prst="leftBrace">
            <a:avLst>
              <a:gd name="adj1" fmla="val 52205"/>
              <a:gd name="adj2" fmla="val 49685"/>
            </a:avLst>
          </a:prstGeom>
          <a:noFill/>
          <a:ln w="28575" algn="ctr">
            <a:solidFill>
              <a:srgbClr val="FF0000"/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94485" y="2088726"/>
            <a:ext cx="2395784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圆周长计算公式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068752" y="2800331"/>
            <a:ext cx="2685425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扇形周长计算公式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094485" y="3463247"/>
            <a:ext cx="2685425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半圆周长计算公式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Rectangle 15"/>
              <p:cNvSpPr>
                <a:spLocks noChangeArrowheads="1"/>
              </p:cNvSpPr>
              <p:nvPr/>
            </p:nvSpPr>
            <p:spPr bwMode="auto">
              <a:xfrm>
                <a:off x="5874089" y="2666859"/>
                <a:ext cx="3071156" cy="58689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/>
                          </a:rPr>
                          <m:t>𝒏</m:t>
                        </m:r>
                        <m:r>
                          <a:rPr lang="en-US" altLang="zh-CN" sz="2400" b="1" i="1" baseline="30000">
                            <a:latin typeface="Cambria Math" panose="02040503050406030204"/>
                          </a:rPr>
                          <m:t>𝟎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/>
                          </a:rPr>
                          <m:t>𝟑𝟔𝟎</m:t>
                        </m:r>
                        <m:r>
                          <a:rPr lang="en-US" altLang="zh-CN" sz="2400" b="1" i="1" baseline="30000">
                            <a:latin typeface="Cambria Math" panose="02040503050406030204"/>
                          </a:rPr>
                          <m:t>𝟎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 +</a:t>
                </a:r>
                <a:r>
                  <a:rPr lang="zh-CN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半径</a:t>
                </a: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×2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9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74089" y="2666859"/>
                <a:ext cx="3071156" cy="586892"/>
              </a:xfrm>
              <a:prstGeom prst="rect">
                <a:avLst/>
              </a:prstGeom>
              <a:blipFill rotWithShape="1">
                <a:blip r:embed="rId4"/>
                <a:stretch>
                  <a:fillRect l="-11" t="-5278" b="2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5707092" y="3299754"/>
            <a:ext cx="340515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半圆的周长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圆的周长的一半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直径。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 animBg="1"/>
      <p:bldP spid="32771" grpId="0" animBg="1"/>
      <p:bldP spid="32778" grpId="0" animBg="1"/>
      <p:bldP spid="32779" grpId="0" animBg="1"/>
      <p:bldP spid="32780" grpId="0"/>
      <p:bldP spid="32781" grpId="0" animBg="1"/>
      <p:bldP spid="32783" grpId="0"/>
      <p:bldP spid="15" grpId="0" animBg="1"/>
      <p:bldP spid="16" grpId="0" animBg="1"/>
      <p:bldP spid="17" grpId="0" animBg="1"/>
      <p:bldP spid="18" grpId="0" animBg="1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295393" y="410647"/>
            <a:ext cx="2643188" cy="578882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圆的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面积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1" name="左大括号 14"/>
          <p:cNvSpPr/>
          <p:nvPr/>
        </p:nvSpPr>
        <p:spPr bwMode="auto">
          <a:xfrm>
            <a:off x="990287" y="1823442"/>
            <a:ext cx="276225" cy="1535113"/>
          </a:xfrm>
          <a:prstGeom prst="leftBrace">
            <a:avLst>
              <a:gd name="adj1" fmla="val 46312"/>
              <a:gd name="adj2" fmla="val 50000"/>
            </a:avLst>
          </a:prstGeom>
          <a:noFill/>
          <a:ln w="15875">
            <a:solidFill>
              <a:srgbClr val="739CC3"/>
            </a:solidFill>
            <a:rou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32778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19431" y="1712992"/>
            <a:ext cx="627038" cy="1645563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圆的面积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9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612508" y="1218863"/>
            <a:ext cx="907656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意义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2848946" y="1130181"/>
            <a:ext cx="561702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圆所占平面的大小叫做圆的面积。 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81" name="圆角矩形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268968" y="2462216"/>
            <a:ext cx="1377610" cy="919401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面积计算公式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4464946" y="1577431"/>
            <a:ext cx="15121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S=πr²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左大括号 14"/>
          <p:cNvSpPr/>
          <p:nvPr/>
        </p:nvSpPr>
        <p:spPr bwMode="auto">
          <a:xfrm>
            <a:off x="2646577" y="1808264"/>
            <a:ext cx="178669" cy="2082419"/>
          </a:xfrm>
          <a:prstGeom prst="leftBrace">
            <a:avLst>
              <a:gd name="adj1" fmla="val 52205"/>
              <a:gd name="adj2" fmla="val 49685"/>
            </a:avLst>
          </a:prstGeom>
          <a:noFill/>
          <a:ln w="28575" algn="ctr">
            <a:solidFill>
              <a:schemeClr val="tx2">
                <a:lumMod val="60000"/>
                <a:lumOff val="40000"/>
              </a:schemeClr>
            </a:solidFill>
            <a:round/>
          </a:ln>
        </p:spPr>
        <p:txBody>
          <a:bodyPr anchor="ctr"/>
          <a:lstStyle/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76711" y="1591846"/>
            <a:ext cx="1155854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圆面积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1356" y="2293519"/>
            <a:ext cx="1463447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扇形面积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1440" y="2964406"/>
            <a:ext cx="1463447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圆环面积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Rectangle 15"/>
              <p:cNvSpPr>
                <a:spLocks noChangeArrowheads="1"/>
              </p:cNvSpPr>
              <p:nvPr/>
            </p:nvSpPr>
            <p:spPr bwMode="auto">
              <a:xfrm>
                <a:off x="4426412" y="2112381"/>
                <a:ext cx="2017795" cy="68441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/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1" i="1" smtClean="0">
                                <a:latin typeface="Cambria Math" panose="02040503050406030204"/>
                              </a:rPr>
                            </m:ctrlPr>
                          </m:sSupPr>
                          <m:e>
                            <m:r>
                              <a:rPr lang="en-US" altLang="zh-CN" sz="2400" b="1" i="1" smtClean="0">
                                <a:latin typeface="Cambria Math" panose="02040503050406030204" pitchFamily="18" charset="0"/>
                              </a:rPr>
                              <m:t>𝒏</m:t>
                            </m:r>
                          </m:e>
                          <m:sup>
                            <m:r>
                              <a:rPr lang="en-US" altLang="zh-CN" sz="2400" b="1" i="1" smtClean="0"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1" i="1" smtClean="0">
                                <a:latin typeface="Cambria Math" panose="02040503050406030204"/>
                              </a:rPr>
                            </m:ctrlPr>
                          </m:sSupPr>
                          <m:e>
                            <m:r>
                              <a:rPr lang="en-US" altLang="zh-CN" sz="2400" b="1" i="1" smtClean="0">
                                <a:latin typeface="Cambria Math" panose="02040503050406030204" pitchFamily="18" charset="0"/>
                              </a:rPr>
                              <m:t>𝟑𝟔𝟎</m:t>
                            </m:r>
                          </m:e>
                          <m:sup>
                            <m:r>
                              <a:rPr lang="en-US" altLang="zh-CN" sz="2400" b="1" i="1" smtClean="0"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p>
                        </m:sSup>
                      </m:den>
                    </m:f>
                    <m:r>
                      <a:rPr lang="en-US" altLang="zh-CN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altLang="zh-CN" sz="2400" b="1" i="1" smtClean="0"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zh-CN" alt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圆</m:t>
                        </m:r>
                      </m:sub>
                    </m:sSub>
                  </m:oMath>
                </a14:m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9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26412" y="2112381"/>
                <a:ext cx="2017795" cy="684418"/>
              </a:xfrm>
              <a:prstGeom prst="rect">
                <a:avLst/>
              </a:prstGeom>
              <a:blipFill rotWithShape="1">
                <a:blip r:embed="rId4"/>
                <a:stretch>
                  <a:fillRect l="-23" t="-54" r="11" b="38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5"/>
              <p:cNvSpPr>
                <a:spLocks noChangeArrowheads="1"/>
              </p:cNvSpPr>
              <p:nvPr/>
            </p:nvSpPr>
            <p:spPr bwMode="auto">
              <a:xfrm>
                <a:off x="4464946" y="2763190"/>
                <a:ext cx="4499542" cy="92365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S</a:t>
                </a:r>
                <a:r>
                  <a:rPr lang="zh-CN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 </a:t>
                </a: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=</a:t>
                </a:r>
                <a:r>
                  <a:rPr lang="en-US" altLang="zh-CN" sz="2400" b="1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1" i="1"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zh-CN" alt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外圆</m:t>
                        </m:r>
                      </m:sub>
                    </m:sSub>
                    <m:r>
                      <a:rPr lang="zh-CN" altLang="en-US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-</a:t>
                </a:r>
                <a:r>
                  <a:rPr lang="en-US" altLang="zh-CN" sz="2400" b="1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1" i="1"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zh-CN" altLang="en-US" sz="2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内</m:t>
                        </m:r>
                        <m:r>
                          <a:rPr lang="zh-CN" altLang="en-US" sz="24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圆</m:t>
                        </m:r>
                      </m:sub>
                    </m:sSub>
                  </m:oMath>
                </a14:m>
                <a:r>
                  <a:rPr lang="zh-CN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 </a:t>
                </a: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=πR²</a:t>
                </a:r>
                <a:r>
                  <a:rPr lang="zh-CN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 </a:t>
                </a: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-πr²</a:t>
                </a:r>
                <a:r>
                  <a:rPr lang="zh-CN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 </a:t>
                </a:r>
                <a:r>
                  <a:rPr lang="en-US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=π(R²-r²)</a:t>
                </a:r>
                <a:r>
                  <a:rPr lang="zh-CN" altLang="zh-CN" sz="2400" b="1" dirty="0">
                    <a:latin typeface="楷体" panose="02010609060101010101" charset="-122"/>
                    <a:ea typeface="楷体" panose="02010609060101010101" charset="-122"/>
                  </a:rPr>
                  <a:t>，</a:t>
                </a:r>
                <a:endParaRPr lang="zh-CN" altLang="en-US" sz="24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20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64946" y="2763190"/>
                <a:ext cx="4499542" cy="923651"/>
              </a:xfrm>
              <a:prstGeom prst="rect">
                <a:avLst/>
              </a:prstGeom>
              <a:blipFill rotWithShape="1">
                <a:blip r:embed="rId5"/>
                <a:stretch>
                  <a:fillRect l="-6" t="-33" r="4" b="3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圆角矩形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25246" y="3635294"/>
            <a:ext cx="2395784" cy="510778"/>
          </a:xfrm>
          <a:prstGeom prst="roundRect">
            <a:avLst>
              <a:gd name="adj" fmla="val 16667"/>
            </a:avLst>
          </a:prstGeom>
          <a:solidFill>
            <a:srgbClr val="AFF22A"/>
          </a:soli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不规则图形面积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46578" y="4146072"/>
            <a:ext cx="63899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可以将其转化为求一个规则图形的面积，或将其转化为求几个规则图形的面积的和或差。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 animBg="1"/>
      <p:bldP spid="32771" grpId="0" animBg="1"/>
      <p:bldP spid="32778" grpId="0" animBg="1"/>
      <p:bldP spid="32779" grpId="0" animBg="1"/>
      <p:bldP spid="32780" grpId="0"/>
      <p:bldP spid="32781" grpId="0" animBg="1"/>
      <p:bldP spid="32783" grpId="0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5030429" y="1690613"/>
            <a:ext cx="358775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1081409" y="1059582"/>
            <a:ext cx="7739063" cy="436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9705" indent="-179705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1.用圆规画一个周长12.56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cm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的圆，圆规两脚之间的距离是（   ）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cm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，所画圆的面积是（       ）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cm</a:t>
            </a:r>
            <a:r>
              <a:rPr lang="en-US" altLang="zh-CN" sz="2400" b="1" baseline="30000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just" eaLnBrk="0" hangingPunct="0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2.圆的半径扩大3倍，直径扩大（  ）倍，周长扩大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just" eaLnBrk="0" hangingPunct="0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  ）倍；面积扩大（  ）倍。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just" eaLnBrk="0" hangingPunct="0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3.小铁环直径是6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dm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，大铁环直径是8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dm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。大铁环和小铁环半径的比是（    ）；周长的比是（    ）；面积的比是（      ）。如果它们滚过相同的路程，则转动的圈数的比是（       ）。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just" eaLnBrk="0" hangingPunct="0"/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2031055" y="1540742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 dirty="0">
                <a:solidFill>
                  <a:srgbClr val="FF3300"/>
                </a:solidFill>
              </a:rPr>
              <a:t>2</a:t>
            </a:r>
            <a:endParaRPr lang="zh-CN" altLang="zh-CN" sz="2400" b="1" dirty="0">
              <a:solidFill>
                <a:srgbClr val="FF3300"/>
              </a:solidFill>
            </a:endParaRP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5936781" y="1509989"/>
            <a:ext cx="1163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12.56</a:t>
            </a:r>
            <a:endParaRPr lang="zh-CN" altLang="zh-CN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5649443" y="2078265"/>
            <a:ext cx="287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zh-CN" altLang="zh-CN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1501019" y="2557528"/>
            <a:ext cx="354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zh-CN" altLang="zh-CN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4211864" y="2539930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zh-CN" altLang="zh-CN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3517541" y="3468556"/>
            <a:ext cx="86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3:4</a:t>
            </a:r>
            <a:endParaRPr lang="zh-CN" altLang="zh-CN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6518600" y="3507034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3:4</a:t>
            </a:r>
            <a:endParaRPr lang="zh-CN" altLang="zh-CN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2234842" y="3971851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9:16</a:t>
            </a:r>
            <a:endParaRPr lang="zh-CN" altLang="zh-CN" sz="24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284" name="Text Box 12"/>
          <p:cNvSpPr txBox="1">
            <a:spLocks noChangeArrowheads="1"/>
          </p:cNvSpPr>
          <p:nvPr/>
        </p:nvSpPr>
        <p:spPr bwMode="auto">
          <a:xfrm>
            <a:off x="3422807" y="4405237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4:3</a:t>
            </a:r>
            <a:endParaRPr lang="zh-CN" altLang="zh-CN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285" name="标题 2"/>
          <p:cNvSpPr txBox="1">
            <a:spLocks noChangeArrowheads="1"/>
          </p:cNvSpPr>
          <p:nvPr/>
        </p:nvSpPr>
        <p:spPr bwMode="auto">
          <a:xfrm>
            <a:off x="143718" y="850404"/>
            <a:ext cx="125993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indent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填空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2082" y="411510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6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54276" grpId="0"/>
      <p:bldP spid="54277" grpId="0"/>
      <p:bldP spid="54278" grpId="0"/>
      <p:bldP spid="54279" grpId="0"/>
      <p:bldP spid="54280" grpId="0"/>
      <p:bldP spid="54281" grpId="0"/>
      <p:bldP spid="54282" grpId="0"/>
      <p:bldP spid="54283" grpId="0"/>
      <p:bldP spid="54284" grpId="0"/>
      <p:bldP spid="542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584028" y="596379"/>
            <a:ext cx="827868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9705" indent="-179705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indent="0" eaLnBrk="0" hangingPunct="0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4. 在一张长60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cm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，宽40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cm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的长方形纸上剪一个最大的圆，则圆的面积是（      ）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cm</a:t>
            </a:r>
            <a:r>
              <a:rPr lang="en-US" altLang="zh-CN" sz="2400" b="1" baseline="30000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。如果剪一个最大的半圆，则半圆的面积是（      ）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cm</a:t>
            </a:r>
            <a:r>
              <a:rPr lang="en-US" altLang="zh-CN" sz="2400" b="1" baseline="30000" dirty="0">
                <a:latin typeface="楷体" panose="02010609060101010101" charset="-122"/>
                <a:ea typeface="楷体" panose="02010609060101010101" charset="-122"/>
              </a:rPr>
              <a:t>2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0" hangingPunct="0"/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5.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把一个圆形纸片沿半径平均分成若干等份，拼成一个近似的长方形。则面积（       ），周长（    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3590500" y="2064805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不变</a:t>
            </a:r>
            <a:endParaRPr lang="zh-CN" altLang="en-US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6432871" y="2058763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增加</a:t>
            </a:r>
            <a:endParaRPr lang="zh-CN" altLang="en-US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5301" name="Text Box 13"/>
          <p:cNvSpPr txBox="1">
            <a:spLocks noChangeArrowheads="1"/>
          </p:cNvSpPr>
          <p:nvPr/>
        </p:nvSpPr>
        <p:spPr bwMode="auto">
          <a:xfrm>
            <a:off x="2763669" y="963264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1256</a:t>
            </a:r>
            <a:endParaRPr lang="zh-CN" altLang="zh-CN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5302" name="Text Box 14"/>
          <p:cNvSpPr txBox="1">
            <a:spLocks noChangeArrowheads="1"/>
          </p:cNvSpPr>
          <p:nvPr/>
        </p:nvSpPr>
        <p:spPr bwMode="auto">
          <a:xfrm>
            <a:off x="2363559" y="1335042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1413</a:t>
            </a:r>
            <a:endParaRPr lang="zh-CN" altLang="zh-CN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584028" y="2554608"/>
            <a:ext cx="806266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9705" indent="-179705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indent="0" eaLnBrk="0" hangingPunct="0"/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6.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周长相等的圆、正方形和长方形，（   ）的面积最大。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0" hangingPunct="0"/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7.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圆中最长的线段是圆的（    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0" hangingPunct="0"/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8.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把一个直径是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cm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的圆剪成两个半圆，则两个半圆周长的和是（    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cm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855401" y="2556927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圆</a:t>
            </a:r>
            <a:endParaRPr lang="zh-CN" altLang="en-US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393925" y="2910189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直径</a:t>
            </a:r>
            <a:endParaRPr lang="zh-CN" altLang="en-US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907704" y="3665177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51.4</a:t>
            </a:r>
            <a:endParaRPr lang="zh-CN" altLang="zh-CN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/>
      <p:bldP spid="55300" grpId="0"/>
      <p:bldP spid="55301" grpId="0"/>
      <p:bldP spid="55302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496236" y="917355"/>
            <a:ext cx="832423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9705" indent="-179705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indent="0" eaLnBrk="0" hangingPunct="0"/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一根铁丝正好围成一个直径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dm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的圆，如果改围成一个正方形，则正方形的边长为（   ）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cm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0" hangingPunct="0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25.12    B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12.56     C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6.28      D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3.14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0" hangingPunct="0"/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半圆形的半径为</a:t>
            </a:r>
            <a:r>
              <a:rPr lang="zh-CN" altLang="zh-CN" sz="2400" b="1" i="1" dirty="0">
                <a:latin typeface="楷体" panose="02010609060101010101" charset="-122"/>
                <a:ea typeface="楷体" panose="02010609060101010101" charset="-122"/>
              </a:rPr>
              <a:t>r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它的面积为（   ）；周长为（   ）。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0" hangingPunct="0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π</a:t>
            </a:r>
            <a:r>
              <a:rPr lang="zh-CN" altLang="zh-CN" sz="2400" b="1" i="1" dirty="0">
                <a:latin typeface="楷体" panose="02010609060101010101" charset="-122"/>
                <a:ea typeface="楷体" panose="02010609060101010101" charset="-122"/>
              </a:rPr>
              <a:t>r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  B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π</a:t>
            </a:r>
            <a:r>
              <a:rPr lang="zh-CN" altLang="zh-CN" sz="2400" b="1" i="1" dirty="0">
                <a:latin typeface="楷体" panose="02010609060101010101" charset="-122"/>
                <a:ea typeface="楷体" panose="02010609060101010101" charset="-122"/>
              </a:rPr>
              <a:t>r</a:t>
            </a:r>
            <a:r>
              <a:rPr lang="en-US" altLang="zh-CN" sz="2400" b="1" i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zh-CN" sz="2400" b="1" baseline="30000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÷2+2</a:t>
            </a:r>
            <a:r>
              <a:rPr lang="zh-CN" altLang="zh-CN" sz="2400" b="1" i="1" dirty="0">
                <a:latin typeface="楷体" panose="02010609060101010101" charset="-122"/>
                <a:ea typeface="楷体" panose="02010609060101010101" charset="-122"/>
              </a:rPr>
              <a:t>r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   C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π</a:t>
            </a:r>
            <a:r>
              <a:rPr lang="zh-CN" altLang="zh-CN" sz="2400" b="1" i="1" dirty="0">
                <a:latin typeface="楷体" panose="02010609060101010101" charset="-122"/>
                <a:ea typeface="楷体" panose="02010609060101010101" charset="-122"/>
              </a:rPr>
              <a:t>r</a:t>
            </a:r>
            <a:r>
              <a:rPr lang="en-US" altLang="zh-CN" sz="2400" b="1" i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+2</a:t>
            </a:r>
            <a:r>
              <a:rPr lang="zh-CN" altLang="zh-CN" sz="2400" b="1" i="1" dirty="0">
                <a:latin typeface="楷体" panose="02010609060101010101" charset="-122"/>
                <a:ea typeface="楷体" panose="02010609060101010101" charset="-122"/>
              </a:rPr>
              <a:t>r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  D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π</a:t>
            </a:r>
            <a:r>
              <a:rPr lang="zh-CN" altLang="zh-CN" sz="2400" b="1" i="1" dirty="0">
                <a:latin typeface="楷体" panose="02010609060101010101" charset="-122"/>
                <a:ea typeface="楷体" panose="02010609060101010101" charset="-122"/>
              </a:rPr>
              <a:t>r</a:t>
            </a:r>
            <a:r>
              <a:rPr lang="en-US" altLang="zh-CN" sz="2400" b="1" i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zh-CN" sz="2400" b="1" baseline="30000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÷2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0" hangingPunct="0"/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3.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一个环形铁片，内圆直径是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dm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，环宽是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dm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，求这个环形铁片的面积列式为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(    )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   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0" hangingPunct="0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3.14×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4²-1²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      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3.14 ×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2²-1²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0" hangingPunct="0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3.14 ×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2.5²-2²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       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D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3.14 ×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3²-2²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4067944" y="1256442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C</a:t>
            </a:r>
            <a:endParaRPr lang="zh-CN" altLang="zh-CN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7452320" y="2037789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C</a:t>
            </a:r>
            <a:endParaRPr lang="zh-CN" altLang="zh-CN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5220072" y="2067694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D</a:t>
            </a:r>
            <a:endParaRPr lang="zh-CN" altLang="zh-CN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3491880" y="3075806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D</a:t>
            </a:r>
            <a:endParaRPr lang="zh-CN" altLang="zh-CN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351" name="标题 2"/>
          <p:cNvSpPr txBox="1">
            <a:spLocks noChangeArrowheads="1"/>
          </p:cNvSpPr>
          <p:nvPr/>
        </p:nvSpPr>
        <p:spPr bwMode="auto">
          <a:xfrm>
            <a:off x="490538" y="273844"/>
            <a:ext cx="192122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endParaRPr lang="zh-CN" altLang="en-US" sz="3600" b="1" dirty="0">
              <a:solidFill>
                <a:srgbClr val="FE84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8140" y="39413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选择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/>
      <p:bldP spid="57348" grpId="0"/>
      <p:bldP spid="57349" grpId="0"/>
      <p:bldP spid="57350" grpId="0"/>
      <p:bldP spid="573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611560" y="965210"/>
            <a:ext cx="813683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9705" indent="-179705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indent="0" eaLnBrk="0" hangingPunct="0"/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4.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大小不同的两个圆，它们的半径各增加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cm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，谁的周长增加得多一些。（     ）。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0" hangingPunct="0"/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大圆  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小圆  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同样多  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D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无法确定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0" hangingPunct="0"/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5.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沿着圆的直径把一个圆形切成两个半圆，这时两个半圆的周长与原来圆形相比（    ），而两个半圆的面积和与原来圆形的面积（    ）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0" hangingPunct="0"/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减少了  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B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增加了  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C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相等   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D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.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无法比较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371" name="Text Box 7"/>
          <p:cNvSpPr txBox="1">
            <a:spLocks noChangeArrowheads="1"/>
          </p:cNvSpPr>
          <p:nvPr/>
        </p:nvSpPr>
        <p:spPr bwMode="auto">
          <a:xfrm>
            <a:off x="3382404" y="134761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C</a:t>
            </a:r>
            <a:endParaRPr lang="zh-CN" altLang="zh-CN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372" name="Text Box 8"/>
          <p:cNvSpPr txBox="1">
            <a:spLocks noChangeArrowheads="1"/>
          </p:cNvSpPr>
          <p:nvPr/>
        </p:nvSpPr>
        <p:spPr bwMode="auto">
          <a:xfrm>
            <a:off x="4184650" y="2488704"/>
            <a:ext cx="38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B</a:t>
            </a:r>
            <a:endParaRPr lang="zh-CN" altLang="zh-CN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373" name="Text Box 9"/>
          <p:cNvSpPr txBox="1">
            <a:spLocks noChangeArrowheads="1"/>
          </p:cNvSpPr>
          <p:nvPr/>
        </p:nvSpPr>
        <p:spPr bwMode="auto">
          <a:xfrm>
            <a:off x="3225334" y="2859782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C</a:t>
            </a:r>
            <a:endParaRPr lang="zh-CN" altLang="zh-CN" sz="24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/>
      <p:bldP spid="58372" grpId="0"/>
      <p:bldP spid="58373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1603</Words>
  <Application>WPS 演示</Application>
  <PresentationFormat>全屏显示(16:9)</PresentationFormat>
  <Paragraphs>202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黑体</vt:lpstr>
      <vt:lpstr>楷体</vt:lpstr>
      <vt:lpstr>幼圆</vt:lpstr>
      <vt:lpstr>Cambria Math</vt:lpstr>
      <vt:lpstr>Cambria Math</vt:lpstr>
      <vt:lpstr>Comic Sans MS</vt:lpstr>
      <vt:lpstr>微软雅黑</vt:lpstr>
      <vt:lpstr>等线</vt:lpstr>
      <vt:lpstr>Calibri</vt:lpstr>
      <vt:lpstr>Arial Unicode MS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64</cp:revision>
  <dcterms:created xsi:type="dcterms:W3CDTF">2018-09-11T05:46:00Z</dcterms:created>
  <dcterms:modified xsi:type="dcterms:W3CDTF">2023-08-29T01:04:24Z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9A433167069F457BAE08927F9F00BF1D_12</vt:lpwstr>
  </property>
  <property fmtid="{D5CDD505-2E9C-101B-9397-08002B2CF9AE}" pid="3" name="KSOProductBuildVer">
    <vt:lpwstr>2052-12.1.0.15120</vt:lpwstr>
  </property>
</Properties>
</file>