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88" r:id="rId4"/>
    <p:sldMasterId id="2147483699" r:id="rId5"/>
    <p:sldMasterId id="2147483710" r:id="rId6"/>
  </p:sldMasterIdLst>
  <p:notesMasterIdLst>
    <p:notesMasterId r:id="rId21"/>
  </p:notesMasterIdLst>
  <p:sldIdLst>
    <p:sldId id="256" r:id="rId7"/>
    <p:sldId id="384" r:id="rId8"/>
    <p:sldId id="385" r:id="rId9"/>
    <p:sldId id="386" r:id="rId10"/>
    <p:sldId id="387" r:id="rId11"/>
    <p:sldId id="411" r:id="rId12"/>
    <p:sldId id="413" r:id="rId13"/>
    <p:sldId id="412" r:id="rId14"/>
    <p:sldId id="414" r:id="rId15"/>
    <p:sldId id="389" r:id="rId16"/>
    <p:sldId id="392" r:id="rId17"/>
    <p:sldId id="393" r:id="rId18"/>
    <p:sldId id="400" r:id="rId19"/>
    <p:sldId id="381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5B85B"/>
    <a:srgbClr val="D49A4C"/>
    <a:srgbClr val="C06E60"/>
    <a:srgbClr val="0000FF"/>
    <a:srgbClr val="180DA3"/>
    <a:srgbClr val="17D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55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4CA67A-5131-44CD-8AF4-862863868F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BC71114-5348-4759-9094-CB4D943801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F1794EF-AEAE-4B9B-B6BC-03E8827895B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A3988A-7E08-433F-95BD-DFA5788E74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BBDBEC5-7629-4AD2-AD9E-5B878F9D08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F925D7-D6E2-4C5A-90C9-46F53CF093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14350"/>
            <a:ext cx="8543925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514850"/>
            <a:ext cx="2289175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514850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showMasterSp="0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301625" y="514350"/>
            <a:ext cx="854075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4801" y="1485900"/>
            <a:ext cx="4194175" cy="1400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6" y="1485900"/>
            <a:ext cx="4194175" cy="1400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04801" y="3000375"/>
            <a:ext cx="4194175" cy="1400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1376" y="3000375"/>
            <a:ext cx="4194175" cy="1400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301626" y="4514850"/>
            <a:ext cx="2289175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1" y="4514850"/>
            <a:ext cx="2289175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FCF588A-CFE1-4E6A-AA35-C92E86A1576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1111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C6C3A3-C81F-47A2-B510-E6C8076D219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7758F06-98A4-4DA0-BF83-44B7877064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8907CC-4D6E-4FA1-9AE5-1D1918B8F15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9F4F23-766D-4FA5-8169-BBF283C599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EE7DBEC-D00B-4EFE-8947-CEBCC6DE8BC1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F776A8C-BBEE-4A6F-824E-869BF0E12C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79CC6C4-1B0C-4076-B354-C01BC4E8CA89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4D8217-DCD3-4B6A-8717-DB0F3BC5C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B74ABE-88A7-4E82-AFCF-EF5F4A9949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F0A0B7-D463-407C-9D88-0C8D202D3A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D20857-E398-4B0A-8230-5503E1AA6EF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20093A-2E85-4663-911F-BC402730A7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BE860F-A520-4C54-8A16-81DC03703D8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5FA687-8282-4E18-BFCF-797647C839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E8A174-0DA8-43AA-87BE-41F0A70D836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0F30A7B-7F81-4255-A8C1-77AAAB0B02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A15A8D-D63C-419F-9E7F-68C79899020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E7744A-5AF6-486B-8FD6-C6327DD4A9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8E4A133-6202-48D8-ADB4-833968CA314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887605-5C15-46A0-B3B1-B952DB8829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C70283-6286-4488-B366-ECAD969363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10FC54-4958-41F6-8A19-376E30A0B9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24B62CA-1780-4D74-B669-9D05D2D6398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CF647A2-5C66-418A-9600-A80275D78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593F9D9-56DA-44BF-B9B5-4228B0BC678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48D48B7-80FB-4892-8BE7-D08649E24A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1AE134-27FC-4CE8-96F4-FDC9FB9CA9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2C51-421D-4B6A-BD11-DE7DAF7E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FE4AC913-6F29-404C-9ADF-29251873EBE9}" type="slidenum">
              <a:rPr lang="zh-CN" altLang="en-US" sz="14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2C7987-68FC-4FBA-BDCB-9C3CF9E3359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F74511-A324-4634-958B-9702116172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7F77BAF-608B-45B9-86E9-DF25365B82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AB744C-721B-4FC9-B101-04B6C1C805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2A0B2-E6AD-4A86-92C3-2759304EF7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E42E2-E392-4F65-A748-C6853058D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4.png"/><Relationship Id="rId17" Type="http://schemas.openxmlformats.org/officeDocument/2006/relationships/slide" Target="../slides/slide1.xml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2" Type="http://schemas.openxmlformats.org/officeDocument/2006/relationships/theme" Target="../theme/theme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2" Type="http://schemas.openxmlformats.org/officeDocument/2006/relationships/theme" Target="../theme/theme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9" Type="http://schemas.openxmlformats.org/officeDocument/2006/relationships/theme" Target="../theme/theme5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83.xml"/><Relationship Id="rId24" Type="http://schemas.openxmlformats.org/officeDocument/2006/relationships/slideLayout" Target="../slideLayouts/slideLayout82.xml"/><Relationship Id="rId23" Type="http://schemas.openxmlformats.org/officeDocument/2006/relationships/slideLayout" Target="../slideLayouts/slideLayout81.xml"/><Relationship Id="rId22" Type="http://schemas.openxmlformats.org/officeDocument/2006/relationships/slideLayout" Target="../slideLayouts/slideLayout80.xml"/><Relationship Id="rId21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77.xml"/><Relationship Id="rId18" Type="http://schemas.openxmlformats.org/officeDocument/2006/relationships/slideLayout" Target="../slideLayouts/slideLayout76.xml"/><Relationship Id="rId17" Type="http://schemas.openxmlformats.org/officeDocument/2006/relationships/slideLayout" Target="../slideLayouts/slideLayout75.xml"/><Relationship Id="rId16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 flipH="1">
            <a:off x="0" y="124113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1030" name="图片 8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179705" y="93980"/>
            <a:ext cx="14128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分数混合运算</a:t>
            </a:r>
            <a:endParaRPr lang="zh-CN" altLang="en-US" sz="1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32" name="组合 5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1033" name="图片 10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6">
              <a:hlinkClick r:id="rId17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2" charset="-122"/>
                  <a:ea typeface="黑体" panose="02010609060101010101" pitchFamily="2" charset="-122"/>
                </a:rPr>
                <a:t>返回</a:t>
              </a:r>
              <a:endParaRPr kumimoji="1" lang="zh-CN" altLang="en-US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"/>
          <p:cNvPicPr>
            <a:picLocks noChangeAspect="1"/>
          </p:cNvPicPr>
          <p:nvPr userDrawn="1"/>
        </p:nvPicPr>
        <p:blipFill>
          <a:blip r:embed="rId2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"/>
          <p:cNvPicPr>
            <a:picLocks noChangeAspect="1"/>
          </p:cNvPicPr>
          <p:nvPr userDrawn="1"/>
        </p:nvPicPr>
        <p:blipFill>
          <a:blip r:embed="rId28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6.png"/><Relationship Id="rId6" Type="http://schemas.openxmlformats.org/officeDocument/2006/relationships/slide" Target="slide8.xml"/><Relationship Id="rId5" Type="http://schemas.openxmlformats.org/officeDocument/2006/relationships/slide" Target="slide1.xml"/><Relationship Id="rId4" Type="http://schemas.openxmlformats.org/officeDocument/2006/relationships/slide" Target="slide14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57.png"/><Relationship Id="rId7" Type="http://schemas.openxmlformats.org/officeDocument/2006/relationships/image" Target="../media/image56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6.png"/><Relationship Id="rId8" Type="http://schemas.openxmlformats.org/officeDocument/2006/relationships/image" Target="../media/image65.png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68.png"/><Relationship Id="rId10" Type="http://schemas.openxmlformats.org/officeDocument/2006/relationships/image" Target="../media/image67.png"/><Relationship Id="rId1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8" Type="http://schemas.openxmlformats.org/officeDocument/2006/relationships/image" Target="../media/image76.png"/><Relationship Id="rId7" Type="http://schemas.openxmlformats.org/officeDocument/2006/relationships/image" Target="../media/image75.png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3" Type="http://schemas.openxmlformats.org/officeDocument/2006/relationships/slideLayout" Target="../slideLayouts/slideLayout13.xml"/><Relationship Id="rId12" Type="http://schemas.openxmlformats.org/officeDocument/2006/relationships/image" Target="../media/image80.png"/><Relationship Id="rId11" Type="http://schemas.openxmlformats.org/officeDocument/2006/relationships/image" Target="../media/image79.png"/><Relationship Id="rId10" Type="http://schemas.openxmlformats.org/officeDocument/2006/relationships/image" Target="../media/image78.png"/><Relationship Id="rId1" Type="http://schemas.openxmlformats.org/officeDocument/2006/relationships/image" Target="../media/image6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7.png"/><Relationship Id="rId1" Type="http://schemas.openxmlformats.org/officeDocument/2006/relationships/image" Target="../media/image8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6.png"/><Relationship Id="rId10" Type="http://schemas.openxmlformats.org/officeDocument/2006/relationships/image" Target="../media/image25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4.png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1"/>
          <p:cNvGrpSpPr/>
          <p:nvPr/>
        </p:nvGrpSpPr>
        <p:grpSpPr bwMode="auto">
          <a:xfrm>
            <a:off x="-252" y="0"/>
            <a:ext cx="3492752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252" y="0"/>
              <a:ext cx="3491628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39971" name="组合 5"/>
            <p:cNvGrpSpPr/>
            <p:nvPr/>
          </p:nvGrpSpPr>
          <p:grpSpPr bwMode="auto">
            <a:xfrm>
              <a:off x="0" y="51507"/>
              <a:ext cx="3275856" cy="277198"/>
              <a:chOff x="0" y="51507"/>
              <a:chExt cx="3275856" cy="277198"/>
            </a:xfrm>
          </p:grpSpPr>
          <p:sp>
            <p:nvSpPr>
              <p:cNvPr id="39972" name="文本框 22"/>
              <p:cNvSpPr txBox="1">
                <a:spLocks noChangeArrowheads="1"/>
              </p:cNvSpPr>
              <p:nvPr/>
            </p:nvSpPr>
            <p:spPr bwMode="auto">
              <a:xfrm>
                <a:off x="179367" y="51507"/>
                <a:ext cx="2338518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2" charset="-122"/>
                    <a:ea typeface="黑体" panose="02010609060101010101" pitchFamily="2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4332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17571" y="1455167"/>
            <a:ext cx="5268109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indent="0">
              <a:buNone/>
            </a:pPr>
            <a:r>
              <a:rPr lang="en-US" altLang="zh-CN" sz="800" b="1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zh-CN" altLang="zh-CN" sz="6600" b="1" dirty="0">
                <a:solidFill>
                  <a:srgbClr val="000000"/>
                </a:solidFill>
                <a:latin typeface="+mn-ea"/>
                <a:ea typeface="+mn-ea"/>
              </a:rPr>
              <a:t>分数混合运算</a:t>
            </a:r>
            <a:endParaRPr lang="en-US" altLang="en-US" sz="66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pic>
        <p:nvPicPr>
          <p:cNvPr id="39946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1035360" y="519113"/>
            <a:ext cx="3216265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indent="0" algn="ctr"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+mn-ea"/>
                <a:ea typeface="+mn-ea"/>
              </a:rPr>
              <a:t>分数混合运算</a:t>
            </a:r>
            <a:endParaRPr lang="en-US" altLang="en-US" sz="4000" b="1" dirty="0">
              <a:solidFill>
                <a:schemeClr val="tx2"/>
              </a:solidFill>
              <a:latin typeface="+mn-ea"/>
              <a:ea typeface="+mn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3996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0" name="Text Box 11"/>
          <p:cNvSpPr txBox="1">
            <a:spLocks noChangeArrowheads="1"/>
          </p:cNvSpPr>
          <p:nvPr/>
        </p:nvSpPr>
        <p:spPr bwMode="auto">
          <a:xfrm>
            <a:off x="251520" y="779834"/>
            <a:ext cx="73448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应用乘法的运算定律，可以使一些计算简便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619250" y="1310363"/>
                <a:ext cx="1535549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𝟓</m:t>
                      </m:r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250" y="1310363"/>
                <a:ext cx="1535549" cy="786177"/>
              </a:xfrm>
              <a:prstGeom prst="rect">
                <a:avLst/>
              </a:prstGeom>
              <a:blipFill rotWithShape="1">
                <a:blip r:embed="rId1"/>
                <a:stretch>
                  <a:fillRect t="-46" r="8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4360672" y="1310363"/>
                <a:ext cx="2716961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b="1" i="1" smtClean="0">
                          <a:latin typeface="Cambria Math" panose="02040503050406030204"/>
                        </a:rPr>
                        <m:t>（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 +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zh-CN" altLang="en-US" sz="2400" b="1" i="1" smtClean="0">
                          <a:latin typeface="Cambria Math" panose="02040503050406030204"/>
                        </a:rPr>
                        <m:t>）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𝟏𝟐</m:t>
                      </m:r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0672" y="1310363"/>
                <a:ext cx="2716961" cy="793679"/>
              </a:xfrm>
              <a:prstGeom prst="rect">
                <a:avLst/>
              </a:prstGeom>
              <a:blipFill rotWithShape="1">
                <a:blip r:embed="rId2"/>
                <a:stretch>
                  <a:fillRect l="-5" t="-45" r="21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331640" y="2104042"/>
                <a:ext cx="189462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b="1" i="1" smtClean="0">
                          <a:latin typeface="Cambria Math" panose="02040503050406030204"/>
                        </a:rPr>
                        <m:t>＝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𝟓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104042"/>
                <a:ext cx="1894621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" t="-37" r="24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445245" y="2890219"/>
                <a:ext cx="130253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b="1" i="1" smtClean="0">
                          <a:latin typeface="Cambria Math" panose="02040503050406030204"/>
                        </a:rPr>
                        <m:t>＝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𝟑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5245" y="2890219"/>
                <a:ext cx="1302536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48" t="-42" r="10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483725" y="3804170"/>
                <a:ext cx="81304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b="1" i="1" smtClean="0">
                          <a:latin typeface="Cambria Math" panose="02040503050406030204"/>
                        </a:rPr>
                        <m:t>＝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3725" y="3804170"/>
                <a:ext cx="813043" cy="783804"/>
              </a:xfrm>
              <a:prstGeom prst="rect">
                <a:avLst/>
              </a:prstGeom>
              <a:blipFill rotWithShape="1">
                <a:blip r:embed="rId5"/>
                <a:stretch>
                  <a:fillRect l="-45" t="-66" r="75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293349" y="2104042"/>
                <a:ext cx="3325780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b="1" i="1" smtClean="0">
                          <a:latin typeface="Cambria Math" panose="02040503050406030204"/>
                        </a:rPr>
                        <m:t>＝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>
                          <a:latin typeface="Cambria Math" panose="02040503050406030204"/>
                          <a:ea typeface="Cambria Math" panose="02040503050406030204"/>
                        </a:rPr>
                        <m:t>𝟏𝟐</m:t>
                      </m:r>
                      <m:r>
                        <a:rPr lang="en-US" altLang="zh-CN" sz="2400" b="1" i="1" smtClean="0">
                          <a:latin typeface="Cambria Math" panose="02040503050406030204"/>
                        </a:rPr>
                        <m:t>+ 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𝟏𝟐</m:t>
                      </m:r>
                    </m:oMath>
                  </m:oMathPara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3349" y="2104042"/>
                <a:ext cx="3325780" cy="793679"/>
              </a:xfrm>
              <a:prstGeom prst="rect">
                <a:avLst/>
              </a:prstGeom>
              <a:blipFill rotWithShape="1">
                <a:blip r:embed="rId6"/>
                <a:stretch>
                  <a:fillRect l="-3" t="-36" r="12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519460" y="2890219"/>
                <a:ext cx="15841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2400" b="1" i="1" smtClean="0">
                        <a:latin typeface="Cambria Math" panose="02040503050406030204"/>
                      </a:rPr>
                      <m:t>＝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𝟏𝟎</m:t>
                    </m:r>
                    <m:r>
                      <a:rPr lang="en-US" altLang="zh-CN" sz="2400" b="1" i="1" smtClean="0">
                        <a:latin typeface="Cambria Math" panose="02040503050406030204"/>
                      </a:rPr>
                      <m:t>+ </m:t>
                    </m:r>
                  </m:oMath>
                </a14:m>
                <a:r>
                  <a:rPr lang="en-US" altLang="zh-CN" sz="2400" b="1" dirty="0"/>
                  <a:t>3</a:t>
                </a:r>
                <a:endParaRPr lang="zh-CN" altLang="en-US" sz="2400" b="1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9460" y="2890219"/>
                <a:ext cx="1584176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10" t="-72" r="1" b="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4519460" y="3351884"/>
                <a:ext cx="117083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sz="2400" b="1" i="1" smtClean="0">
                        <a:latin typeface="Cambria Math" panose="02040503050406030204"/>
                      </a:rPr>
                      <m:t>＝</m:t>
                    </m:r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𝟏</m:t>
                    </m:r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</a:rPr>
                  <a:t>3</a:t>
                </a:r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9460" y="3351884"/>
                <a:ext cx="1170839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14" t="-77" r="5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圆角矩形标注 6"/>
          <p:cNvSpPr/>
          <p:nvPr/>
        </p:nvSpPr>
        <p:spPr>
          <a:xfrm>
            <a:off x="7046764" y="3121051"/>
            <a:ext cx="1584176" cy="369419"/>
          </a:xfrm>
          <a:prstGeom prst="wedgeRoundRectCallout">
            <a:avLst>
              <a:gd name="adj1" fmla="val -42337"/>
              <a:gd name="adj2" fmla="val -107369"/>
              <a:gd name="adj3" fmla="val 16667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2906321" y="3096970"/>
            <a:ext cx="1584176" cy="369419"/>
          </a:xfrm>
          <a:prstGeom prst="wedgeRoundRectCallout">
            <a:avLst>
              <a:gd name="adj1" fmla="val -42337"/>
              <a:gd name="adj2" fmla="val -107369"/>
              <a:gd name="adj3" fmla="val 16667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/>
      <p:bldP spid="2" grpId="0"/>
      <p:bldP spid="3" grpId="0"/>
      <p:bldP spid="16" grpId="0"/>
      <p:bldP spid="18" grpId="0"/>
      <p:bldP spid="20" grpId="0"/>
      <p:bldP spid="15" grpId="0"/>
      <p:bldP spid="17" grpId="0"/>
      <p:bldP spid="19" grpId="0"/>
      <p:bldP spid="7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ChangeArrowheads="1"/>
          </p:cNvSpPr>
          <p:nvPr/>
        </p:nvSpPr>
        <p:spPr bwMode="auto">
          <a:xfrm>
            <a:off x="468314" y="897731"/>
            <a:ext cx="8675687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lvl="4" eaLnBrk="1" hangingPunct="1">
              <a:lnSpc>
                <a:spcPct val="130000"/>
              </a:lnSpc>
              <a:buClr>
                <a:schemeClr val="hlink"/>
              </a:buClr>
              <a:buSzPct val="85000"/>
              <a:buFont typeface="Wingdings" panose="05000000000000000000" pitchFamily="2" charset="2"/>
              <a:buNone/>
            </a:pP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156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158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161" name="Text Box 10"/>
          <p:cNvSpPr txBox="1">
            <a:spLocks noChangeArrowheads="1"/>
          </p:cNvSpPr>
          <p:nvPr/>
        </p:nvSpPr>
        <p:spPr bwMode="auto">
          <a:xfrm>
            <a:off x="812607" y="581553"/>
            <a:ext cx="56060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计算下面各题，注意使用简便方法。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812607" y="1280828"/>
                <a:ext cx="1473480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𝟏𝟓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𝟏𝟒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607" y="1280828"/>
                <a:ext cx="1473480" cy="618374"/>
              </a:xfrm>
              <a:prstGeom prst="rect">
                <a:avLst/>
              </a:prstGeom>
              <a:blipFill rotWithShape="1">
                <a:blip r:embed="rId1"/>
                <a:stretch>
                  <a:fillRect l="-30" t="-5" r="6" b="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161427" y="1311815"/>
                <a:ext cx="2213619" cy="6259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/>
                      </a:rPr>
                      <m:t>+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zh-CN" altLang="en-US" sz="2400" b="1" i="1" smtClean="0">
                        <a:latin typeface="Cambria Math" panose="02040503050406030204"/>
                      </a:rPr>
                      <m:t>）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𝟏𝟔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1427" y="1311815"/>
                <a:ext cx="2213619" cy="625941"/>
              </a:xfrm>
              <a:prstGeom prst="rect">
                <a:avLst/>
              </a:prstGeom>
              <a:blipFill rotWithShape="1">
                <a:blip r:embed="rId2"/>
                <a:stretch>
                  <a:fillRect l="-18" t="-86" r="18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257771" y="1245847"/>
                <a:ext cx="1770613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𝟕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𝟕</m:t>
                      </m:r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7771" y="1245847"/>
                <a:ext cx="1770613" cy="670505"/>
              </a:xfrm>
              <a:prstGeom prst="rect">
                <a:avLst/>
              </a:prstGeom>
              <a:blipFill rotWithShape="1">
                <a:blip r:embed="rId3"/>
                <a:stretch>
                  <a:fillRect l="-27" t="-91" r="4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495088" y="2131594"/>
                <a:ext cx="2396810" cy="6183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b="1" i="1" smtClean="0">
                          <a:latin typeface="Cambria Math" panose="02040503050406030204"/>
                        </a:rPr>
                        <m:t>＝</m:t>
                      </m:r>
                      <m:r>
                        <a:rPr lang="zh-CN" altLang="en-US" b="1" i="1">
                          <a:latin typeface="Cambria Math" panose="02040503050406030204"/>
                        </a:rPr>
                        <m:t>（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𝟏𝟓</m:t>
                          </m:r>
                        </m:den>
                      </m:f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  <m:t>𝟏𝟒</m:t>
                          </m:r>
                        </m:den>
                      </m:f>
                      <m:r>
                        <a:rPr lang="zh-CN" altLang="en-US" b="1" i="1" smtClean="0"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 ×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088" y="2131594"/>
                <a:ext cx="2396810" cy="618374"/>
              </a:xfrm>
              <a:prstGeom prst="rect">
                <a:avLst/>
              </a:prstGeom>
              <a:blipFill rotWithShape="1">
                <a:blip r:embed="rId4"/>
                <a:stretch>
                  <a:fillRect l="-18" t="-86" r="5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539370" y="2882086"/>
                <a:ext cx="707245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b="1" i="1" smtClean="0">
                          <a:latin typeface="Cambria Math" panose="02040503050406030204"/>
                        </a:rPr>
                        <m:t>＝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370" y="2882086"/>
                <a:ext cx="707245" cy="612796"/>
              </a:xfrm>
              <a:prstGeom prst="rect">
                <a:avLst/>
              </a:prstGeom>
              <a:blipFill rotWithShape="1">
                <a:blip r:embed="rId5"/>
                <a:stretch>
                  <a:fillRect l="-36" t="-74" r="16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3166824" y="2111234"/>
                <a:ext cx="2783811" cy="625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  <m:r>
                      <a:rPr lang="en-US" altLang="zh-CN" sz="2400" b="1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400" b="1" i="1">
                        <a:latin typeface="Cambria Math" panose="02040503050406030204"/>
                        <a:ea typeface="Cambria Math" panose="02040503050406030204"/>
                      </a:rPr>
                      <m:t>𝟏𝟔</m:t>
                    </m:r>
                    <m:r>
                      <a:rPr lang="en-US" altLang="zh-CN" sz="2400" b="1" i="1" smtClean="0">
                        <a:latin typeface="Cambria Math" panose="02040503050406030204"/>
                      </a:rPr>
                      <m:t>+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𝟏𝟔</m:t>
                    </m:r>
                  </m:oMath>
                </a14:m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6824" y="2111234"/>
                <a:ext cx="2783811" cy="625941"/>
              </a:xfrm>
              <a:prstGeom prst="rect">
                <a:avLst/>
              </a:prstGeom>
              <a:blipFill rotWithShape="1">
                <a:blip r:embed="rId6"/>
                <a:stretch>
                  <a:fillRect l="-3" t="-79" r="2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3186914" y="2728391"/>
                <a:ext cx="13590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latin typeface="Cambria Math" panose="02040503050406030204"/>
                        <a:ea typeface="Cambria Math" panose="02040503050406030204"/>
                      </a:rPr>
                      <m:t>𝟔</m:t>
                    </m:r>
                    <m:r>
                      <a:rPr lang="en-US" altLang="zh-CN" sz="2400" b="1" i="1" smtClean="0">
                        <a:latin typeface="Cambria Math" panose="02040503050406030204"/>
                      </a:rPr>
                      <m:t>+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6914" y="2728391"/>
                <a:ext cx="1359060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36" t="-93" r="1" b="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3230867" y="3190056"/>
                <a:ext cx="13590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𝟏𝟒</m:t>
                    </m:r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0867" y="3190056"/>
                <a:ext cx="1359060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46" t="-98" r="11" b="1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6101259" y="2105528"/>
                <a:ext cx="2287165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000" b="1" i="1" smtClean="0">
                          <a:latin typeface="Cambria Math" panose="02040503050406030204"/>
                        </a:rPr>
                        <m:t>＝</m:t>
                      </m:r>
                      <m:r>
                        <a:rPr lang="zh-CN" altLang="en-US" sz="2000" b="1" i="1">
                          <a:latin typeface="Cambria Math" panose="02040503050406030204"/>
                        </a:rPr>
                        <m:t>（</m:t>
                      </m:r>
                      <m:r>
                        <a:rPr lang="en-US" altLang="zh-CN" sz="2000" b="1" i="1" smtClean="0">
                          <a:latin typeface="Cambria Math" panose="02040503050406030204"/>
                        </a:rPr>
                        <m:t> 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  <m:r>
                        <a:rPr lang="zh-CN" altLang="en-US" sz="2000" b="1" i="1" smtClean="0"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𝟕</m:t>
                      </m:r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1259" y="2105528"/>
                <a:ext cx="2287165" cy="670505"/>
              </a:xfrm>
              <a:prstGeom prst="rect">
                <a:avLst/>
              </a:prstGeom>
              <a:blipFill rotWithShape="1">
                <a:blip r:embed="rId9"/>
                <a:stretch>
                  <a:fillRect l="-8" t="-75" r="3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6166659" y="2882086"/>
                <a:ext cx="111620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000" b="1" i="1" smtClean="0">
                          <a:latin typeface="Cambria Math" panose="02040503050406030204"/>
                        </a:rPr>
                        <m:t>＝</m:t>
                      </m:r>
                      <m:r>
                        <a:rPr lang="en-US" altLang="zh-CN" sz="2000" b="1" i="1" smtClean="0">
                          <a:latin typeface="Cambria Math" panose="02040503050406030204"/>
                        </a:rPr>
                        <m:t>𝟏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𝟕</m:t>
                      </m:r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6659" y="2882086"/>
                <a:ext cx="1116203" cy="400110"/>
              </a:xfrm>
              <a:prstGeom prst="rect">
                <a:avLst/>
              </a:prstGeom>
              <a:blipFill rotWithShape="1">
                <a:blip r:embed="rId10"/>
                <a:stretch>
                  <a:fillRect l="-16" t="-114" r="4" b="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6184401" y="3403695"/>
                <a:ext cx="66556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000" b="1" i="1" smtClean="0">
                          <a:latin typeface="Cambria Math" panose="02040503050406030204"/>
                        </a:rPr>
                        <m:t>＝</m:t>
                      </m:r>
                      <m:r>
                        <a:rPr lang="en-US" altLang="zh-CN" sz="20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𝟕</m:t>
                      </m:r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4401" y="3403695"/>
                <a:ext cx="665567" cy="400110"/>
              </a:xfrm>
              <a:prstGeom prst="rect">
                <a:avLst/>
              </a:prstGeom>
              <a:blipFill rotWithShape="1">
                <a:blip r:embed="rId11"/>
                <a:stretch>
                  <a:fillRect l="-20" t="-24" r="34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611189" y="544114"/>
            <a:ext cx="828198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小结：整数、小数中，一般是将乘积为整十、整百、整千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的数先乘起来；而分数中运算定律的运用一般是将能直接约分的先乘起来。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611188" y="3406377"/>
            <a:ext cx="108049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80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645461" y="1912915"/>
                <a:ext cx="1402948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 ×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461" y="1912915"/>
                <a:ext cx="1402948" cy="612732"/>
              </a:xfrm>
              <a:prstGeom prst="rect">
                <a:avLst/>
              </a:prstGeom>
              <a:blipFill rotWithShape="1">
                <a:blip r:embed="rId1"/>
                <a:stretch>
                  <a:fillRect l="-21" t="-48" r="-731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967873" y="1924655"/>
                <a:ext cx="1930337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smtClean="0">
                          <a:latin typeface="Cambria Math" panose="02040503050406030204"/>
                        </a:rPr>
                        <m:t>(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+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𝟐𝟕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)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𝟐𝟕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7873" y="1924655"/>
                <a:ext cx="1930337" cy="612732"/>
              </a:xfrm>
              <a:prstGeom prst="rect">
                <a:avLst/>
              </a:prstGeom>
              <a:blipFill rotWithShape="1">
                <a:blip r:embed="rId2"/>
                <a:stretch>
                  <a:fillRect l="-27" t="-99" r="-2148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6061291" y="1920230"/>
                <a:ext cx="1165191" cy="6259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ea typeface="Cambria Math" panose="02040503050406030204"/>
                  </a:rPr>
                  <a:t>87 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𝟖𝟔</m:t>
                        </m:r>
                      </m:den>
                    </m:f>
                  </m:oMath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1291" y="1920230"/>
                <a:ext cx="1165191" cy="625941"/>
              </a:xfrm>
              <a:prstGeom prst="rect">
                <a:avLst/>
              </a:prstGeom>
              <a:blipFill rotWithShape="1">
                <a:blip r:embed="rId3"/>
                <a:stretch>
                  <a:fillRect l="-19" t="-100" r="-2873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693160" y="2693657"/>
                <a:ext cx="2431672" cy="612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b="1" i="1" smtClean="0">
                          <a:latin typeface="Cambria Math" panose="02040503050406030204"/>
                        </a:rPr>
                        <m:t>＝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𝟐𝟕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+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𝟐𝟕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𝟐𝟕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3160" y="2693657"/>
                <a:ext cx="2431672" cy="612732"/>
              </a:xfrm>
              <a:prstGeom prst="rect">
                <a:avLst/>
              </a:prstGeom>
              <a:blipFill rotWithShape="1">
                <a:blip r:embed="rId4"/>
                <a:stretch>
                  <a:fillRect l="-5" t="-102" r="16" b="-370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369119" y="2671175"/>
                <a:ext cx="1620957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b="1" i="1" smtClean="0">
                          <a:latin typeface="Cambria Math" panose="02040503050406030204"/>
                        </a:rPr>
                        <m:t>＝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119" y="2671175"/>
                <a:ext cx="1620957" cy="612732"/>
              </a:xfrm>
              <a:prstGeom prst="rect">
                <a:avLst/>
              </a:prstGeom>
              <a:blipFill rotWithShape="1">
                <a:blip r:embed="rId5"/>
                <a:stretch>
                  <a:fillRect l="-11" t="-60" r="38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454262" y="3294094"/>
                <a:ext cx="1074332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b="1" i="1" smtClean="0">
                          <a:latin typeface="Cambria Math" panose="02040503050406030204"/>
                        </a:rPr>
                        <m:t>＝</m:t>
                      </m:r>
                      <m:r>
                        <a:rPr lang="en-US" altLang="zh-CN" b="1" i="1" smtClean="0">
                          <a:latin typeface="Cambria Math" panose="02040503050406030204"/>
                        </a:rPr>
                        <m:t>𝟐</m:t>
                      </m:r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f>
                        <m:fPr>
                          <m:ctrlP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262" y="3294094"/>
                <a:ext cx="1074332" cy="610936"/>
              </a:xfrm>
              <a:prstGeom prst="rect">
                <a:avLst/>
              </a:prstGeom>
              <a:blipFill rotWithShape="1">
                <a:blip r:embed="rId6"/>
                <a:stretch>
                  <a:fillRect l="-22" t="-57" r="14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467544" y="3905030"/>
                <a:ext cx="707245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b="1" i="1" smtClean="0">
                          <a:latin typeface="Cambria Math" panose="02040503050406030204"/>
                        </a:rPr>
                        <m:t>＝</m:t>
                      </m:r>
                      <m:r>
                        <a:rPr lang="en-US" altLang="zh-CN" b="1" i="1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905030"/>
                <a:ext cx="707245" cy="610936"/>
              </a:xfrm>
              <a:prstGeom prst="rect">
                <a:avLst/>
              </a:prstGeom>
              <a:blipFill rotWithShape="1">
                <a:blip r:embed="rId7"/>
                <a:stretch>
                  <a:fillRect l="-26" t="-68" r="6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2843808" y="3535698"/>
                <a:ext cx="12158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b="1" i="1" smtClean="0">
                        <a:latin typeface="Cambria Math" panose="02040503050406030204"/>
                      </a:rPr>
                      <m:t>＝</m:t>
                    </m:r>
                    <m:r>
                      <a:rPr lang="en-US" altLang="zh-CN" b="1" i="1" smtClean="0">
                        <a:latin typeface="Cambria Math" panose="02040503050406030204"/>
                      </a:rPr>
                      <m:t>𝟐𝟒</m:t>
                    </m:r>
                    <m:r>
                      <a:rPr lang="en-US" altLang="zh-CN" b="1" i="1" smtClean="0">
                        <a:latin typeface="Cambria Math" panose="02040503050406030204"/>
                      </a:rPr>
                      <m:t>+</m:t>
                    </m:r>
                  </m:oMath>
                </a14:m>
                <a:r>
                  <a:rPr lang="en-US" altLang="zh-CN" b="1" dirty="0"/>
                  <a:t>4</a:t>
                </a:r>
                <a:endParaRPr lang="zh-CN" altLang="en-US" b="1" dirty="0"/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3535698"/>
                <a:ext cx="1215836" cy="369332"/>
              </a:xfrm>
              <a:prstGeom prst="rect">
                <a:avLst/>
              </a:prstGeom>
              <a:blipFill rotWithShape="1">
                <a:blip r:embed="rId8"/>
                <a:stretch>
                  <a:fillRect l="-23" t="-5" r="7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2924673" y="4027371"/>
                <a:ext cx="7920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zh-CN" altLang="en-US" b="1" i="1" smtClean="0">
                        <a:latin typeface="Cambria Math" panose="02040503050406030204"/>
                      </a:rPr>
                      <m:t>＝</m:t>
                    </m:r>
                    <m:r>
                      <a:rPr lang="en-US" altLang="zh-CN" b="1" i="1" smtClean="0">
                        <a:solidFill>
                          <a:srgbClr val="FF0000"/>
                        </a:solidFill>
                        <a:latin typeface="Cambria Math" panose="02040503050406030204"/>
                      </a:rPr>
                      <m:t>𝟐</m:t>
                    </m:r>
                  </m:oMath>
                </a14:m>
                <a:r>
                  <a:rPr lang="en-US" altLang="zh-CN" b="1" dirty="0">
                    <a:solidFill>
                      <a:srgbClr val="FF0000"/>
                    </a:solidFill>
                  </a:rPr>
                  <a:t>8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4673" y="4027371"/>
                <a:ext cx="792088" cy="369332"/>
              </a:xfrm>
              <a:prstGeom prst="rect">
                <a:avLst/>
              </a:prstGeom>
              <a:blipFill rotWithShape="1">
                <a:blip r:embed="rId9"/>
                <a:stretch>
                  <a:fillRect l="-63" t="-54" r="13" b="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5796136" y="2593670"/>
                <a:ext cx="2470933" cy="6259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ea typeface="Cambria Math" panose="02040503050406030204"/>
                  </a:rPr>
                  <a:t>＝</a:t>
                </a:r>
                <a:r>
                  <a:rPr lang="en-US" altLang="zh-CN" sz="2000" b="1" dirty="0">
                    <a:ea typeface="Cambria Math" panose="02040503050406030204"/>
                  </a:rPr>
                  <a:t>86 </a:t>
                </a:r>
                <a14:m>
                  <m:oMath xmlns:m="http://schemas.openxmlformats.org/officeDocument/2006/math">
                    <m:r>
                      <a:rPr lang="en-US" altLang="zh-CN" sz="2000" b="1" i="1">
                        <a:latin typeface="Cambria Math" panose="02040503050406030204"/>
                        <a:ea typeface="Cambria Math" panose="02040503050406030204"/>
                      </a:rPr>
                      <m:t>× </m:t>
                    </m:r>
                    <m:f>
                      <m:fPr>
                        <m:ctrlPr>
                          <a:rPr lang="en-US" altLang="zh-CN" sz="20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1">
                            <a:latin typeface="Cambria Math" panose="02040503050406030204"/>
                          </a:rPr>
                          <m:t>𝟖𝟔</m:t>
                        </m:r>
                      </m:den>
                    </m:f>
                    <m:r>
                      <a:rPr lang="en-US" altLang="zh-CN" sz="20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000" b="1" dirty="0">
                    <a:ea typeface="Cambria Math" panose="02040503050406030204"/>
                  </a:rPr>
                  <a:t>＋</a:t>
                </a:r>
                <a:r>
                  <a:rPr lang="en-US" altLang="zh-CN" sz="2000" b="1" dirty="0">
                    <a:ea typeface="Cambria Math" panose="02040503050406030204"/>
                  </a:rPr>
                  <a:t>1 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𝟖𝟔</m:t>
                        </m:r>
                      </m:den>
                    </m:f>
                  </m:oMath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2593670"/>
                <a:ext cx="2470933" cy="625941"/>
              </a:xfrm>
              <a:prstGeom prst="rect">
                <a:avLst/>
              </a:prstGeom>
              <a:blipFill rotWithShape="1">
                <a:blip r:embed="rId10"/>
                <a:stretch>
                  <a:fillRect l="-20" t="-53" r="-4292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5878182" y="3316844"/>
                <a:ext cx="1250663" cy="6259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ea typeface="Cambria Math" panose="02040503050406030204"/>
                  </a:rPr>
                  <a:t>＝</a:t>
                </a:r>
                <a:r>
                  <a:rPr lang="en-US" altLang="zh-CN" sz="2000" b="1" dirty="0">
                    <a:ea typeface="Cambria Math" panose="02040503050406030204"/>
                  </a:rPr>
                  <a:t>3 </a:t>
                </a:r>
                <a:r>
                  <a:rPr lang="zh-CN" altLang="en-US" sz="2000" b="1" dirty="0">
                    <a:ea typeface="Cambria Math" panose="02040503050406030204"/>
                  </a:rPr>
                  <a:t>＋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</a:rPr>
                          <m:t>𝟖𝟔</m:t>
                        </m:r>
                      </m:den>
                    </m:f>
                  </m:oMath>
                </a14:m>
                <a:endParaRPr lang="zh-CN" altLang="en-US" sz="2400" b="1" dirty="0"/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8182" y="3316844"/>
                <a:ext cx="1250663" cy="625941"/>
              </a:xfrm>
              <a:prstGeom prst="rect">
                <a:avLst/>
              </a:prstGeom>
              <a:blipFill rotWithShape="1">
                <a:blip r:embed="rId11"/>
                <a:stretch>
                  <a:fillRect l="-50" t="-38" r="-246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5878182" y="3878221"/>
                <a:ext cx="919932" cy="5370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ea typeface="Cambria Math" panose="02040503050406030204"/>
                  </a:rPr>
                  <a:t>＝</a:t>
                </a:r>
                <a14:m>
                  <m:oMath xmlns:m="http://schemas.openxmlformats.org/officeDocument/2006/math">
                    <m:r>
                      <a:rPr lang="en-US" altLang="zh-CN" sz="2000" b="1" i="1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  <m:r>
                      <a:rPr lang="en-US" altLang="zh-CN" sz="20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𝟑</m:t>
                    </m:r>
                    <m:f>
                      <m:fPr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𝟖𝟔</m:t>
                        </m:r>
                      </m:den>
                    </m:f>
                  </m:oMath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8182" y="3878221"/>
                <a:ext cx="919932" cy="537006"/>
              </a:xfrm>
              <a:prstGeom prst="rect">
                <a:avLst/>
              </a:prstGeom>
              <a:blipFill rotWithShape="1">
                <a:blip r:embed="rId12"/>
                <a:stretch>
                  <a:fillRect l="-68" t="-51" r="48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直接连接符 33"/>
          <p:cNvCxnSpPr/>
          <p:nvPr/>
        </p:nvCxnSpPr>
        <p:spPr>
          <a:xfrm>
            <a:off x="725783" y="3083921"/>
            <a:ext cx="181148" cy="195549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81767" y="310942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241934" y="2902249"/>
            <a:ext cx="181148" cy="195549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223995" y="267117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29436" y="2743766"/>
            <a:ext cx="181148" cy="195549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22552" y="252564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691680" y="3040507"/>
            <a:ext cx="181148" cy="195549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782254" y="313335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086127" y="3088358"/>
            <a:ext cx="181148" cy="195549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032685" y="318169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3592924" y="2902249"/>
            <a:ext cx="181148" cy="195549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3620964" y="26613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4139952" y="3083920"/>
            <a:ext cx="181148" cy="195549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059644" y="3193811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774567" y="2892809"/>
            <a:ext cx="181148" cy="195549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810461" y="263935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171508" y="2781992"/>
            <a:ext cx="181148" cy="195549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171508" y="256998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6801263" y="3008689"/>
            <a:ext cx="181148" cy="195549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6891837" y="305139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00"/>
                            </p:stCondLst>
                            <p:childTnLst>
                              <p:par>
                                <p:cTn id="1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2" grpId="0"/>
      <p:bldP spid="3" grpId="0"/>
      <p:bldP spid="20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926228" y="627534"/>
                <a:ext cx="198541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2009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2010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2011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6228" y="627534"/>
                <a:ext cx="1985415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7" t="-20" r="28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2601908" y="1491630"/>
                <a:ext cx="3092578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2009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2010</m:t>
                          </m:r>
                        </m:den>
                      </m:f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×(</m:t>
                      </m:r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2010</m:t>
                      </m:r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1</m:t>
                      </m:r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)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1908" y="1491630"/>
                <a:ext cx="3092578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10" t="-2" r="1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矩形 46"/>
              <p:cNvSpPr/>
              <p:nvPr/>
            </p:nvSpPr>
            <p:spPr>
              <a:xfrm>
                <a:off x="2496977" y="2277807"/>
                <a:ext cx="4000454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2009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2010</m:t>
                          </m:r>
                        </m:den>
                      </m:f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2010</m:t>
                      </m:r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2009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2010</m:t>
                          </m:r>
                        </m:den>
                      </m:f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1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7" name="矩形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6977" y="2277807"/>
                <a:ext cx="4000454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4" t="-8" r="3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矩形 47"/>
              <p:cNvSpPr/>
              <p:nvPr/>
            </p:nvSpPr>
            <p:spPr>
              <a:xfrm>
                <a:off x="2601908" y="3125993"/>
                <a:ext cx="2309735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20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09</m:t>
                      </m:r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2009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2010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8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1908" y="3125993"/>
                <a:ext cx="2309735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4" t="-67" r="24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矩形 48"/>
              <p:cNvSpPr/>
              <p:nvPr/>
            </p:nvSpPr>
            <p:spPr>
              <a:xfrm>
                <a:off x="2615778" y="3869308"/>
                <a:ext cx="1994969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20</m:t>
                      </m:r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09</m:t>
                      </m:r>
                      <m:f>
                        <m:fPr>
                          <m:ctrlPr>
                            <a:rPr lang="en-US" altLang="zh-CN" sz="24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2009</m:t>
                          </m:r>
                        </m:num>
                        <m:den>
                          <m:r>
                            <a:rPr lang="en-US" altLang="zh-CN" sz="24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2010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9" name="矩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5778" y="3869308"/>
                <a:ext cx="1994969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1" t="-32" r="1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1403648" y="759012"/>
            <a:ext cx="13139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7" grpId="0"/>
      <p:bldP spid="48" grpId="0"/>
      <p:bldP spid="49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530" y="1485900"/>
            <a:ext cx="7632065" cy="3322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136197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37228" name="Rectangle 12"/>
          <p:cNvSpPr>
            <a:spLocks noChangeArrowheads="1"/>
          </p:cNvSpPr>
          <p:nvPr/>
        </p:nvSpPr>
        <p:spPr bwMode="auto">
          <a:xfrm>
            <a:off x="1031530" y="1695535"/>
            <a:ext cx="6625371" cy="1938992"/>
          </a:xfrm>
          <a:prstGeom prst="rect">
            <a:avLst/>
          </a:prstGeom>
          <a:solidFill>
            <a:srgbClr val="008000">
              <a:alpha val="36862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ea typeface="楷体" panose="02010609060101010101" pitchFamily="49" charset="-122"/>
              </a:rPr>
              <a:t>分数四则混合运算的顺序与整数四则混合运算的顺序相同。</a:t>
            </a:r>
            <a:r>
              <a:rPr lang="en-US" altLang="zh-CN" sz="2000" b="1" dirty="0">
                <a:ea typeface="楷体" panose="02010609060101010101" pitchFamily="49" charset="-122"/>
              </a:rPr>
              <a:t>   </a:t>
            </a:r>
            <a:endParaRPr lang="zh-CN" altLang="zh-CN" sz="2000" b="1" dirty="0">
              <a:ea typeface="楷体" panose="02010609060101010101" pitchFamily="49" charset="-122"/>
            </a:endParaRPr>
          </a:p>
          <a:p>
            <a:r>
              <a:rPr lang="zh-CN" altLang="zh-CN" sz="2000" b="1" dirty="0">
                <a:ea typeface="楷体" panose="02010609060101010101" pitchFamily="49" charset="-122"/>
              </a:rPr>
              <a:t>如果只有乘除法或只有加减法，就从左到右依次计算；</a:t>
            </a:r>
            <a:endParaRPr lang="zh-CN" altLang="zh-CN" sz="2000" b="1" dirty="0">
              <a:ea typeface="楷体" panose="02010609060101010101" pitchFamily="49" charset="-122"/>
            </a:endParaRPr>
          </a:p>
          <a:p>
            <a:r>
              <a:rPr lang="zh-CN" altLang="zh-CN" sz="2000" b="1" dirty="0">
                <a:ea typeface="楷体" panose="02010609060101010101" pitchFamily="49" charset="-122"/>
              </a:rPr>
              <a:t>如果既有乘除法又有加减法，要先算乘除法再算加减法；如果有小括号和中括号的，要先算小括号里的，再算中括号里的，最后算括号外面的。</a:t>
            </a:r>
            <a:r>
              <a:rPr lang="en-US" altLang="zh-CN" sz="2000" b="1" dirty="0">
                <a:ea typeface="楷体" panose="02010609060101010101" pitchFamily="49" charset="-122"/>
              </a:rPr>
              <a:t>  </a:t>
            </a:r>
            <a:endParaRPr lang="zh-CN" altLang="zh-CN" sz="2000" b="1" dirty="0">
              <a:ea typeface="楷体" panose="02010609060101010101" pitchFamily="49" charset="-122"/>
            </a:endParaRPr>
          </a:p>
        </p:txBody>
      </p:sp>
      <p:sp>
        <p:nvSpPr>
          <p:cNvPr id="137232" name="矩形 21"/>
          <p:cNvSpPr>
            <a:spLocks noChangeArrowheads="1"/>
          </p:cNvSpPr>
          <p:nvPr/>
        </p:nvSpPr>
        <p:spPr bwMode="auto">
          <a:xfrm>
            <a:off x="1043608" y="3723878"/>
            <a:ext cx="6613293" cy="794320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zh-CN" sz="2000" b="1" dirty="0">
                <a:ea typeface="楷体" panose="02010609060101010101" pitchFamily="49" charset="-122"/>
              </a:rPr>
              <a:t>在计算分数混合运算时，有时可以用学过的运算律使计算简便。</a:t>
            </a:r>
            <a:endParaRPr lang="zh-CN" altLang="zh-CN" sz="20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8" grpId="0" bldLvl="0" animBg="1"/>
      <p:bldP spid="1372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428149" y="2265454"/>
            <a:ext cx="8604250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 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16×4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7×9      32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2×9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4" name="Rectangle 2"/>
          <p:cNvSpPr>
            <a:spLocks noChangeArrowheads="1"/>
          </p:cNvSpPr>
          <p:nvPr/>
        </p:nvSpPr>
        <p:spPr bwMode="auto">
          <a:xfrm>
            <a:off x="539750" y="1453769"/>
            <a:ext cx="2880122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计算下面各题。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5" name="Rectangle 28"/>
          <p:cNvSpPr>
            <a:spLocks noChangeArrowheads="1"/>
          </p:cNvSpPr>
          <p:nvPr/>
        </p:nvSpPr>
        <p:spPr bwMode="auto">
          <a:xfrm>
            <a:off x="7019925" y="2947508"/>
            <a:ext cx="684803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http://www.lspjy.com</a:t>
            </a:r>
            <a:endParaRPr lang="zh-CN" altLang="en-US" sz="200">
              <a:solidFill>
                <a:schemeClr val="bg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223" name="AutoShape 31"/>
          <p:cNvSpPr>
            <a:spLocks noChangeArrowheads="1"/>
          </p:cNvSpPr>
          <p:nvPr/>
        </p:nvSpPr>
        <p:spPr bwMode="auto">
          <a:xfrm>
            <a:off x="3707904" y="916614"/>
            <a:ext cx="2422750" cy="827980"/>
          </a:xfrm>
          <a:prstGeom prst="cloudCallout">
            <a:avLst>
              <a:gd name="adj1" fmla="val 64073"/>
              <a:gd name="adj2" fmla="val 3082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先说一说运算顺序。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9" name="图片 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793" y="49276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C:\Documents and Settings\Administrator\桌面\6年级\p002-06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097160"/>
            <a:ext cx="1119387" cy="1287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30021" y="2793560"/>
            <a:ext cx="1578451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×5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70517" y="3366671"/>
            <a:ext cx="1105139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3419873" y="2793560"/>
            <a:ext cx="1656184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491880" y="3239618"/>
            <a:ext cx="828092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6399311" y="2808612"/>
            <a:ext cx="2133129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2×9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6372200" y="3223236"/>
            <a:ext cx="2133129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6551710" y="3652912"/>
            <a:ext cx="939877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40964" grpId="0"/>
      <p:bldP spid="8223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ChangeArrowheads="1"/>
          </p:cNvSpPr>
          <p:nvPr/>
        </p:nvSpPr>
        <p:spPr bwMode="auto">
          <a:xfrm>
            <a:off x="308082" y="393064"/>
            <a:ext cx="519725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用字母表示乘法的运算定律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89061" y="944141"/>
            <a:ext cx="24481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乘法交换律：</a:t>
            </a:r>
            <a:r>
              <a:rPr lang="zh-CN" altLang="en-US" sz="1800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513249" y="915566"/>
            <a:ext cx="2225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a×b=b×a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489060" y="1401341"/>
            <a:ext cx="25266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乘法结合律：</a:t>
            </a:r>
            <a:r>
              <a:rPr lang="zh-CN" altLang="en-US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489061" y="1864314"/>
            <a:ext cx="24481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乘法分配律：</a:t>
            </a:r>
            <a:r>
              <a:rPr lang="zh-CN" altLang="en-US" sz="1800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3441811" y="1401341"/>
            <a:ext cx="37994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(a×b)×c=a×(b×c)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3441811" y="1888306"/>
            <a:ext cx="3954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(a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b)×c=a×c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b×c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414670" y="2429609"/>
            <a:ext cx="72330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用简便方法计算：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25×7×4    0.36×101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1920647" y="4380623"/>
            <a:ext cx="451277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运算定律是否适用于分数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044100" y="3013654"/>
            <a:ext cx="271420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7×(25×4)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044099" y="3420192"/>
            <a:ext cx="19912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7×100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3053571" y="3818645"/>
            <a:ext cx="11801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700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315881" y="2958588"/>
            <a:ext cx="41617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0.36×100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0.36×1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5337943" y="3470524"/>
            <a:ext cx="217239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0.36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5370358" y="3993744"/>
            <a:ext cx="169063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36.36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5125" grpId="0"/>
      <p:bldP spid="5126" grpId="0"/>
      <p:bldP spid="5127" grpId="0"/>
      <p:bldP spid="5128" grpId="0"/>
      <p:bldP spid="5129" grpId="0"/>
      <p:bldP spid="5130" grpId="0"/>
      <p:bldP spid="5131" grpId="0"/>
      <p:bldP spid="5132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539552" y="1738597"/>
            <a:ext cx="7344618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×98×0.4    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1.25×2.5×8×4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1" name="Rectangle 2"/>
          <p:cNvSpPr>
            <a:spLocks noChangeArrowheads="1"/>
          </p:cNvSpPr>
          <p:nvPr/>
        </p:nvSpPr>
        <p:spPr bwMode="auto">
          <a:xfrm>
            <a:off x="179512" y="709017"/>
            <a:ext cx="5004047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用简便方法计算下面各题。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7019925" y="2625329"/>
            <a:ext cx="684803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0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http://www.lspjy.com</a:t>
            </a:r>
            <a:endParaRPr lang="zh-CN" altLang="en-US" sz="200">
              <a:solidFill>
                <a:schemeClr val="bg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4472471" y="565373"/>
            <a:ext cx="3118301" cy="926257"/>
          </a:xfrm>
          <a:prstGeom prst="cloudCallout">
            <a:avLst>
              <a:gd name="adj1" fmla="val 39319"/>
              <a:gd name="adj2" fmla="val 48954"/>
            </a:avLst>
          </a:prstGeom>
          <a:solidFill>
            <a:srgbClr val="92D050"/>
          </a:solidFill>
          <a:ln w="12700">
            <a:solidFill>
              <a:schemeClr val="tx1"/>
            </a:solidFill>
            <a:round/>
          </a:ln>
          <a:effectLst/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2" name="Picture 2" descr="C:\Documents and Settings\Administrator\桌面\6年级\p002-04-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865" y="1063317"/>
            <a:ext cx="1296435" cy="13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671526" y="572561"/>
            <a:ext cx="2919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说一说：计算时应用了什么运算定律。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8969" y="2335728"/>
            <a:ext cx="3763310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×0.4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×98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45649" y="2859782"/>
            <a:ext cx="1618039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×98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5649" y="3290829"/>
            <a:ext cx="1618039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177844" y="2356247"/>
            <a:ext cx="4968551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＝（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1.25×8</a:t>
            </a: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×(2.5×4)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207839" y="2888682"/>
            <a:ext cx="1951439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＝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10×10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207839" y="3421117"/>
            <a:ext cx="1951439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＝</a:t>
            </a:r>
            <a:r>
              <a:rPr lang="en-US" altLang="zh-CN" sz="2800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2800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43011" grpId="0"/>
      <p:bldP spid="21512" grpId="0" animBg="1"/>
      <p:bldP spid="2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51" name="Text Box 27"/>
          <p:cNvSpPr txBox="1">
            <a:spLocks noChangeArrowheads="1"/>
          </p:cNvSpPr>
          <p:nvPr/>
        </p:nvSpPr>
        <p:spPr bwMode="auto">
          <a:xfrm>
            <a:off x="453256" y="627534"/>
            <a:ext cx="77191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观察每组的两个算式，看看它们有什么关系？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96" name="Rectangle 28"/>
          <p:cNvSpPr>
            <a:spLocks noChangeArrowheads="1"/>
          </p:cNvSpPr>
          <p:nvPr/>
        </p:nvSpPr>
        <p:spPr bwMode="auto">
          <a:xfrm>
            <a:off x="1789074" y="1164253"/>
            <a:ext cx="7048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216" name="Text Box 48"/>
          <p:cNvSpPr txBox="1">
            <a:spLocks noChangeArrowheads="1"/>
          </p:cNvSpPr>
          <p:nvPr/>
        </p:nvSpPr>
        <p:spPr bwMode="auto">
          <a:xfrm>
            <a:off x="1820714" y="1157977"/>
            <a:ext cx="5762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"/>
          <p:cNvSpPr txBox="1">
            <a:spLocks noChangeArrowheads="1"/>
          </p:cNvSpPr>
          <p:nvPr/>
        </p:nvSpPr>
        <p:spPr bwMode="auto">
          <a:xfrm>
            <a:off x="989098" y="3937208"/>
            <a:ext cx="69125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1"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整数乘法运算定律在分数乘法中同样适用 </a:t>
            </a:r>
            <a:endParaRPr kumimoji="1"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896222" y="1150756"/>
                <a:ext cx="894797" cy="6113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222" y="1150756"/>
                <a:ext cx="894797" cy="611321"/>
              </a:xfrm>
              <a:prstGeom prst="rect">
                <a:avLst/>
              </a:prstGeom>
              <a:blipFill rotWithShape="1">
                <a:blip r:embed="rId1"/>
                <a:stretch>
                  <a:fillRect l="-26" t="-22" r="36" b="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2594090" y="1150754"/>
                <a:ext cx="894797" cy="6113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4090" y="1150754"/>
                <a:ext cx="894797" cy="611321"/>
              </a:xfrm>
              <a:prstGeom prst="rect">
                <a:avLst/>
              </a:prstGeom>
              <a:blipFill rotWithShape="1">
                <a:blip r:embed="rId2"/>
                <a:stretch>
                  <a:fillRect l="-13" t="-22" r="22" b="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/>
              <p:nvPr/>
            </p:nvSpPr>
            <p:spPr>
              <a:xfrm>
                <a:off x="943971" y="1851367"/>
                <a:ext cx="1719060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dPr>
                        <m:e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 </m:t>
                          </m:r>
                          <m:f>
                            <m:fPr>
                              <m:ctrlPr>
                                <a:rPr lang="en-US" altLang="zh-CN" b="1" i="1" smtClean="0">
                                  <a:latin typeface="Cambria Math" panose="02040503050406030204"/>
                                </a:rPr>
                              </m:ctrlPr>
                            </m:fPr>
                            <m:num>
                              <m:r>
                                <a:rPr lang="en-US" altLang="zh-CN" b="1" i="1" smtClean="0">
                                  <a:latin typeface="Cambria Math" panose="02040503050406030204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altLang="zh-CN" b="1" i="1" smtClean="0">
                                  <a:latin typeface="Cambria Math" panose="02040503050406030204"/>
                                </a:rPr>
                                <m:t>𝟑</m:t>
                              </m:r>
                            </m:den>
                          </m:f>
                          <m:r>
                            <a:rPr lang="en-US" altLang="zh-CN" b="1" i="1" smtClean="0">
                              <a:latin typeface="Cambria Math" panose="02040503050406030204"/>
                            </a:rPr>
                            <m:t> </m:t>
                          </m:r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 </m:t>
                          </m:r>
                          <m:f>
                            <m:fPr>
                              <m:ctrlPr>
                                <a:rPr lang="en-US" altLang="zh-CN" b="1" i="1" smtClean="0">
                                  <a:latin typeface="Cambria Math" panose="02040503050406030204"/>
                                  <a:ea typeface="Cambria Math" panose="02040503050406030204"/>
                                </a:rPr>
                              </m:ctrlPr>
                            </m:fPr>
                            <m:num>
                              <m:r>
                                <a:rPr lang="en-US" altLang="zh-CN" b="1" i="1" smtClean="0">
                                  <a:latin typeface="Cambria Math" panose="02040503050406030204"/>
                                  <a:ea typeface="Cambria Math" panose="02040503050406030204"/>
                                </a:rPr>
                                <m:t>𝟐</m:t>
                              </m:r>
                            </m:num>
                            <m:den>
                              <m:r>
                                <a:rPr lang="en-US" altLang="zh-CN" b="1" i="1" smtClean="0">
                                  <a:latin typeface="Cambria Math" panose="02040503050406030204"/>
                                  <a:ea typeface="Cambria Math" panose="02040503050406030204"/>
                                </a:rPr>
                                <m:t>𝟓</m:t>
                              </m:r>
                            </m:den>
                          </m:f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 </m:t>
                          </m:r>
                        </m:e>
                      </m:d>
                      <m:r>
                        <a:rPr lang="en-US" altLang="zh-CN" b="1" i="1" smtClean="0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f>
                        <m:fPr>
                          <m:ctrlP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71" y="1851367"/>
                <a:ext cx="1719060" cy="714683"/>
              </a:xfrm>
              <a:prstGeom prst="rect">
                <a:avLst/>
              </a:prstGeom>
              <a:blipFill rotWithShape="1">
                <a:blip r:embed="rId3"/>
                <a:stretch>
                  <a:fillRect l="-21" t="-48" r="-2706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3562592" y="1839685"/>
                <a:ext cx="2132379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 ×(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 ×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2592" y="1839685"/>
                <a:ext cx="2132379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1" t="-13" r="-14102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960405" y="2906390"/>
                <a:ext cx="2089098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+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latin typeface="Cambria Math" panose="02040503050406030204"/>
                        <a:ea typeface="Cambria Math" panose="02040503050406030204"/>
                      </a:rPr>
                      <m:t>)</m:t>
                    </m:r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405" y="2906390"/>
                <a:ext cx="2089098" cy="714683"/>
              </a:xfrm>
              <a:prstGeom prst="rect">
                <a:avLst/>
              </a:prstGeom>
              <a:blipFill rotWithShape="1">
                <a:blip r:embed="rId5"/>
                <a:stretch>
                  <a:fillRect l="-14" t="-88" r="-5734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/>
              <p:cNvSpPr txBox="1"/>
              <p:nvPr/>
            </p:nvSpPr>
            <p:spPr>
              <a:xfrm>
                <a:off x="4051678" y="3025013"/>
                <a:ext cx="2330766" cy="7146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 </m:t>
                    </m:r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+ 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dirty="0" smtClean="0"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1678" y="3025013"/>
                <a:ext cx="2330766" cy="714683"/>
              </a:xfrm>
              <a:prstGeom prst="rect">
                <a:avLst/>
              </a:prstGeom>
              <a:blipFill rotWithShape="1">
                <a:blip r:embed="rId6"/>
                <a:stretch>
                  <a:fillRect l="-16" t="-71" r="-7517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Rectangle 28"/>
          <p:cNvSpPr>
            <a:spLocks noChangeArrowheads="1"/>
          </p:cNvSpPr>
          <p:nvPr/>
        </p:nvSpPr>
        <p:spPr bwMode="auto">
          <a:xfrm>
            <a:off x="2793189" y="1981275"/>
            <a:ext cx="7048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9" name="Rectangle 28"/>
          <p:cNvSpPr>
            <a:spLocks noChangeArrowheads="1"/>
          </p:cNvSpPr>
          <p:nvPr/>
        </p:nvSpPr>
        <p:spPr bwMode="auto">
          <a:xfrm>
            <a:off x="3210167" y="3025013"/>
            <a:ext cx="7048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0" name="Text Box 48"/>
          <p:cNvSpPr txBox="1">
            <a:spLocks noChangeArrowheads="1"/>
          </p:cNvSpPr>
          <p:nvPr/>
        </p:nvSpPr>
        <p:spPr bwMode="auto">
          <a:xfrm>
            <a:off x="2785422" y="1958259"/>
            <a:ext cx="5762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48"/>
          <p:cNvSpPr txBox="1">
            <a:spLocks noChangeArrowheads="1"/>
          </p:cNvSpPr>
          <p:nvPr/>
        </p:nvSpPr>
        <p:spPr bwMode="auto">
          <a:xfrm>
            <a:off x="3181520" y="3027060"/>
            <a:ext cx="5762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1" grpId="0"/>
      <p:bldP spid="7196" grpId="0"/>
      <p:bldP spid="7216" grpId="0"/>
      <p:bldP spid="42" grpId="0"/>
      <p:bldP spid="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112155" y="1275600"/>
            <a:ext cx="11734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图片 2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2248" y="46609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文本框 14"/>
          <p:cNvSpPr txBox="1">
            <a:spLocks noChangeArrowheads="1"/>
          </p:cNvSpPr>
          <p:nvPr/>
        </p:nvSpPr>
        <p:spPr bwMode="auto">
          <a:xfrm>
            <a:off x="621348" y="42640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探究新知</a:t>
            </a:r>
            <a:endParaRPr lang="zh-CN" altLang="en-US" sz="3200" b="1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65" name="组合 30"/>
          <p:cNvGrpSpPr/>
          <p:nvPr/>
        </p:nvGrpSpPr>
        <p:grpSpPr bwMode="auto">
          <a:xfrm>
            <a:off x="107951" y="1151323"/>
            <a:ext cx="1004204" cy="1064784"/>
            <a:chOff x="670145" y="1457273"/>
            <a:chExt cx="1555361" cy="1418831"/>
          </a:xfrm>
        </p:grpSpPr>
        <p:pic>
          <p:nvPicPr>
            <p:cNvPr id="66" name="图片 31" descr="28Z58PICt4r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" name="矩形 32"/>
            <p:cNvSpPr>
              <a:spLocks noChangeArrowheads="1"/>
            </p:cNvSpPr>
            <p:nvPr/>
          </p:nvSpPr>
          <p:spPr bwMode="auto">
            <a:xfrm>
              <a:off x="921965" y="2322451"/>
              <a:ext cx="1127693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例 </a:t>
              </a:r>
              <a:r>
                <a:rPr lang="en-US" altLang="zh-CN" sz="2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endPara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493003" y="1299922"/>
                <a:ext cx="1545167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</a:rPr>
                        <m:t>−</m:t>
                      </m:r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effectLst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003" y="1299922"/>
                <a:ext cx="1545167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41" t="-10" r="13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3" name="TextBox 72"/>
              <p:cNvSpPr txBox="1"/>
              <p:nvPr/>
            </p:nvSpPr>
            <p:spPr>
              <a:xfrm>
                <a:off x="2163215" y="2491037"/>
                <a:ext cx="1518211" cy="714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effectLst/>
                  </a:rPr>
                  <a:t>＝</a:t>
                </a:r>
                <a:r>
                  <a:rPr lang="en-US" altLang="zh-CN" sz="2800" b="1" dirty="0">
                    <a:effectLst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effectLst/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/>
                          </a:rPr>
                          <m:t>𝟖</m:t>
                        </m:r>
                      </m:den>
                    </m:f>
                    <m:r>
                      <a:rPr lang="en-US" altLang="zh-CN" sz="2800" b="1" i="1">
                        <a:effectLst/>
                        <a:latin typeface="Cambria Math" panose="02040503050406030204"/>
                      </a:rPr>
                      <m:t>−</m:t>
                    </m:r>
                    <m:f>
                      <m:fPr>
                        <m:ctrlPr>
                          <a:rPr lang="en-US" altLang="zh-CN" sz="2800" b="1" i="1" smtClean="0">
                            <a:effectLst/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effectLst/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effectLst/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effectLst/>
                </a:endParaRPr>
              </a:p>
            </p:txBody>
          </p:sp>
        </mc:Choice>
        <mc:Fallback>
          <p:sp>
            <p:nvSpPr>
              <p:cNvPr id="73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3215" y="2491037"/>
                <a:ext cx="1518211" cy="714811"/>
              </a:xfrm>
              <a:prstGeom prst="rect">
                <a:avLst/>
              </a:prstGeom>
              <a:blipFill rotWithShape="1">
                <a:blip r:embed="rId4"/>
                <a:stretch>
                  <a:fillRect l="-27" t="-79" r="22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4" name="TextBox 73"/>
              <p:cNvSpPr txBox="1"/>
              <p:nvPr/>
            </p:nvSpPr>
            <p:spPr>
              <a:xfrm>
                <a:off x="2285569" y="3428155"/>
                <a:ext cx="827020" cy="7211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effectLst/>
                  </a:rPr>
                  <a:t>＝</a:t>
                </a:r>
                <a:r>
                  <a:rPr lang="en-US" altLang="zh-CN" sz="2800" b="1" dirty="0">
                    <a:effectLst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effectLst/>
                </a:endParaRPr>
              </a:p>
            </p:txBody>
          </p:sp>
        </mc:Choice>
        <mc:Fallback>
          <p:sp>
            <p:nvSpPr>
              <p:cNvPr id="74" name="TextBox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569" y="3428155"/>
                <a:ext cx="827020" cy="721159"/>
              </a:xfrm>
              <a:prstGeom prst="rect">
                <a:avLst/>
              </a:prstGeom>
              <a:blipFill rotWithShape="1">
                <a:blip r:embed="rId5"/>
                <a:stretch>
                  <a:fillRect l="-25" t="-59" r="55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4813455" y="1186278"/>
                <a:ext cx="2566857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÷[(</m:t>
                      </m:r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)×</m:t>
                      </m:r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]</m:t>
                      </m:r>
                    </m:oMath>
                  </m:oMathPara>
                </a14:m>
                <a:endParaRPr lang="zh-CN" altLang="en-US" sz="2400" b="1" dirty="0">
                  <a:effectLst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3455" y="1186278"/>
                <a:ext cx="2566857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6" t="-12" r="-1694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6" name="TextBox 75"/>
              <p:cNvSpPr txBox="1"/>
              <p:nvPr/>
            </p:nvSpPr>
            <p:spPr>
              <a:xfrm>
                <a:off x="4570024" y="2237280"/>
                <a:ext cx="207467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÷[</m:t>
                      </m:r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]</m:t>
                      </m:r>
                    </m:oMath>
                  </m:oMathPara>
                </a14:m>
                <a:endParaRPr lang="zh-CN" altLang="en-US" sz="2400" b="1" dirty="0">
                  <a:effectLst/>
                </a:endParaRPr>
              </a:p>
            </p:txBody>
          </p:sp>
        </mc:Choice>
        <mc:Fallback>
          <p:sp>
            <p:nvSpPr>
              <p:cNvPr id="76" name="TextBox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0024" y="2237280"/>
                <a:ext cx="2074671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27" t="-22" r="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7" name="TextBox 76"/>
              <p:cNvSpPr txBox="1"/>
              <p:nvPr/>
            </p:nvSpPr>
            <p:spPr>
              <a:xfrm>
                <a:off x="4570024" y="3035067"/>
                <a:ext cx="1319079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400" b="1" i="1" smtClean="0">
                              <a:effectLst/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effectLst/>
                </a:endParaRPr>
              </a:p>
            </p:txBody>
          </p:sp>
        </mc:Choice>
        <mc:Fallback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0024" y="3035067"/>
                <a:ext cx="1319079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43" t="-51" r="9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9" name="TextBox 78"/>
              <p:cNvSpPr txBox="1"/>
              <p:nvPr/>
            </p:nvSpPr>
            <p:spPr>
              <a:xfrm>
                <a:off x="4855806" y="3876178"/>
                <a:ext cx="768672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effectLst/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effectLst/>
                </a:endParaRPr>
              </a:p>
            </p:txBody>
          </p:sp>
        </mc:Choice>
        <mc:Fallback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806" y="3876178"/>
                <a:ext cx="768672" cy="783804"/>
              </a:xfrm>
              <a:prstGeom prst="rect">
                <a:avLst/>
              </a:prstGeom>
              <a:blipFill rotWithShape="1">
                <a:blip r:embed="rId9"/>
                <a:stretch>
                  <a:fillRect l="-78" t="-18" r="37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4" name="Picture 2" descr="C:\Documents and Settings\Administrator\桌面\6年级\p098-02-0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421" y="2874911"/>
            <a:ext cx="981883" cy="119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Documents and Settings\Administrator\桌面\6年级\p090-01-0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15661" y="3118469"/>
            <a:ext cx="1159692" cy="132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云形标注 83"/>
          <p:cNvSpPr/>
          <p:nvPr/>
        </p:nvSpPr>
        <p:spPr>
          <a:xfrm>
            <a:off x="107951" y="2076196"/>
            <a:ext cx="2344172" cy="874906"/>
          </a:xfrm>
          <a:prstGeom prst="cloudCallout">
            <a:avLst>
              <a:gd name="adj1" fmla="val 14426"/>
              <a:gd name="adj2" fmla="val 84754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81652" y="2106323"/>
            <a:ext cx="22704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算式里有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又有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应该怎样计算？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6601414" y="1640902"/>
            <a:ext cx="2463825" cy="1166183"/>
          </a:xfrm>
          <a:prstGeom prst="cloudCallout">
            <a:avLst>
              <a:gd name="adj1" fmla="val -42742"/>
              <a:gd name="adj2" fmla="val 57269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774097" y="1708275"/>
            <a:ext cx="22911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算式里既有小括号又有中括号，应该怎样计算？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云形标注 88"/>
          <p:cNvSpPr/>
          <p:nvPr/>
        </p:nvSpPr>
        <p:spPr>
          <a:xfrm>
            <a:off x="400491" y="2105658"/>
            <a:ext cx="1586410" cy="775258"/>
          </a:xfrm>
          <a:prstGeom prst="cloudCallout">
            <a:avLst>
              <a:gd name="adj1" fmla="val 24736"/>
              <a:gd name="adj2" fmla="val 88129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73173" y="2173030"/>
            <a:ext cx="14137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先算乘法再算减法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云形标注 90"/>
          <p:cNvSpPr/>
          <p:nvPr/>
        </p:nvSpPr>
        <p:spPr>
          <a:xfrm>
            <a:off x="6012160" y="1275606"/>
            <a:ext cx="3107291" cy="1590311"/>
          </a:xfrm>
          <a:prstGeom prst="cloudCallout">
            <a:avLst>
              <a:gd name="adj1" fmla="val -36936"/>
              <a:gd name="adj2" fmla="val 52657"/>
            </a:avLst>
          </a:prstGeom>
          <a:solidFill>
            <a:srgbClr val="92D05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196396" y="1563638"/>
            <a:ext cx="27388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先算小括号里的加法，再算中括号里的乘法，最后算括号外面的除法。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3" grpId="0"/>
      <p:bldP spid="73" grpId="0"/>
      <p:bldP spid="74" grpId="0"/>
      <p:bldP spid="5" grpId="0"/>
      <p:bldP spid="76" grpId="0"/>
      <p:bldP spid="77" grpId="0"/>
      <p:bldP spid="79" grpId="0"/>
      <p:bldP spid="84" grpId="0" animBg="1"/>
      <p:bldP spid="84" grpId="1" animBg="1"/>
      <p:bldP spid="85" grpId="0"/>
      <p:bldP spid="85" grpId="1"/>
      <p:bldP spid="86" grpId="0" animBg="1"/>
      <p:bldP spid="86" grpId="1" animBg="1"/>
      <p:bldP spid="87" grpId="0"/>
      <p:bldP spid="87" grpId="1"/>
      <p:bldP spid="89" grpId="0" animBg="1"/>
      <p:bldP spid="90" grpId="0"/>
      <p:bldP spid="91" grpId="0" animBg="1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3493445" y="2061680"/>
            <a:ext cx="1006548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Cambria Math" panose="02040503050406030204"/>
              </a:rPr>
              <a:t>            </a:t>
            </a:r>
            <a:endParaRPr lang="en-US" altLang="zh-CN" sz="2400" b="1" dirty="0">
              <a:solidFill>
                <a:srgbClr val="FF0000"/>
              </a:solidFill>
              <a:ea typeface="Cambria Math" panose="02040503050406030204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ea typeface="Cambria Math" panose="02040503050406030204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387432" y="1351231"/>
            <a:ext cx="2057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endParaRPr lang="zh-CN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117" name="AutoShape 7"/>
          <p:cNvSpPr>
            <a:spLocks noChangeArrowheads="1"/>
          </p:cNvSpPr>
          <p:nvPr/>
        </p:nvSpPr>
        <p:spPr bwMode="auto">
          <a:xfrm flipH="1">
            <a:off x="5028520" y="2243968"/>
            <a:ext cx="2403475" cy="628650"/>
          </a:xfrm>
          <a:prstGeom prst="rightArrow">
            <a:avLst>
              <a:gd name="adj1" fmla="val 50000"/>
              <a:gd name="adj2" fmla="val 71686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defRPr sz="24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zh-CN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应用了什么定律？</a:t>
            </a:r>
            <a:endParaRPr lang="zh-CN" altLang="zh-CN" sz="1800" dirty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30"/>
          <p:cNvGrpSpPr/>
          <p:nvPr/>
        </p:nvGrpSpPr>
        <p:grpSpPr bwMode="auto">
          <a:xfrm>
            <a:off x="204484" y="663399"/>
            <a:ext cx="1004204" cy="1064784"/>
            <a:chOff x="670145" y="1457273"/>
            <a:chExt cx="1555361" cy="1418831"/>
          </a:xfrm>
        </p:grpSpPr>
        <p:pic>
          <p:nvPicPr>
            <p:cNvPr id="66" name="图片 31" descr="28Z58PICt4r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" name="矩形 32"/>
            <p:cNvSpPr>
              <a:spLocks noChangeArrowheads="1"/>
            </p:cNvSpPr>
            <p:nvPr/>
          </p:nvSpPr>
          <p:spPr bwMode="auto">
            <a:xfrm>
              <a:off x="921965" y="2322451"/>
              <a:ext cx="1127693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endPara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534281" y="1133111"/>
                <a:ext cx="2955553" cy="910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 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  <m:r>
                        <a:rPr lang="zh-CN" altLang="en-US" sz="2800" b="1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  <m:f>
                        <m:fPr>
                          <m:ctrlPr>
                            <a:rPr lang="en-US" altLang="zh-CN" sz="28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800" b="1" i="1" smtClean="0">
                          <a:latin typeface="Cambria Math" panose="02040503050406030204"/>
                        </a:rPr>
                        <m:t> </m:t>
                      </m:r>
                      <m:r>
                        <a:rPr lang="en-US" altLang="zh-CN" sz="2800" b="1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 </m:t>
                      </m:r>
                      <m:f>
                        <m:fPr>
                          <m:ctrlPr>
                            <a:rPr lang="en-US" altLang="zh-CN" sz="2800" b="1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281" y="1133111"/>
                <a:ext cx="2955553" cy="910762"/>
              </a:xfrm>
              <a:prstGeom prst="rect">
                <a:avLst/>
              </a:prstGeom>
              <a:blipFill rotWithShape="1">
                <a:blip r:embed="rId2"/>
                <a:stretch>
                  <a:fillRect l="-21" t="-30" r="-8392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1997467" y="215873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＝</a:t>
            </a:r>
            <a:endParaRPr lang="zh-CN" altLang="en-US" sz="2800" b="1" dirty="0">
              <a:latin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547219" y="1151110"/>
                <a:ext cx="580608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7219" y="1151110"/>
                <a:ext cx="580608" cy="898964"/>
              </a:xfrm>
              <a:prstGeom prst="rect">
                <a:avLst/>
              </a:prstGeom>
              <a:blipFill rotWithShape="1">
                <a:blip r:embed="rId3"/>
                <a:stretch>
                  <a:fillRect l="-40" t="-55" r="78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899099" y="1351231"/>
                <a:ext cx="62068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9099" y="1351231"/>
                <a:ext cx="620683" cy="523220"/>
              </a:xfrm>
              <a:prstGeom prst="rect">
                <a:avLst/>
              </a:prstGeom>
              <a:blipFill rotWithShape="1">
                <a:blip r:embed="rId4"/>
                <a:stretch>
                  <a:fillRect l="-52" t="-112" r="99" b="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383288" y="1127401"/>
                <a:ext cx="435700" cy="910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288" y="1127401"/>
                <a:ext cx="435700" cy="910570"/>
              </a:xfrm>
              <a:prstGeom prst="rect">
                <a:avLst/>
              </a:prstGeom>
              <a:blipFill rotWithShape="1">
                <a:blip r:embed="rId5"/>
                <a:stretch>
                  <a:fillRect l="-2" t="-30" r="22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679201" y="1351231"/>
                <a:ext cx="63190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1" i="1" smtClean="0">
                          <a:latin typeface="Cambria Math" panose="02040503050406030204"/>
                          <a:ea typeface="Cambria Math" panose="02040503050406030204"/>
                        </a:rPr>
                        <m:t>−</m:t>
                      </m:r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9201" y="1351231"/>
                <a:ext cx="631903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2" t="-112" r="14" b="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4081033" y="1144397"/>
                <a:ext cx="580608" cy="9019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1033" y="1144397"/>
                <a:ext cx="580608" cy="901978"/>
              </a:xfrm>
              <a:prstGeom prst="rect">
                <a:avLst/>
              </a:prstGeom>
              <a:blipFill rotWithShape="1">
                <a:blip r:embed="rId7"/>
                <a:stretch>
                  <a:fillRect l="-90" t="-14" r="18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3029255" y="2300632"/>
            <a:ext cx="1999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Cambria Math" panose="02040503050406030204"/>
              </a:rPr>
              <a:t>（           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126" y="625718"/>
            <a:ext cx="907689" cy="1140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202" y="3090593"/>
            <a:ext cx="6572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云形标注 24"/>
          <p:cNvSpPr/>
          <p:nvPr/>
        </p:nvSpPr>
        <p:spPr>
          <a:xfrm>
            <a:off x="6276232" y="425663"/>
            <a:ext cx="1586410" cy="414966"/>
          </a:xfrm>
          <a:prstGeom prst="cloudCallout">
            <a:avLst>
              <a:gd name="adj1" fmla="val -49291"/>
              <a:gd name="adj2" fmla="val 48813"/>
            </a:avLst>
          </a:prstGeom>
          <a:gradFill>
            <a:gsLst>
              <a:gs pos="95000">
                <a:srgbClr val="5E9EFF"/>
              </a:gs>
              <a:gs pos="72000">
                <a:srgbClr val="85C2FF"/>
              </a:gs>
              <a:gs pos="28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76232" y="371440"/>
            <a:ext cx="15794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怎样算简便？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云形标注 26"/>
          <p:cNvSpPr/>
          <p:nvPr/>
        </p:nvSpPr>
        <p:spPr>
          <a:xfrm>
            <a:off x="6366824" y="2756479"/>
            <a:ext cx="2453648" cy="1083035"/>
          </a:xfrm>
          <a:prstGeom prst="cloudCallout">
            <a:avLst>
              <a:gd name="adj1" fmla="val -56744"/>
              <a:gd name="adj2" fmla="val 24134"/>
            </a:avLst>
          </a:prstGeom>
          <a:gradFill>
            <a:gsLst>
              <a:gs pos="98000">
                <a:srgbClr val="8488C4"/>
              </a:gs>
              <a:gs pos="67000">
                <a:srgbClr val="D4DEFF"/>
              </a:gs>
              <a:gs pos="51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39506" y="2823852"/>
            <a:ext cx="22809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在分数混合运算中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有时可以运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用运算律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使计算简便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2001735" y="3036386"/>
                <a:ext cx="1374928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/>
                  <a:t>＝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1735" y="3036386"/>
                <a:ext cx="1374928" cy="712631"/>
              </a:xfrm>
              <a:prstGeom prst="rect">
                <a:avLst/>
              </a:prstGeom>
              <a:blipFill rotWithShape="1">
                <a:blip r:embed="rId10"/>
                <a:stretch>
                  <a:fillRect l="-16" t="-63" r="-4961" b="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2067039" y="3873163"/>
                <a:ext cx="801823" cy="7148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/>
                  <a:t>＝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7039" y="3873163"/>
                <a:ext cx="801823" cy="714811"/>
              </a:xfrm>
              <a:prstGeom prst="rect">
                <a:avLst/>
              </a:prstGeom>
              <a:blipFill rotWithShape="1">
                <a:blip r:embed="rId11"/>
                <a:stretch>
                  <a:fillRect l="-14" t="-42" r="-9433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3444832" y="289768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8.35646E-7 L -0.00591 0.1714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85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40117E-6 L 0.00243 0.1612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80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17299E-6 L 0.0007 0.1625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8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40117E-6 L 0.00018 0.1612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53993E-6 L -0.00347 0.1631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81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5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5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5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7173" grpId="0"/>
      <p:bldP spid="45117" grpId="0" animBg="1"/>
      <p:bldP spid="2" grpId="0"/>
      <p:bldP spid="13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25" grpId="1" animBg="1"/>
      <p:bldP spid="26" grpId="1"/>
      <p:bldP spid="27" grpId="1" animBg="1"/>
      <p:bldP spid="28" grpId="1"/>
      <p:bldP spid="29" grpId="0"/>
      <p:bldP spid="30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39552" y="1362327"/>
            <a:ext cx="14726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试一试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094665" y="1230849"/>
                <a:ext cx="1671804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24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4665" y="1230849"/>
                <a:ext cx="1671804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6" t="-28" r="17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4860032" y="1271588"/>
                <a:ext cx="2028248" cy="7923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1271588"/>
                <a:ext cx="2028248" cy="792396"/>
              </a:xfrm>
              <a:prstGeom prst="rect">
                <a:avLst/>
              </a:prstGeom>
              <a:blipFill rotWithShape="1">
                <a:blip r:embed="rId2"/>
                <a:stretch>
                  <a:fillRect l="-19" t="-40" r="21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1823145" y="2031372"/>
                <a:ext cx="1290225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</a:rPr>
                        <m:t>6</m:t>
                      </m:r>
                      <m:r>
                        <a:rPr lang="en-US" altLang="zh-CN" sz="2400" i="1">
                          <a:latin typeface="Cambria Math" panose="02040503050406030204"/>
                        </a:rPr>
                        <m:t>+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3145" y="2031372"/>
                <a:ext cx="1290225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5" t="-1" r="4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836610" y="2741032"/>
                <a:ext cx="975460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6</m:t>
                      </m:r>
                      <m:f>
                        <m:fPr>
                          <m:ctrlPr>
                            <a:rPr lang="en-US" altLang="zh-CN" sz="24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6610" y="2741032"/>
                <a:ext cx="975460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9" t="-47" r="30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4793" y="517525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416206" y="3103218"/>
                <a:ext cx="1700572" cy="79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i="1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400" i="1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6206" y="3103218"/>
                <a:ext cx="1700572" cy="792396"/>
              </a:xfrm>
              <a:prstGeom prst="rect">
                <a:avLst/>
              </a:prstGeom>
              <a:blipFill rotWithShape="1">
                <a:blip r:embed="rId6"/>
                <a:stretch>
                  <a:fillRect l="-24" t="-77" r="27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644008" y="2239122"/>
                <a:ext cx="3096344" cy="796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3200" i="1" smtClean="0"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/>
                            <a:ea typeface="Cambria Math" panose="02040503050406030204"/>
                          </a:rPr>
                          <m:t>7</m:t>
                        </m:r>
                      </m:den>
                    </m:f>
                    <m:r>
                      <a:rPr lang="en-US" altLang="zh-CN" sz="3200" i="1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zh-CN" altLang="en-US" sz="3200" b="0" i="1" smtClean="0">
                        <a:latin typeface="Cambria Math" panose="02040503050406030204"/>
                        <a:ea typeface="Cambria Math" panose="02040503050406030204"/>
                      </a:rPr>
                      <m:t>（</m:t>
                    </m:r>
                    <m:f>
                      <m:fPr>
                        <m:ctrlPr>
                          <a:rPr lang="en-US" altLang="zh-CN" sz="32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b="0" i="1" smtClean="0">
                            <a:latin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1" smtClean="0">
                            <a:latin typeface="Cambria Math" panose="02040503050406030204"/>
                          </a:rPr>
                          <m:t>4</m:t>
                        </m:r>
                      </m:den>
                    </m:f>
                    <m:r>
                      <a:rPr lang="en-US" altLang="zh-CN" sz="3200" b="0" i="1" smtClean="0">
                        <a:latin typeface="Cambria Math" panose="02040503050406030204"/>
                        <a:ea typeface="Cambria Math" panose="02040503050406030204"/>
                      </a:rPr>
                      <m:t>+</m:t>
                    </m:r>
                    <m:f>
                      <m:fPr>
                        <m:ctrlPr>
                          <a:rPr lang="en-US" altLang="zh-CN" sz="3200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dirty="0"/>
                  <a:t>）</a:t>
                </a:r>
                <a:endParaRPr lang="zh-CN" altLang="en-US" sz="3200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2239122"/>
                <a:ext cx="3096344" cy="796500"/>
              </a:xfrm>
              <a:prstGeom prst="rect">
                <a:avLst/>
              </a:prstGeom>
              <a:blipFill rotWithShape="1">
                <a:blip r:embed="rId7"/>
                <a:stretch>
                  <a:fillRect l="-8" t="-14" r="11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4499992" y="3867586"/>
                <a:ext cx="1071736" cy="79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3867586"/>
                <a:ext cx="1071736" cy="792396"/>
              </a:xfrm>
              <a:prstGeom prst="rect">
                <a:avLst/>
              </a:prstGeom>
              <a:blipFill rotWithShape="1">
                <a:blip r:embed="rId8"/>
                <a:stretch>
                  <a:fillRect l="-36" t="-55" r="22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6" grpId="0"/>
      <p:bldP spid="7" grpId="0"/>
      <p:bldP spid="19" grpId="0"/>
      <p:bldP spid="20" grpId="0"/>
      <p:bldP spid="23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722" y="1971379"/>
            <a:ext cx="4909715" cy="290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147606" y="620410"/>
            <a:ext cx="1656184" cy="369332"/>
          </a:xfrm>
          <a:prstGeom prst="rect">
            <a:avLst/>
          </a:prstGeom>
          <a:solidFill>
            <a:srgbClr val="C5B85B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提出运算要求</a:t>
            </a:r>
            <a:endParaRPr 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268648" y="620410"/>
            <a:ext cx="1656184" cy="369332"/>
          </a:xfrm>
          <a:prstGeom prst="rect">
            <a:avLst/>
          </a:prstGeom>
          <a:solidFill>
            <a:srgbClr val="C5B85B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按要求添括号</a:t>
            </a:r>
            <a:endParaRPr 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815646" y="620410"/>
            <a:ext cx="1936188" cy="369332"/>
          </a:xfrm>
          <a:prstGeom prst="rect">
            <a:avLst/>
          </a:prstGeom>
          <a:solidFill>
            <a:srgbClr val="C5B85B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添括号后再计算</a:t>
            </a:r>
            <a:endParaRPr 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2803790" y="805076"/>
            <a:ext cx="4648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5067977" y="805076"/>
            <a:ext cx="4648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220" y="1060325"/>
            <a:ext cx="24384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334" y="2133917"/>
            <a:ext cx="17145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363" y="1026195"/>
            <a:ext cx="242887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36667" y="1199009"/>
            <a:ext cx="2082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先算减法，再算乘法，最后算除法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4291162" y="1277267"/>
                <a:ext cx="1737976" cy="4966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 panose="02040503050406030204"/>
                        <a:ea typeface="Cambria Math" panose="02040503050406030204"/>
                      </a:rPr>
                      <m:t>÷</m:t>
                    </m:r>
                  </m:oMath>
                </a14:m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[(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𝟒</m:t>
                        </m:r>
                      </m:den>
                    </m:f>
                    <m:r>
                      <a:rPr lang="en-US" altLang="zh-CN" b="1" i="1" smtClean="0">
                        <a:latin typeface="Cambria Math" panose="02040503050406030204"/>
                      </a:rPr>
                      <m:t>−</m:t>
                    </m:r>
                    <m:f>
                      <m:fPr>
                        <m:ctrlPr>
                          <a:rPr lang="en-US" altLang="zh-CN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)]</a:t>
                </a:r>
                <a14:m>
                  <m:oMath xmlns:m="http://schemas.openxmlformats.org/officeDocument/2006/math">
                    <m:r>
                      <a:rPr lang="en-US" altLang="zh-CN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b="1" i="1" smtClean="0"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162" y="1277267"/>
                <a:ext cx="1737976" cy="496611"/>
              </a:xfrm>
              <a:prstGeom prst="rect">
                <a:avLst/>
              </a:prstGeom>
              <a:blipFill rotWithShape="1">
                <a:blip r:embed="rId5"/>
                <a:stretch>
                  <a:fillRect l="-27" t="-57" r="26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6383682" y="229581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结果是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26" grpId="0" animBg="1"/>
      <p:bldP spid="27" grpId="0" animBg="1"/>
      <p:bldP spid="10" grpId="0"/>
      <p:bldP spid="11" grpId="0"/>
      <p:bldP spid="2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2130</Words>
  <Application>WPS 演示</Application>
  <PresentationFormat>全屏显示(16:9)</PresentationFormat>
  <Paragraphs>327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14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Calibri</vt:lpstr>
      <vt:lpstr>微软雅黑</vt:lpstr>
      <vt:lpstr>华文新魏</vt:lpstr>
      <vt:lpstr>楷体</vt:lpstr>
      <vt:lpstr>Comic Sans MS</vt:lpstr>
      <vt:lpstr>幼圆</vt:lpstr>
      <vt:lpstr>Cambria Math</vt:lpstr>
      <vt:lpstr>Times New Roman</vt:lpstr>
      <vt:lpstr>等线</vt:lpstr>
      <vt:lpstr>Arial Unicode MS</vt:lpstr>
      <vt:lpstr>Calibri Light</vt:lpstr>
      <vt:lpstr>Cambria Math</vt:lpstr>
      <vt:lpstr>Office 主题</vt:lpstr>
      <vt:lpstr>2_自定义设计方案</vt:lpstr>
      <vt:lpstr>1_自定义设计方案</vt:lpstr>
      <vt:lpstr>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172</cp:revision>
  <dcterms:created xsi:type="dcterms:W3CDTF">2018-09-11T05:46:00Z</dcterms:created>
  <dcterms:modified xsi:type="dcterms:W3CDTF">2023-08-29T01:03:02Z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725A8849111E4903AF38EEBBCDDC0099_12</vt:lpwstr>
  </property>
</Properties>
</file>