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1" r:id="rId3"/>
  </p:sldMasterIdLst>
  <p:notesMasterIdLst>
    <p:notesMasterId r:id="rId9"/>
  </p:notesMasterIdLst>
  <p:sldIdLst>
    <p:sldId id="256" r:id="rId4"/>
    <p:sldId id="349" r:id="rId5"/>
    <p:sldId id="378" r:id="rId6"/>
    <p:sldId id="379" r:id="rId7"/>
    <p:sldId id="386" r:id="rId8"/>
    <p:sldId id="389" r:id="rId10"/>
    <p:sldId id="392" r:id="rId11"/>
    <p:sldId id="388" r:id="rId12"/>
    <p:sldId id="387" r:id="rId13"/>
    <p:sldId id="391" r:id="rId14"/>
    <p:sldId id="390" r:id="rId15"/>
    <p:sldId id="271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57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48" y="-42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EDB9685-D8C7-4411-A336-52F651FB22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D217856-E655-4FD0-99AB-E00D82F6C0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8" Type="http://schemas.openxmlformats.org/officeDocument/2006/relationships/theme" Target="../theme/theme1.xml"/><Relationship Id="rId37" Type="http://schemas.openxmlformats.org/officeDocument/2006/relationships/image" Target="../media/image4.png"/><Relationship Id="rId36" Type="http://schemas.openxmlformats.org/officeDocument/2006/relationships/slide" Target="../slides/slide1.xml"/><Relationship Id="rId35" Type="http://schemas.openxmlformats.org/officeDocument/2006/relationships/image" Target="../media/image3.png"/><Relationship Id="rId34" Type="http://schemas.openxmlformats.org/officeDocument/2006/relationships/image" Target="../media/image2.png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-13255" y="92977"/>
            <a:ext cx="187220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50" b="0" dirty="0">
                <a:latin typeface="黑体" panose="02010609060101010101" pitchFamily="49" charset="-122"/>
                <a:ea typeface="黑体" panose="02010609060101010101" pitchFamily="49" charset="-122"/>
              </a:rPr>
              <a:t>分数连除、乘除混合运算</a:t>
            </a:r>
            <a:endParaRPr lang="zh-CN" altLang="en-US" sz="105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6" action="ppaction://hlinksldjump"/>
            </p:cNvPr>
            <p:cNvPicPr>
              <a:picLocks noChangeAspect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2" r:id="rId21"/>
    <p:sldLayoutId id="2147483703" r:id="rId22"/>
    <p:sldLayoutId id="2147483704" r:id="rId23"/>
    <p:sldLayoutId id="2147483705" r:id="rId24"/>
    <p:sldLayoutId id="2147483706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7" Type="http://schemas.openxmlformats.org/officeDocument/2006/relationships/image" Target="../media/image6.png"/><Relationship Id="rId6" Type="http://schemas.openxmlformats.org/officeDocument/2006/relationships/slide" Target="slide5.xml"/><Relationship Id="rId5" Type="http://schemas.openxmlformats.org/officeDocument/2006/relationships/slide" Target="slide1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3.png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1" Type="http://schemas.openxmlformats.org/officeDocument/2006/relationships/image" Target="../media/image64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32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png"/><Relationship Id="rId8" Type="http://schemas.openxmlformats.org/officeDocument/2006/relationships/image" Target="../media/image45.png"/><Relationship Id="rId7" Type="http://schemas.openxmlformats.org/officeDocument/2006/relationships/image" Target="../media/image44.png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3.png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0194" y="1491630"/>
            <a:ext cx="8746795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0">
              <a:buNone/>
            </a:pPr>
            <a:r>
              <a:rPr lang="zh-CN" altLang="zh-CN" sz="5400" b="1" dirty="0">
                <a:solidFill>
                  <a:srgbClr val="000000"/>
                </a:solidFill>
                <a:ea typeface="宋体" panose="02010600030101010101" pitchFamily="2" charset="-122"/>
              </a:rPr>
              <a:t>分数连除、乘除混合运算</a:t>
            </a:r>
            <a:endParaRPr lang="en-US" altLang="en-US" sz="5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899592" y="600153"/>
                <a:ext cx="7272808" cy="13349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永新面粉厂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小时可以磨面粉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吨。照这样计算，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小时可以磨面粉多少吨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600153"/>
                <a:ext cx="7272808" cy="1334981"/>
              </a:xfrm>
              <a:prstGeom prst="rect">
                <a:avLst/>
              </a:prstGeom>
              <a:blipFill rotWithShape="1">
                <a:blip r:embed="rId1"/>
                <a:stretch>
                  <a:fillRect l="-6" t="-6" r="8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2154974" y="1923678"/>
                <a:ext cx="6233450" cy="11324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先求出每小时磨面粉的吨数，再求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小时可以磨面粉的吨数。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4974" y="1923678"/>
                <a:ext cx="6233450" cy="1132490"/>
              </a:xfrm>
              <a:prstGeom prst="rect">
                <a:avLst/>
              </a:prstGeom>
              <a:blipFill rotWithShape="1">
                <a:blip r:embed="rId2"/>
                <a:stretch>
                  <a:fillRect l="-7" t="-23" r="1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395536" y="1966703"/>
            <a:ext cx="1759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解题思路：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8326" y="305616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691680" y="3322885"/>
                <a:ext cx="2065052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10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dirty="0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dirty="0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dirty="0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sz="2400" b="0" i="1" dirty="0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3322885"/>
                <a:ext cx="2065052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2" t="-72" r="3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3503470" y="3317778"/>
                <a:ext cx="2055434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10</m:t>
                          </m:r>
                        </m:den>
                      </m:f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den>
                      </m:f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dirty="0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dirty="0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dirty="0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sz="2400" b="0" i="1" dirty="0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3470" y="3317778"/>
                <a:ext cx="2055434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9" t="-68" r="6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/>
          <p:cNvCxnSpPr/>
          <p:nvPr/>
        </p:nvCxnSpPr>
        <p:spPr>
          <a:xfrm>
            <a:off x="4289944" y="3438894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56732" y="3871451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882145" y="3941698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369262" y="3092052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5322661" y="3352736"/>
                <a:ext cx="678391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21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16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2661" y="3352736"/>
                <a:ext cx="678391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13" t="-73" r="45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5666614" y="3552153"/>
            <a:ext cx="10181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（吨）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922022" y="4179309"/>
                <a:ext cx="5024062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答：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小时可以磨面粉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吨。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2022" y="4179309"/>
                <a:ext cx="5024062" cy="714683"/>
              </a:xfrm>
              <a:prstGeom prst="rect">
                <a:avLst/>
              </a:prstGeom>
              <a:blipFill rotWithShape="1">
                <a:blip r:embed="rId6"/>
                <a:stretch>
                  <a:fillRect t="-52" r="12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8" grpId="0"/>
      <p:bldP spid="9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755576" y="627534"/>
                <a:ext cx="7704856" cy="11444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一桶油重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45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千克，倒出这桶油的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，平均装在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个油箱里。每个油箱里能装多少千克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627534"/>
                <a:ext cx="7704856" cy="1144416"/>
              </a:xfrm>
              <a:prstGeom prst="rect">
                <a:avLst/>
              </a:prstGeom>
              <a:blipFill rotWithShape="1">
                <a:blip r:embed="rId1"/>
                <a:stretch>
                  <a:fillRect l="-7" t="-13" r="4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395536" y="2057206"/>
            <a:ext cx="1759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解题思路：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2172098" y="2057206"/>
                <a:ext cx="5976664" cy="11444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先求出这桶油的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是多少，再求每个油箱里装油的千克数。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2098" y="2057206"/>
                <a:ext cx="5976664" cy="1144416"/>
              </a:xfrm>
              <a:prstGeom prst="rect">
                <a:avLst/>
              </a:prstGeom>
              <a:blipFill rotWithShape="1">
                <a:blip r:embed="rId2"/>
                <a:stretch>
                  <a:fillRect l="-7" t="-39" r="7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688326" y="3313145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1700777" y="3443950"/>
                <a:ext cx="2055434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dirty="0" smtClean="0">
                          <a:latin typeface="Cambria Math" panose="02040503050406030204"/>
                          <a:ea typeface="Cambria Math" panose="02040503050406030204"/>
                        </a:rPr>
                        <m:t>45</m:t>
                      </m:r>
                      <m:r>
                        <a:rPr lang="en-US" altLang="zh-CN" sz="2400" i="1" dirty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  <m:r>
                        <a:rPr lang="en-US" altLang="zh-CN" sz="2400" b="0" i="1" dirty="0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0777" y="3443950"/>
                <a:ext cx="2055434" cy="784830"/>
              </a:xfrm>
              <a:prstGeom prst="rect">
                <a:avLst/>
              </a:prstGeom>
              <a:blipFill rotWithShape="1">
                <a:blip r:embed="rId3"/>
                <a:stretch>
                  <a:fillRect l="-12" t="-44" r="9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580287" y="3458087"/>
                <a:ext cx="2045816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dirty="0" smtClean="0">
                          <a:latin typeface="Cambria Math" panose="02040503050406030204"/>
                          <a:ea typeface="Cambria Math" panose="02040503050406030204"/>
                        </a:rPr>
                        <m:t>45</m:t>
                      </m:r>
                      <m:r>
                        <a:rPr lang="en-US" altLang="zh-CN" sz="2400" i="1" dirty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i="1" dirty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sz="2400" b="0" i="1" dirty="0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0287" y="3458087"/>
                <a:ext cx="2045816" cy="784830"/>
              </a:xfrm>
              <a:prstGeom prst="rect">
                <a:avLst/>
              </a:prstGeom>
              <a:blipFill rotWithShape="1">
                <a:blip r:embed="rId4"/>
                <a:stretch>
                  <a:fillRect l="-8" t="-65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/>
          <p:cNvCxnSpPr/>
          <p:nvPr/>
        </p:nvCxnSpPr>
        <p:spPr>
          <a:xfrm>
            <a:off x="4371209" y="4011087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781993" y="3809872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63737" y="3348207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446079" y="4081334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878464" y="4023597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807703" y="3571136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769285" y="3117475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005464" y="4038298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36096" y="3618509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（千克）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9592" y="4281389"/>
            <a:ext cx="4652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答：每个油箱里能装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5" grpId="0"/>
      <p:bldP spid="6" grpId="0"/>
      <p:bldP spid="8" grpId="0"/>
      <p:bldP spid="11" grpId="0"/>
      <p:bldP spid="12" grpId="0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751965"/>
            <a:ext cx="7500620" cy="277368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115616" y="2189507"/>
            <a:ext cx="6210300" cy="91986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分数连除、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乘除混合运算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先把除法转化为乘法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再计算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能约分的要约分。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9330" y="3291830"/>
            <a:ext cx="62790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在分数连除或者分数乘除混合运算中，遇到除以一个数时，只要乘以这个数的倒数就可以了。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14" name="AutoShape 27"/>
          <p:cNvSpPr/>
          <p:nvPr/>
        </p:nvSpPr>
        <p:spPr>
          <a:xfrm>
            <a:off x="1981460" y="1120140"/>
            <a:ext cx="3238613" cy="943610"/>
          </a:xfrm>
          <a:prstGeom prst="wedgeRoundRectCallout">
            <a:avLst>
              <a:gd name="adj1" fmla="val -54800"/>
              <a:gd name="adj2" fmla="val 42811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你知道整数除以分数的计算方法吗？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p007-04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05" y="1120140"/>
            <a:ext cx="1227455" cy="1617345"/>
          </a:xfrm>
          <a:prstGeom prst="rect">
            <a:avLst/>
          </a:prstGeom>
        </p:spPr>
      </p:pic>
      <p:sp>
        <p:nvSpPr>
          <p:cNvPr id="10" name="AutoShape 27"/>
          <p:cNvSpPr/>
          <p:nvPr/>
        </p:nvSpPr>
        <p:spPr>
          <a:xfrm>
            <a:off x="3600766" y="3478674"/>
            <a:ext cx="3158357" cy="943610"/>
          </a:xfrm>
          <a:prstGeom prst="wedgeRoundRectCallout">
            <a:avLst>
              <a:gd name="adj1" fmla="val 58989"/>
              <a:gd name="adj2" fmla="val 16382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我还知道一个数除以分数的计算方法。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2737485"/>
            <a:ext cx="41637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整数除以分数等于整数乘这个分数的倒数。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75961" y="1869940"/>
            <a:ext cx="392392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一个数除以分数等于这个数乘分数的倒数。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Documents and Settings\Administrator\桌面\6年级\p014-03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62571" y="3015326"/>
            <a:ext cx="1323451" cy="1406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 animBg="1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5877732" y="1237917"/>
                <a:ext cx="2222660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800" b="0" i="1" smtClean="0">
                          <a:latin typeface="Cambria Math" panose="02040503050406030204"/>
                        </a:rPr>
                        <m:t>⑵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8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732" y="1237917"/>
                <a:ext cx="2222660" cy="901785"/>
              </a:xfrm>
              <a:prstGeom prst="rect">
                <a:avLst/>
              </a:prstGeom>
              <a:blipFill rotWithShape="1">
                <a:blip r:embed="rId1"/>
                <a:stretch>
                  <a:fillRect l="-8" t="-33" r="15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35" name="矩形 1"/>
          <p:cNvSpPr>
            <a:spLocks noChangeArrowheads="1"/>
          </p:cNvSpPr>
          <p:nvPr/>
        </p:nvSpPr>
        <p:spPr bwMode="auto">
          <a:xfrm>
            <a:off x="1574165" y="1361168"/>
            <a:ext cx="12874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19312" y="2276091"/>
            <a:ext cx="25923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理解题意。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870794" y="2813441"/>
            <a:ext cx="5797550" cy="1332260"/>
          </a:xfrm>
          <a:prstGeom prst="wedgeRoundRectCallout">
            <a:avLst>
              <a:gd name="adj1" fmla="val -55306"/>
              <a:gd name="adj2" fmla="val 16765"/>
              <a:gd name="adj3" fmla="val 16667"/>
            </a:avLst>
          </a:prstGeom>
          <a:solidFill>
            <a:srgbClr val="16F6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在计算分数连除、分数乘除混合运算时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可以先把除法转化为乘法再计算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能约分的要约分。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331640" y="4253842"/>
            <a:ext cx="66558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一个数除以分数等于这个数乘分数的倒数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50550" y="1941587"/>
            <a:ext cx="323850" cy="2738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52733" y="1955279"/>
            <a:ext cx="323850" cy="2738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315082" y="1948516"/>
            <a:ext cx="323850" cy="2738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95" y="465565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80572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30"/>
          <p:cNvGrpSpPr/>
          <p:nvPr/>
        </p:nvGrpSpPr>
        <p:grpSpPr bwMode="auto">
          <a:xfrm>
            <a:off x="263786" y="1119204"/>
            <a:ext cx="1030203" cy="1007147"/>
            <a:chOff x="642516" y="1457273"/>
            <a:chExt cx="1582990" cy="1454893"/>
          </a:xfrm>
        </p:grpSpPr>
        <p:pic>
          <p:nvPicPr>
            <p:cNvPr id="22" name="图片 31" descr="28Z58PICt4r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矩形 32"/>
            <p:cNvSpPr>
              <a:spLocks noChangeArrowheads="1"/>
            </p:cNvSpPr>
            <p:nvPr/>
          </p:nvSpPr>
          <p:spPr bwMode="auto">
            <a:xfrm>
              <a:off x="642516" y="2245259"/>
              <a:ext cx="1475915" cy="666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r>
                <a:rPr 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2776497" y="1237917"/>
                <a:ext cx="2233881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800" b="0" i="1" smtClean="0">
                          <a:latin typeface="Cambria Math" panose="02040503050406030204"/>
                        </a:rPr>
                        <m:t>⑴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9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6497" y="1237917"/>
                <a:ext cx="2233881" cy="901785"/>
              </a:xfrm>
              <a:prstGeom prst="rect">
                <a:avLst/>
              </a:prstGeom>
              <a:blipFill rotWithShape="1">
                <a:blip r:embed="rId4"/>
                <a:stretch>
                  <a:fillRect l="-12" t="-33" r="10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3058" y="2790846"/>
            <a:ext cx="1343083" cy="165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8435" grpId="0"/>
      <p:bldP spid="9" grpId="0"/>
      <p:bldP spid="8" grpId="0" animBg="1"/>
      <p:bldP spid="6" grpId="0"/>
      <p:bldP spid="7" grpId="0" animBg="1"/>
      <p:bldP spid="17" grpId="0" animBg="1"/>
      <p:bldP spid="21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1875399" y="2579572"/>
                <a:ext cx="2182457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9</m:t>
                          </m:r>
                        </m:den>
                      </m:f>
                      <m:r>
                        <a:rPr lang="en-US" altLang="zh-CN" sz="28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5399" y="2579572"/>
                <a:ext cx="2182457" cy="901785"/>
              </a:xfrm>
              <a:prstGeom prst="rect">
                <a:avLst/>
              </a:prstGeom>
              <a:blipFill rotWithShape="1">
                <a:blip r:embed="rId1"/>
                <a:stretch>
                  <a:fillRect l="-11" t="-22" r="9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84214" y="683598"/>
            <a:ext cx="15097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998345" y="3257789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2386991" y="2738319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569026" y="2377588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84214" y="4189393"/>
            <a:ext cx="792003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分数连除、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乘除混合运算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先把除法转化为乘法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再计算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能约分的要约分。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4916407" y="1418091"/>
                <a:ext cx="2222660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800" b="0" i="1" smtClean="0">
                          <a:latin typeface="Cambria Math" panose="02040503050406030204"/>
                        </a:rPr>
                        <m:t>⑵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8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6407" y="1418091"/>
                <a:ext cx="2222660" cy="901785"/>
              </a:xfrm>
              <a:prstGeom prst="rect">
                <a:avLst/>
              </a:prstGeom>
              <a:blipFill rotWithShape="1">
                <a:blip r:embed="rId2"/>
                <a:stretch>
                  <a:fillRect l="-11" t="-15" r="18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1815172" y="1418091"/>
                <a:ext cx="2233881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800" b="0" i="1" smtClean="0">
                          <a:latin typeface="Cambria Math" panose="02040503050406030204"/>
                        </a:rPr>
                        <m:t>⑴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9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5172" y="1418091"/>
                <a:ext cx="2233881" cy="901785"/>
              </a:xfrm>
              <a:prstGeom prst="rect">
                <a:avLst/>
              </a:prstGeom>
              <a:blipFill rotWithShape="1">
                <a:blip r:embed="rId3"/>
                <a:stretch>
                  <a:fillRect l="-15" t="-15" r="13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圆角矩形 1"/>
          <p:cNvSpPr/>
          <p:nvPr/>
        </p:nvSpPr>
        <p:spPr>
          <a:xfrm>
            <a:off x="3333847" y="205571"/>
            <a:ext cx="3933802" cy="1207575"/>
          </a:xfrm>
          <a:prstGeom prst="roundRect">
            <a:avLst/>
          </a:prstGeom>
          <a:solidFill>
            <a:srgbClr val="92D050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一个数除以分数等于这个数乘分数的倒数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153464" y="3270231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730951" y="2276654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3628670" y="3199984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2605538" y="2561811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3773132" y="3277701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/>
              <p:cNvSpPr txBox="1"/>
              <p:nvPr/>
            </p:nvSpPr>
            <p:spPr>
              <a:xfrm>
                <a:off x="1921767" y="3524415"/>
                <a:ext cx="930448" cy="8987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8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1767" y="3524415"/>
                <a:ext cx="930448" cy="898708"/>
              </a:xfrm>
              <a:prstGeom prst="rect">
                <a:avLst/>
              </a:prstGeom>
              <a:blipFill rotWithShape="1">
                <a:blip r:embed="rId4"/>
                <a:stretch>
                  <a:fillRect l="-28" t="-18" r="46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7" name="TextBox 46"/>
              <p:cNvSpPr txBox="1"/>
              <p:nvPr/>
            </p:nvSpPr>
            <p:spPr>
              <a:xfrm>
                <a:off x="4916407" y="2429347"/>
                <a:ext cx="2171235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8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sz="28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6407" y="2429347"/>
                <a:ext cx="2171235" cy="901785"/>
              </a:xfrm>
              <a:prstGeom prst="rect">
                <a:avLst/>
              </a:prstGeom>
              <a:blipFill rotWithShape="1">
                <a:blip r:embed="rId5"/>
                <a:stretch>
                  <a:fillRect l="-11" t="-52" r="19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8" name="直接连接符 47"/>
          <p:cNvCxnSpPr/>
          <p:nvPr/>
        </p:nvCxnSpPr>
        <p:spPr>
          <a:xfrm>
            <a:off x="6027737" y="3117295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5421076" y="2549369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5541779" y="2136684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6207323" y="3117295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6531173" y="3084318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064510" y="2592465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6239362" y="2205556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6800695" y="3100299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6" name="TextBox 55"/>
              <p:cNvSpPr txBox="1"/>
              <p:nvPr/>
            </p:nvSpPr>
            <p:spPr>
              <a:xfrm>
                <a:off x="4941641" y="3344836"/>
                <a:ext cx="1129220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8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1641" y="3344836"/>
                <a:ext cx="1129220" cy="898964"/>
              </a:xfrm>
              <a:prstGeom prst="rect">
                <a:avLst/>
              </a:prstGeom>
              <a:blipFill rotWithShape="1">
                <a:blip r:embed="rId6"/>
                <a:stretch>
                  <a:fillRect l="-6" t="-32" r="23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直接连接符 26"/>
          <p:cNvCxnSpPr/>
          <p:nvPr/>
        </p:nvCxnSpPr>
        <p:spPr>
          <a:xfrm>
            <a:off x="3031134" y="2738319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415189" y="3227987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39"/>
          <p:cNvSpPr txBox="1">
            <a:spLocks noChangeArrowheads="1"/>
          </p:cNvSpPr>
          <p:nvPr/>
        </p:nvSpPr>
        <p:spPr bwMode="auto">
          <a:xfrm>
            <a:off x="3205745" y="2436388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9"/>
          <p:cNvSpPr txBox="1">
            <a:spLocks noChangeArrowheads="1"/>
          </p:cNvSpPr>
          <p:nvPr/>
        </p:nvSpPr>
        <p:spPr bwMode="auto">
          <a:xfrm>
            <a:off x="2604279" y="3117295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0" grpId="0"/>
      <p:bldP spid="33" grpId="0"/>
      <p:bldP spid="7" grpId="0"/>
      <p:bldP spid="36" grpId="0"/>
      <p:bldP spid="37" grpId="0"/>
      <p:bldP spid="2" grpId="0" animBg="1"/>
      <p:bldP spid="39" grpId="0"/>
      <p:bldP spid="40" grpId="0"/>
      <p:bldP spid="45" grpId="0"/>
      <p:bldP spid="46" grpId="0"/>
      <p:bldP spid="47" grpId="0"/>
      <p:bldP spid="50" grpId="0"/>
      <p:bldP spid="51" grpId="0"/>
      <p:bldP spid="54" grpId="0"/>
      <p:bldP spid="55" grpId="0"/>
      <p:bldP spid="56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784" y="446335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4"/>
          <p:cNvSpPr txBox="1">
            <a:spLocks noChangeArrowheads="1"/>
          </p:cNvSpPr>
          <p:nvPr/>
        </p:nvSpPr>
        <p:spPr bwMode="auto">
          <a:xfrm>
            <a:off x="644686" y="393631"/>
            <a:ext cx="1847423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Documents and Settings\Administrator\桌面\6年级\p002-03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35" y="1269102"/>
            <a:ext cx="1632005" cy="72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3275856" y="2135147"/>
                <a:ext cx="189059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0" i="1" dirty="0" smtClean="0">
                          <a:latin typeface="Cambria Math" panose="02040503050406030204"/>
                          <a:ea typeface="Cambria Math" panose="02040503050406030204"/>
                        </a:rPr>
                        <m:t>14</m:t>
                      </m:r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6" y="2135147"/>
                <a:ext cx="1890592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28" t="-35" r="5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703842" y="2161802"/>
                <a:ext cx="1443472" cy="7037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Cambria Math" panose="02040503050406030204"/>
                    <a:cs typeface="Times New Roman" panose="02020603050405020304" pitchFamily="18" charset="0"/>
                  </a:rPr>
                  <a:t>4</a:t>
                </a:r>
                <a14:m>
                  <m:oMath xmlns:m="http://schemas.openxmlformats.org/officeDocument/2006/math">
                    <m:r>
                      <a:rPr lang="en-US" altLang="zh-CN" sz="2800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2</m:t>
                        </m:r>
                      </m:den>
                    </m:f>
                    <m:r>
                      <a:rPr lang="en-US" altLang="zh-CN" sz="2800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842" y="2161802"/>
                <a:ext cx="1443472" cy="703782"/>
              </a:xfrm>
              <a:prstGeom prst="rect">
                <a:avLst/>
              </a:prstGeom>
              <a:blipFill rotWithShape="1">
                <a:blip r:embed="rId4"/>
                <a:stretch>
                  <a:fillRect l="-18" t="-37" r="26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6429506" y="2200293"/>
                <a:ext cx="1610184" cy="721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6</m:t>
                        </m:r>
                      </m:den>
                    </m:f>
                    <m:r>
                      <a:rPr lang="en-US" altLang="zh-CN" sz="2800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8</m:t>
                        </m:r>
                      </m:den>
                    </m:f>
                    <m:r>
                      <a:rPr lang="en-US" altLang="zh-CN" sz="2800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12</a:t>
                </a:r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9506" y="2200293"/>
                <a:ext cx="1610184" cy="721031"/>
              </a:xfrm>
              <a:prstGeom prst="rect">
                <a:avLst/>
              </a:prstGeom>
              <a:blipFill rotWithShape="1">
                <a:blip r:embed="rId5"/>
                <a:stretch>
                  <a:fillRect l="-8" t="-2" r="37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圆角矩形 34"/>
          <p:cNvSpPr/>
          <p:nvPr/>
        </p:nvSpPr>
        <p:spPr>
          <a:xfrm>
            <a:off x="3055084" y="482255"/>
            <a:ext cx="3933802" cy="1207575"/>
          </a:xfrm>
          <a:prstGeom prst="roundRect">
            <a:avLst/>
          </a:prstGeom>
          <a:solidFill>
            <a:srgbClr val="92D050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一个数除以分数等于这个数乘分数的倒数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524306" y="3099437"/>
                <a:ext cx="1669496" cy="7016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Cambria Math" panose="02040503050406030204"/>
                    <a:cs typeface="Times New Roman" panose="02020603050405020304" pitchFamily="18" charset="0"/>
                  </a:rPr>
                  <a:t>=4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r>
                      <a:rPr lang="en-US" altLang="zh-CN" sz="2800" b="0" i="1" dirty="0" smtClean="0">
                        <a:latin typeface="Cambria Math" panose="02040503050406030204"/>
                        <a:ea typeface="Cambria Math" panose="02040503050406030204"/>
                      </a:rPr>
                      <m:t>2</m:t>
                    </m:r>
                    <m:r>
                      <a:rPr lang="en-US" altLang="zh-CN" sz="2800" b="0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306" y="3099437"/>
                <a:ext cx="1669496" cy="701602"/>
              </a:xfrm>
              <a:prstGeom prst="rect">
                <a:avLst/>
              </a:prstGeom>
              <a:blipFill rotWithShape="1">
                <a:blip r:embed="rId6"/>
                <a:stretch>
                  <a:fillRect l="-26" r="31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7" name="直接连接符 36"/>
          <p:cNvCxnSpPr/>
          <p:nvPr/>
        </p:nvCxnSpPr>
        <p:spPr>
          <a:xfrm>
            <a:off x="1838207" y="3544224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281059" y="3375463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1322957" y="2921478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1965207" y="3683357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1201" y="4154335"/>
            <a:ext cx="745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Cambria Math" panose="02040503050406030204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41"/>
              <p:cNvSpPr txBox="1"/>
              <p:nvPr/>
            </p:nvSpPr>
            <p:spPr>
              <a:xfrm>
                <a:off x="3311771" y="3080418"/>
                <a:ext cx="2290401" cy="7037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7</m:t>
                        </m:r>
                      </m:den>
                    </m:f>
                    <m:r>
                      <a:rPr lang="en-US" altLang="zh-CN" sz="2800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r>
                      <a:rPr lang="en-US" altLang="zh-CN" sz="2800" b="0" i="1" dirty="0" smtClean="0">
                        <a:latin typeface="Cambria Math" panose="02040503050406030204"/>
                        <a:ea typeface="Cambria Math" panose="02040503050406030204"/>
                      </a:rPr>
                      <m:t>14</m:t>
                    </m:r>
                    <m:r>
                      <a:rPr lang="en-US" altLang="zh-CN" sz="2800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1771" y="3080418"/>
                <a:ext cx="2290401" cy="703782"/>
              </a:xfrm>
              <a:prstGeom prst="rect">
                <a:avLst/>
              </a:prstGeom>
              <a:blipFill rotWithShape="1">
                <a:blip r:embed="rId7"/>
                <a:stretch>
                  <a:fillRect l="-11" t="-5" r="9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直接连接符 42"/>
          <p:cNvCxnSpPr/>
          <p:nvPr/>
        </p:nvCxnSpPr>
        <p:spPr>
          <a:xfrm>
            <a:off x="4877523" y="3613110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539006" y="3183476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3546393" y="2849585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5004523" y="3614471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4221152" y="3362062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3546393" y="3614471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3664419" y="3614471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4221152" y="2989663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305497" y="4073923"/>
            <a:ext cx="769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2" name="TextBox 51"/>
              <p:cNvSpPr txBox="1"/>
              <p:nvPr/>
            </p:nvSpPr>
            <p:spPr>
              <a:xfrm>
                <a:off x="6085383" y="3124272"/>
                <a:ext cx="2132176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6</m:t>
                          </m:r>
                        </m:den>
                      </m:f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5383" y="3124272"/>
                <a:ext cx="2132176" cy="793679"/>
              </a:xfrm>
              <a:prstGeom prst="rect">
                <a:avLst/>
              </a:prstGeom>
              <a:blipFill rotWithShape="1">
                <a:blip r:embed="rId8"/>
                <a:stretch>
                  <a:fillRect l="-8" t="-9" r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3" name="直接连接符 52"/>
          <p:cNvCxnSpPr/>
          <p:nvPr/>
        </p:nvCxnSpPr>
        <p:spPr>
          <a:xfrm>
            <a:off x="7090135" y="3713953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6573034" y="3268073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6628939" y="2877191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7151471" y="3766871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7735105" y="3683357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7091722" y="3264871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7148945" y="2865584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7731551" y="3766871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6550872" y="3684718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7190933" y="3070064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7316346" y="2748893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6536522" y="3793733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5" name="TextBox 64"/>
              <p:cNvSpPr txBox="1"/>
              <p:nvPr/>
            </p:nvSpPr>
            <p:spPr>
              <a:xfrm>
                <a:off x="6154316" y="4154335"/>
                <a:ext cx="793111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4316" y="4154335"/>
                <a:ext cx="793111" cy="793679"/>
              </a:xfrm>
              <a:prstGeom prst="rect">
                <a:avLst/>
              </a:prstGeom>
              <a:blipFill rotWithShape="1">
                <a:blip r:embed="rId9"/>
                <a:stretch>
                  <a:fillRect l="-67" t="-21" r="66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4" grpId="0"/>
      <p:bldP spid="35" grpId="0" animBg="1"/>
      <p:bldP spid="36" grpId="0"/>
      <p:bldP spid="39" grpId="0"/>
      <p:bldP spid="40" grpId="0"/>
      <p:bldP spid="41" grpId="0"/>
      <p:bldP spid="42" grpId="0"/>
      <p:bldP spid="45" grpId="0"/>
      <p:bldP spid="46" grpId="0"/>
      <p:bldP spid="49" grpId="0"/>
      <p:bldP spid="50" grpId="0"/>
      <p:bldP spid="51" grpId="0"/>
      <p:bldP spid="52" grpId="0"/>
      <p:bldP spid="55" grpId="0"/>
      <p:bldP spid="56" grpId="0"/>
      <p:bldP spid="59" grpId="0"/>
      <p:bldP spid="60" grpId="0"/>
      <p:bldP spid="63" grpId="0"/>
      <p:bldP spid="64" grpId="0"/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99592" y="699542"/>
            <a:ext cx="7920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下面的计算对吗？请把错误改正过来。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619672" y="1563638"/>
                <a:ext cx="189059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0" i="1" dirty="0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1563638"/>
                <a:ext cx="1890592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22" t="-34" r="33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5197249" y="1391436"/>
                <a:ext cx="189059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0" i="1" dirty="0" smtClean="0">
                          <a:latin typeface="Cambria Math" panose="02040503050406030204"/>
                          <a:ea typeface="Cambria Math" panose="02040503050406030204"/>
                        </a:rPr>
                        <m:t>6</m:t>
                      </m:r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7249" y="1391436"/>
                <a:ext cx="1890592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22" t="-19" r="32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1645180" y="2502215"/>
                <a:ext cx="1890592" cy="8180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dirty="0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dirty="0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dirty="0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5180" y="2502215"/>
                <a:ext cx="1890592" cy="818044"/>
              </a:xfrm>
              <a:prstGeom prst="rect">
                <a:avLst/>
              </a:prstGeom>
              <a:blipFill rotWithShape="1">
                <a:blip r:embed="rId3"/>
                <a:stretch>
                  <a:fillRect l="-28" t="-39" r="5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1673958" y="3320259"/>
                <a:ext cx="891010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3958" y="3320259"/>
                <a:ext cx="891010" cy="793679"/>
              </a:xfrm>
              <a:prstGeom prst="rect">
                <a:avLst/>
              </a:prstGeom>
              <a:blipFill rotWithShape="1">
                <a:blip r:embed="rId4"/>
                <a:stretch>
                  <a:fillRect l="-11" t="-60" r="23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5316246" y="2163895"/>
                <a:ext cx="1920050" cy="710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2</m:t>
                        </m:r>
                      </m:den>
                    </m:f>
                    <m:r>
                      <a:rPr lang="en-US" altLang="zh-CN" sz="2800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6</m:t>
                        </m:r>
                      </m:den>
                    </m:f>
                    <m:r>
                      <a:rPr lang="en-US" altLang="zh-CN" sz="2800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6246" y="2163895"/>
                <a:ext cx="1920050" cy="710451"/>
              </a:xfrm>
              <a:prstGeom prst="rect">
                <a:avLst/>
              </a:prstGeom>
              <a:blipFill rotWithShape="1">
                <a:blip r:embed="rId5"/>
                <a:stretch>
                  <a:fillRect l="-1" t="-63" r="25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5370184" y="3147814"/>
                <a:ext cx="772361" cy="710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0184" y="3147814"/>
                <a:ext cx="772361" cy="710451"/>
              </a:xfrm>
              <a:prstGeom prst="rect">
                <a:avLst/>
              </a:prstGeom>
              <a:blipFill rotWithShape="1">
                <a:blip r:embed="rId6"/>
                <a:stretch>
                  <a:fillRect l="-81" t="-17" r="25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2590476" y="3525150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22565" y="3195699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97016" y="345548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54613" y="323175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99593" y="1101570"/>
            <a:ext cx="13681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改正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619672" y="1965666"/>
                <a:ext cx="189059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0" i="1" dirty="0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1965666"/>
                <a:ext cx="1890592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22" t="-43" r="33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5197249" y="1793464"/>
                <a:ext cx="189059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0" i="1" dirty="0" smtClean="0">
                          <a:latin typeface="Cambria Math" panose="02040503050406030204"/>
                          <a:ea typeface="Cambria Math" panose="02040503050406030204"/>
                        </a:rPr>
                        <m:t>6</m:t>
                      </m:r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7249" y="1793464"/>
                <a:ext cx="1890592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22" t="-28" r="32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1645180" y="2904243"/>
                <a:ext cx="189059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0" i="1" dirty="0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5180" y="2904243"/>
                <a:ext cx="1890592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28" t="-49" r="5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1673958" y="3722287"/>
                <a:ext cx="891010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96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25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3958" y="3722287"/>
                <a:ext cx="891010" cy="793679"/>
              </a:xfrm>
              <a:prstGeom prst="rect">
                <a:avLst/>
              </a:prstGeom>
              <a:blipFill rotWithShape="1">
                <a:blip r:embed="rId4"/>
                <a:stretch>
                  <a:fillRect l="-11" t="-70" r="23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5316246" y="2565923"/>
                <a:ext cx="1920050" cy="710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altLang="zh-CN" sz="2800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6</m:t>
                        </m:r>
                      </m:den>
                    </m:f>
                    <m:r>
                      <a:rPr lang="en-US" altLang="zh-CN" sz="2800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4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6246" y="2565923"/>
                <a:ext cx="1920050" cy="710451"/>
              </a:xfrm>
              <a:prstGeom prst="rect">
                <a:avLst/>
              </a:prstGeom>
              <a:blipFill rotWithShape="1">
                <a:blip r:embed="rId5"/>
                <a:stretch>
                  <a:fillRect l="-1" t="-74" r="25" b="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5370184" y="3549842"/>
                <a:ext cx="772361" cy="7100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45</m:t>
                        </m:r>
                      </m:den>
                    </m:f>
                  </m:oMath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0184" y="3549842"/>
                <a:ext cx="772361" cy="710066"/>
              </a:xfrm>
              <a:prstGeom prst="rect">
                <a:avLst/>
              </a:prstGeom>
              <a:blipFill rotWithShape="1">
                <a:blip r:embed="rId6"/>
                <a:stretch>
                  <a:fillRect l="-81" t="-27" r="25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圆角矩形 15"/>
          <p:cNvSpPr/>
          <p:nvPr/>
        </p:nvSpPr>
        <p:spPr>
          <a:xfrm>
            <a:off x="2119624" y="483518"/>
            <a:ext cx="5980768" cy="1207575"/>
          </a:xfrm>
          <a:prstGeom prst="roundRect">
            <a:avLst/>
          </a:prstGeom>
          <a:solidFill>
            <a:srgbClr val="92D050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分数连除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乘除混合运算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其中的</a:t>
            </a:r>
            <a:r>
              <a:rPr lang="zh-CN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除法转化为乘法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按照分数连乘的方法进行计算。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  <p:bldP spid="14" grpId="0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11560" y="41151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611560" y="957155"/>
                <a:ext cx="1923988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9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10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957155"/>
                <a:ext cx="1923988" cy="901785"/>
              </a:xfrm>
              <a:prstGeom prst="rect">
                <a:avLst/>
              </a:prstGeom>
              <a:blipFill rotWithShape="1">
                <a:blip r:embed="rId1"/>
                <a:stretch>
                  <a:fillRect l="-3" t="-23" r="33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4862500" y="971360"/>
                <a:ext cx="1901546" cy="9105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15</m:t>
                          </m:r>
                        </m:den>
                      </m:f>
                      <m:r>
                        <a:rPr lang="en-US" altLang="zh-CN" sz="28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2500" y="971360"/>
                <a:ext cx="1901546" cy="910570"/>
              </a:xfrm>
              <a:prstGeom prst="rect">
                <a:avLst/>
              </a:prstGeom>
              <a:blipFill rotWithShape="1">
                <a:blip r:embed="rId2"/>
                <a:stretch>
                  <a:fillRect l="-16" t="-49" r="1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826170" y="3003798"/>
                <a:ext cx="1657598" cy="7042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12</m:t>
                        </m:r>
                      </m:den>
                    </m:f>
                    <m:r>
                      <a:rPr lang="en-US" altLang="zh-CN" sz="2800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170" y="3003798"/>
                <a:ext cx="1657598" cy="704295"/>
              </a:xfrm>
              <a:prstGeom prst="rect">
                <a:avLst/>
              </a:prstGeom>
              <a:blipFill rotWithShape="1">
                <a:blip r:embed="rId3"/>
                <a:stretch>
                  <a:fillRect l="-2" t="-35" r="17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4587177" y="3035534"/>
                <a:ext cx="2111540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15</m:t>
                      </m:r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9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10</m:t>
                          </m:r>
                        </m:den>
                      </m:f>
                      <m:r>
                        <a:rPr lang="en-US" altLang="zh-CN" sz="28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7177" y="3035534"/>
                <a:ext cx="2111540" cy="901785"/>
              </a:xfrm>
              <a:prstGeom prst="rect">
                <a:avLst/>
              </a:prstGeom>
              <a:blipFill rotWithShape="1">
                <a:blip r:embed="rId4"/>
                <a:stretch>
                  <a:fillRect l="-27" t="-26" r="5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379560" y="1016530"/>
                <a:ext cx="2189638" cy="7918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3200" b="0" i="1" smtClean="0">
                        <a:latin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32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3200" b="0" i="1" smtClean="0">
                            <a:latin typeface="Cambria Math" panose="02040503050406030204"/>
                          </a:rPr>
                          <m:t>9</m:t>
                        </m:r>
                      </m:num>
                      <m:den>
                        <m:r>
                          <a:rPr lang="en-US" altLang="zh-CN" sz="3200" b="0" i="1" smtClean="0">
                            <a:latin typeface="Cambria Math" panose="02040503050406030204"/>
                          </a:rPr>
                          <m:t>10</m:t>
                        </m:r>
                      </m:den>
                    </m:f>
                    <m:r>
                      <a:rPr lang="en-US" altLang="zh-CN" sz="3200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320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3200" b="0" i="1" smtClean="0">
                            <a:latin typeface="Cambria Math" panose="02040503050406030204"/>
                            <a:ea typeface="Cambria Math" panose="02040503050406030204"/>
                          </a:rPr>
                          <m:t>8</m:t>
                        </m:r>
                      </m:num>
                      <m:den>
                        <m:r>
                          <a:rPr lang="en-US" altLang="zh-CN" sz="3200" b="0" i="1" smtClean="0">
                            <a:latin typeface="Cambria Math" panose="02040503050406030204"/>
                            <a:ea typeface="Cambria Math" panose="02040503050406030204"/>
                          </a:rPr>
                          <m:t>3</m:t>
                        </m:r>
                      </m:den>
                    </m:f>
                    <m:r>
                      <a:rPr lang="en-US" altLang="zh-CN" sz="3200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lang="en-US" altLang="zh-CN" sz="32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zh-CN" altLang="en-US" sz="32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9560" y="1016530"/>
                <a:ext cx="2189638" cy="791820"/>
              </a:xfrm>
              <a:prstGeom prst="rect">
                <a:avLst/>
              </a:prstGeom>
              <a:blipFill rotWithShape="1">
                <a:blip r:embed="rId5"/>
                <a:stretch>
                  <a:fillRect l="-10" t="-67" r="17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直接连接符 12"/>
          <p:cNvCxnSpPr/>
          <p:nvPr/>
        </p:nvCxnSpPr>
        <p:spPr>
          <a:xfrm>
            <a:off x="3647060" y="1557614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899703" y="1125566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003102" y="785697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774060" y="1627861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280273" y="1337800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908434" y="1583317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986212" y="1641284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280273" y="964980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629597" y="1125566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002153" y="1858940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052103" y="1925322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647060" y="734148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32703" y="2156154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6516216" y="974566"/>
                <a:ext cx="2358787" cy="9105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15</m:t>
                          </m:r>
                        </m:den>
                      </m:f>
                      <m:r>
                        <a:rPr lang="en-US" altLang="zh-CN" sz="28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6216" y="974566"/>
                <a:ext cx="2358787" cy="910570"/>
              </a:xfrm>
              <a:prstGeom prst="rect">
                <a:avLst/>
              </a:prstGeom>
              <a:blipFill rotWithShape="1">
                <a:blip r:embed="rId6"/>
                <a:stretch>
                  <a:fillRect l="-20" t="-52" r="10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直接连接符 26"/>
          <p:cNvCxnSpPr/>
          <p:nvPr/>
        </p:nvCxnSpPr>
        <p:spPr>
          <a:xfrm>
            <a:off x="8460432" y="1641284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038676" y="1133247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737523" y="1133247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033331" y="1598472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460432" y="1106868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757102" y="1641284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7038676" y="703897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07465" y="1723811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7038676" y="1698108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776426" y="718418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7729431" y="1748445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8431269" y="673120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8542390" y="1952764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774741" y="904319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7793656" y="507053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8608270" y="1990489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3" name="TextBox 42"/>
              <p:cNvSpPr txBox="1"/>
              <p:nvPr/>
            </p:nvSpPr>
            <p:spPr>
              <a:xfrm>
                <a:off x="6516216" y="1885136"/>
                <a:ext cx="840678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8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6216" y="1885136"/>
                <a:ext cx="840678" cy="901785"/>
              </a:xfrm>
              <a:prstGeom prst="rect">
                <a:avLst/>
              </a:prstGeom>
              <a:blipFill rotWithShape="1">
                <a:blip r:embed="rId7"/>
                <a:stretch>
                  <a:fillRect l="-57" t="-51" r="50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Box 43"/>
              <p:cNvSpPr txBox="1"/>
              <p:nvPr/>
            </p:nvSpPr>
            <p:spPr>
              <a:xfrm>
                <a:off x="2379559" y="3102542"/>
                <a:ext cx="1900713" cy="7100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=4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12</m:t>
                        </m:r>
                      </m:den>
                    </m:f>
                    <m:r>
                      <a:rPr lang="en-US" altLang="zh-CN" sz="2800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9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9559" y="3102542"/>
                <a:ext cx="1900713" cy="710066"/>
              </a:xfrm>
              <a:prstGeom prst="rect">
                <a:avLst/>
              </a:prstGeom>
              <a:blipFill rotWithShape="1">
                <a:blip r:embed="rId8"/>
                <a:stretch>
                  <a:fillRect l="-11" t="-80" r="20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5" name="直接连接符 44"/>
          <p:cNvCxnSpPr/>
          <p:nvPr/>
        </p:nvCxnSpPr>
        <p:spPr>
          <a:xfrm>
            <a:off x="3187041" y="3584528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579595" y="3345933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3808985" y="3591099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3119130" y="3215451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3808984" y="3213073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284380" y="3909020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2568483" y="2865929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3238352" y="3725022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3155502" y="2742364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3926460" y="3584528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3856505" y="2836023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3300078" y="3979267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379559" y="4210099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9" name="TextBox 58"/>
              <p:cNvSpPr txBox="1"/>
              <p:nvPr/>
            </p:nvSpPr>
            <p:spPr>
              <a:xfrm>
                <a:off x="6445041" y="3030237"/>
                <a:ext cx="2557559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15</m:t>
                      </m:r>
                      <m:r>
                        <a:rPr lang="en-US" altLang="zh-CN" sz="28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10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9</m:t>
                          </m:r>
                        </m:den>
                      </m:f>
                      <m:r>
                        <a:rPr lang="en-US" altLang="zh-CN" sz="28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5041" y="3030237"/>
                <a:ext cx="2557559" cy="901785"/>
              </a:xfrm>
              <a:prstGeom prst="rect">
                <a:avLst/>
              </a:prstGeom>
              <a:blipFill rotWithShape="1">
                <a:blip r:embed="rId9"/>
                <a:stretch>
                  <a:fillRect l="-17" t="-2" r="8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0" name="直接连接符 59"/>
          <p:cNvCxnSpPr/>
          <p:nvPr/>
        </p:nvCxnSpPr>
        <p:spPr>
          <a:xfrm>
            <a:off x="7875532" y="3637846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7040347" y="3400232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8586078" y="3654775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7176138" y="3164245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8593194" y="3148159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7873824" y="3935468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7167139" y="2986036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7855568" y="3748434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7285712" y="2795682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8608270" y="3738416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7938401" y="3954172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8669390" y="2742928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585395" y="4198398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000"/>
                            </p:stCondLst>
                            <p:childTnLst>
                              <p:par>
                                <p:cTn id="1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500"/>
                            </p:stCondLst>
                            <p:childTnLst>
                              <p:par>
                                <p:cTn id="1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00"/>
                            </p:stCondLst>
                            <p:childTnLst>
                              <p:par>
                                <p:cTn id="1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00"/>
                            </p:stCondLst>
                            <p:childTnLst>
                              <p:par>
                                <p:cTn id="1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"/>
                            </p:stCondLst>
                            <p:childTnLst>
                              <p:par>
                                <p:cTn id="2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000"/>
                            </p:stCondLst>
                            <p:childTnLst>
                              <p:par>
                                <p:cTn id="2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500"/>
                            </p:stCondLst>
                            <p:childTnLst>
                              <p:par>
                                <p:cTn id="2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500"/>
                            </p:stCondLst>
                            <p:childTnLst>
                              <p:par>
                                <p:cTn id="2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1000"/>
                            </p:stCondLst>
                            <p:childTnLst>
                              <p:par>
                                <p:cTn id="2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500"/>
                            </p:stCondLst>
                            <p:childTnLst>
                              <p:par>
                                <p:cTn id="2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500"/>
                            </p:stCondLst>
                            <p:childTnLst>
                              <p:par>
                                <p:cTn id="2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000"/>
                            </p:stCondLst>
                            <p:childTnLst>
                              <p:par>
                                <p:cTn id="2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500"/>
                            </p:stCondLst>
                            <p:childTnLst>
                              <p:par>
                                <p:cTn id="2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00"/>
                            </p:stCondLst>
                            <p:childTnLst>
                              <p:par>
                                <p:cTn id="2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000"/>
                            </p:stCondLst>
                            <p:childTnLst>
                              <p:par>
                                <p:cTn id="2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5" grpId="0"/>
      <p:bldP spid="16" grpId="0"/>
      <p:bldP spid="19" grpId="0"/>
      <p:bldP spid="20" grpId="0"/>
      <p:bldP spid="23" grpId="0"/>
      <p:bldP spid="24" grpId="0"/>
      <p:bldP spid="25" grpId="0"/>
      <p:bldP spid="26" grpId="0"/>
      <p:bldP spid="33" grpId="0"/>
      <p:bldP spid="34" grpId="0"/>
      <p:bldP spid="35" grpId="0"/>
      <p:bldP spid="36" grpId="0"/>
      <p:bldP spid="37" grpId="0"/>
      <p:bldP spid="38" grpId="0"/>
      <p:bldP spid="41" grpId="0"/>
      <p:bldP spid="42" grpId="0"/>
      <p:bldP spid="43" grpId="0"/>
      <p:bldP spid="44" grpId="0"/>
      <p:bldP spid="51" grpId="0"/>
      <p:bldP spid="52" grpId="0"/>
      <p:bldP spid="53" grpId="0"/>
      <p:bldP spid="54" grpId="0"/>
      <p:bldP spid="55" grpId="0"/>
      <p:bldP spid="56" grpId="0"/>
      <p:bldP spid="58" grpId="0"/>
      <p:bldP spid="59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688326" y="411510"/>
                <a:ext cx="7776864" cy="11706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一块地有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公顷，用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台拖拉机耕，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小时可以耕完。平均每台拖拉机每小时耕地多少公顷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326" y="411510"/>
                <a:ext cx="7776864" cy="1170641"/>
              </a:xfrm>
              <a:prstGeom prst="rect">
                <a:avLst/>
              </a:prstGeom>
              <a:blipFill rotWithShape="1">
                <a:blip r:embed="rId1"/>
                <a:stretch>
                  <a:fillRect l="-8" t="-3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688326" y="170765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2414491" y="2114634"/>
                <a:ext cx="1904304" cy="7042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9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10</m:t>
                        </m:r>
                      </m:den>
                    </m:f>
                    <m:r>
                      <a:rPr lang="en-US" altLang="zh-CN" sz="2800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</m:oMath>
                </a14:m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4</m:t>
                        </m:r>
                      </m:den>
                    </m:f>
                    <m:r>
                      <a:rPr lang="en-US" altLang="zh-CN" sz="2800" b="0" i="1" dirty="0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4491" y="2114634"/>
                <a:ext cx="1904304" cy="704295"/>
              </a:xfrm>
              <a:prstGeom prst="rect">
                <a:avLst/>
              </a:prstGeom>
              <a:blipFill rotWithShape="1">
                <a:blip r:embed="rId2"/>
                <a:stretch>
                  <a:fillRect l="-12" t="-12" r="-992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4209933" y="2114634"/>
                <a:ext cx="2045816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9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10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den>
                      </m:f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dirty="0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dirty="0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dirty="0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sz="2400" b="0" i="1" dirty="0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9933" y="2114634"/>
                <a:ext cx="2045816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25" t="-11" r="18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6177297" y="2114633"/>
                <a:ext cx="50847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297" y="2114633"/>
                <a:ext cx="508473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3" t="-11" r="96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827584" y="2246113"/>
            <a:ext cx="1759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解法一：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525120" y="2669018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358484" y="2236970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461883" y="1897101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669582" y="2726218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542582" y="2259174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390951" y="2670372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461883" y="2777791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556691" y="1848396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556691" y="2008981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070916" y="2707544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70916" y="2758247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623159" y="1617563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976017" y="3848020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390951" y="3423025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520967" y="3101854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103017" y="3938918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2414490" y="3291546"/>
                <a:ext cx="1863459" cy="7042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9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10</m:t>
                        </m:r>
                      </m:den>
                    </m:f>
                    <m:r>
                      <a:rPr lang="en-US" altLang="zh-CN" sz="2800" i="1" dirty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i="1" dirty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latin typeface="Cambria Math" panose="02040503050406030204"/>
                            <a:ea typeface="Cambria Math" panose="02040503050406030204"/>
                          </a:rPr>
                          <m:t>3</m:t>
                        </m:r>
                      </m:num>
                      <m:den>
                        <m:r>
                          <a:rPr lang="en-US" altLang="zh-CN" sz="2800" i="1" dirty="0">
                            <a:latin typeface="Cambria Math" panose="02040503050406030204"/>
                            <a:ea typeface="Cambria Math" panose="02040503050406030204"/>
                          </a:rPr>
                          <m:t>4</m:t>
                        </m:r>
                      </m:den>
                    </m:f>
                    <m:r>
                      <a:rPr lang="en-US" altLang="zh-CN" sz="2800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</m:oMath>
                </a14:m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4490" y="3291546"/>
                <a:ext cx="1863459" cy="704295"/>
              </a:xfrm>
              <a:prstGeom prst="rect">
                <a:avLst/>
              </a:prstGeom>
              <a:blipFill rotWithShape="1">
                <a:blip r:embed="rId5"/>
                <a:stretch>
                  <a:fillRect l="-12" t="-48" r="-2183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4209932" y="3291546"/>
                <a:ext cx="2045816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9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10</m:t>
                          </m:r>
                        </m:den>
                      </m:f>
                      <m:r>
                        <a:rPr lang="en-US" altLang="zh-CN" sz="2400" i="1" dirty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dirty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i="1" dirty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i="1" dirty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den>
                      </m:f>
                      <m:r>
                        <a:rPr lang="en-US" altLang="zh-CN" sz="2400" b="0" i="1" dirty="0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9932" y="3291546"/>
                <a:ext cx="2045816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25" t="-43" r="18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6177296" y="3291545"/>
                <a:ext cx="50847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296" y="3291545"/>
                <a:ext cx="508473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3" t="-43" r="96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/>
          <p:cNvSpPr txBox="1"/>
          <p:nvPr/>
        </p:nvSpPr>
        <p:spPr>
          <a:xfrm>
            <a:off x="827583" y="3423025"/>
            <a:ext cx="1759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解法二：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556691" y="3875998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977604" y="3423025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121425" y="3101853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584208" y="3938917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156350" y="3262439"/>
            <a:ext cx="288925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4418697" y="3875998"/>
            <a:ext cx="287338" cy="14049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400441" y="3992785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264942" y="2985142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273470" y="2315614"/>
            <a:ext cx="1516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（公顷）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319175" y="3493272"/>
            <a:ext cx="1516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（公顷）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0" name="TextBox 39"/>
              <p:cNvSpPr txBox="1"/>
              <p:nvPr/>
            </p:nvSpPr>
            <p:spPr>
              <a:xfrm>
                <a:off x="688326" y="4217210"/>
                <a:ext cx="6499703" cy="7397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答：平均每台拖拉机每小时耕地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公顷。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326" y="4217210"/>
                <a:ext cx="6499703" cy="739754"/>
              </a:xfrm>
              <a:prstGeom prst="rect">
                <a:avLst/>
              </a:prstGeom>
              <a:blipFill rotWithShape="1">
                <a:blip r:embed="rId7"/>
                <a:stretch>
                  <a:fillRect l="-10" t="-24" r="7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2" grpId="0"/>
      <p:bldP spid="6" grpId="0"/>
      <p:bldP spid="8" grpId="0"/>
      <p:bldP spid="9" grpId="0"/>
      <p:bldP spid="12" grpId="0"/>
      <p:bldP spid="13" grpId="0"/>
      <p:bldP spid="16" grpId="0"/>
      <p:bldP spid="17" grpId="0"/>
      <p:bldP spid="20" grpId="0"/>
      <p:bldP spid="21" grpId="0"/>
      <p:bldP spid="24" grpId="0"/>
      <p:bldP spid="25" grpId="0"/>
      <p:bldP spid="26" grpId="0"/>
      <p:bldP spid="27" grpId="0"/>
      <p:bldP spid="28" grpId="0"/>
      <p:bldP spid="29" grpId="0"/>
      <p:bldP spid="32" grpId="0"/>
      <p:bldP spid="33" grpId="0"/>
      <p:bldP spid="36" grpId="0"/>
      <p:bldP spid="37" grpId="0"/>
      <p:bldP spid="38" grpId="0"/>
      <p:bldP spid="39" grpId="0"/>
      <p:bldP spid="40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1509</Words>
  <Application>WPS 演示</Application>
  <PresentationFormat>全屏显示(16:9)</PresentationFormat>
  <Paragraphs>348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Cambria Math</vt:lpstr>
      <vt:lpstr>Times New Roman</vt:lpstr>
      <vt:lpstr>Cambria Math</vt:lpstr>
      <vt:lpstr>等线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185</cp:revision>
  <dcterms:created xsi:type="dcterms:W3CDTF">2018-09-11T05:46:00Z</dcterms:created>
  <dcterms:modified xsi:type="dcterms:W3CDTF">2023-08-29T01:00:35Z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DCA8D0E57EF7497E896590B72EFBED7F_12</vt:lpwstr>
  </property>
</Properties>
</file>