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16"/>
  </p:notesMasterIdLst>
  <p:sldIdLst>
    <p:sldId id="256" r:id="rId4"/>
    <p:sldId id="349" r:id="rId5"/>
    <p:sldId id="382" r:id="rId6"/>
    <p:sldId id="383" r:id="rId7"/>
    <p:sldId id="384" r:id="rId8"/>
    <p:sldId id="405" r:id="rId9"/>
    <p:sldId id="406" r:id="rId10"/>
    <p:sldId id="407" r:id="rId11"/>
    <p:sldId id="411" r:id="rId12"/>
    <p:sldId id="413" r:id="rId13"/>
    <p:sldId id="414" r:id="rId14"/>
    <p:sldId id="27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90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-13255" y="92977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稍复杂的分数问题（</a:t>
            </a:r>
            <a:r>
              <a:rPr lang="en-US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7" Type="http://schemas.openxmlformats.org/officeDocument/2006/relationships/image" Target="../media/image6.png"/><Relationship Id="rId6" Type="http://schemas.openxmlformats.org/officeDocument/2006/relationships/slide" Target="slide6.xml"/><Relationship Id="rId5" Type="http://schemas.openxmlformats.org/officeDocument/2006/relationships/slide" Target="slide1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3608" y="1562161"/>
            <a:ext cx="772292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 algn="ctr">
              <a:buNone/>
            </a:pPr>
            <a:r>
              <a:rPr lang="zh-CN" altLang="zh-CN" sz="6000" b="1" dirty="0">
                <a:solidFill>
                  <a:srgbClr val="000000"/>
                </a:solidFill>
                <a:latin typeface="+mn-ea"/>
              </a:rPr>
              <a:t>稍复杂的分数问题（1）</a:t>
            </a:r>
            <a:endParaRPr lang="en-US" altLang="en-US" sz="60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35152" y="584704"/>
            <a:ext cx="21691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1560" y="483518"/>
            <a:ext cx="116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69703" y="1241637"/>
            <a:ext cx="3909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解：设小红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904336" y="1761681"/>
                <a:ext cx="2010542" cy="739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4336" y="1761681"/>
                <a:ext cx="2010542" cy="739754"/>
              </a:xfrm>
              <a:prstGeom prst="rect">
                <a:avLst/>
              </a:prstGeom>
              <a:blipFill rotWithShape="1">
                <a:blip r:embed="rId1"/>
                <a:stretch>
                  <a:fillRect l="-18" t="-26" r="24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4027998" y="2561306"/>
                <a:ext cx="2920265" cy="741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7998" y="2561306"/>
                <a:ext cx="2920265" cy="741806"/>
              </a:xfrm>
              <a:prstGeom prst="rect">
                <a:avLst/>
              </a:prstGeom>
              <a:blipFill rotWithShape="1">
                <a:blip r:embed="rId2"/>
                <a:stretch>
                  <a:fillRect l="-7" t="-47" r="3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4013254" y="3409593"/>
                <a:ext cx="3511074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3254" y="3409593"/>
                <a:ext cx="3511074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" t="-39" r="6" b="-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4063023" y="3961688"/>
            <a:ext cx="1693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04727" y="4424794"/>
            <a:ext cx="3494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小红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"/>
              <p:cNvSpPr>
                <a:spLocks noChangeArrowheads="1"/>
              </p:cNvSpPr>
              <p:nvPr/>
            </p:nvSpPr>
            <p:spPr bwMode="auto">
              <a:xfrm>
                <a:off x="827584" y="1967233"/>
                <a:ext cx="2447821" cy="17667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根据：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小丽跳的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小红跳的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7584" y="1967233"/>
                <a:ext cx="2447821" cy="1766766"/>
              </a:xfrm>
              <a:prstGeom prst="rect">
                <a:avLst/>
              </a:prstGeom>
              <a:blipFill rotWithShape="1">
                <a:blip r:embed="rId4"/>
                <a:stretch>
                  <a:fillRect l="-7" r="3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45589" y="653956"/>
            <a:ext cx="28905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算术法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>
                <a:spLocks noChangeArrowheads="1"/>
              </p:cNvSpPr>
              <p:nvPr/>
            </p:nvSpPr>
            <p:spPr bwMode="auto">
              <a:xfrm>
                <a:off x="3548707" y="1920978"/>
                <a:ext cx="1702133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8707" y="1920978"/>
                <a:ext cx="1702133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9" t="-14" r="1" b="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33456" y="3651870"/>
            <a:ext cx="19896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（下）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>
                <a:spLocks noChangeArrowheads="1"/>
              </p:cNvSpPr>
              <p:nvPr/>
            </p:nvSpPr>
            <p:spPr bwMode="auto">
              <a:xfrm>
                <a:off x="3203848" y="2762699"/>
                <a:ext cx="1944763" cy="721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25×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03848" y="2762699"/>
                <a:ext cx="1944763" cy="721031"/>
              </a:xfrm>
              <a:prstGeom prst="rect">
                <a:avLst/>
              </a:prstGeom>
              <a:blipFill rotWithShape="1">
                <a:blip r:embed="rId2"/>
                <a:stretch>
                  <a:fillRect l="-14" t="-62" r="2" b="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1"/>
              <p:cNvSpPr>
                <a:spLocks noChangeArrowheads="1"/>
              </p:cNvSpPr>
              <p:nvPr/>
            </p:nvSpPr>
            <p:spPr bwMode="auto">
              <a:xfrm>
                <a:off x="2978338" y="1222942"/>
                <a:ext cx="4608512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小红跳的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小丽跳的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8338" y="1222942"/>
                <a:ext cx="4608512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4" t="-79" r="11" b="3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2978338" y="4227934"/>
            <a:ext cx="3494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小红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87624" y="1987492"/>
          <a:ext cx="609600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已知一个数的几分之几等于另一个数的几分之几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求另一个数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所求的量就是单位“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的量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设所求的量为</a:t>
                      </a:r>
                      <a:r>
                        <a:rPr lang="en-US" altLang="zh-CN" sz="2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可以用方程解答。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解决稍复杂的分数除法问题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关键是找出单位“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和题中存在的等量关系。</a:t>
                      </a:r>
                      <a:endParaRPr lang="zh-CN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4" name="AutoShape 27"/>
          <p:cNvSpPr/>
          <p:nvPr/>
        </p:nvSpPr>
        <p:spPr>
          <a:xfrm>
            <a:off x="1981460" y="1120140"/>
            <a:ext cx="3238613" cy="943610"/>
          </a:xfrm>
          <a:prstGeom prst="wedgeRoundRectCallout">
            <a:avLst>
              <a:gd name="adj1" fmla="val -54800"/>
              <a:gd name="adj2" fmla="val 4281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你知道整数除以分数的计算方法吗？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1120140"/>
            <a:ext cx="1227455" cy="1617345"/>
          </a:xfrm>
          <a:prstGeom prst="rect">
            <a:avLst/>
          </a:prstGeom>
        </p:spPr>
      </p:pic>
      <p:sp>
        <p:nvSpPr>
          <p:cNvPr id="10" name="AutoShape 27"/>
          <p:cNvSpPr/>
          <p:nvPr/>
        </p:nvSpPr>
        <p:spPr>
          <a:xfrm>
            <a:off x="3600766" y="3478674"/>
            <a:ext cx="3158357" cy="943610"/>
          </a:xfrm>
          <a:prstGeom prst="wedgeRoundRectCallout">
            <a:avLst>
              <a:gd name="adj1" fmla="val 58989"/>
              <a:gd name="adj2" fmla="val 1638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我还知道一个数除以分数的计算方法。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2737485"/>
            <a:ext cx="41637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整数除以分数等于整数乘这个分数的倒数。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75961" y="1869940"/>
            <a:ext cx="392392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一个数除以分数等于这个数乘分数的倒数。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14-03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62571" y="3015326"/>
            <a:ext cx="1323451" cy="140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4189" y="2384397"/>
            <a:ext cx="1892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理解题意：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3" y="465565"/>
            <a:ext cx="366860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4442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30"/>
          <p:cNvGrpSpPr/>
          <p:nvPr/>
        </p:nvGrpSpPr>
        <p:grpSpPr bwMode="auto">
          <a:xfrm>
            <a:off x="162863" y="1120986"/>
            <a:ext cx="1048246" cy="1109475"/>
            <a:chOff x="670145" y="1351041"/>
            <a:chExt cx="1555361" cy="1441679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351041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32"/>
            <p:cNvSpPr>
              <a:spLocks noChangeArrowheads="1"/>
            </p:cNvSpPr>
            <p:nvPr/>
          </p:nvSpPr>
          <p:spPr bwMode="auto">
            <a:xfrm>
              <a:off x="747920" y="2112835"/>
              <a:ext cx="1235491" cy="6798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>
                <a:spLocks noChangeArrowheads="1"/>
              </p:cNvSpPr>
              <p:nvPr/>
            </p:nvSpPr>
            <p:spPr bwMode="auto">
              <a:xfrm>
                <a:off x="1418560" y="1235543"/>
                <a:ext cx="6624637" cy="1135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小明存了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元，小明存钱数的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是小红的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。小红存了多少钱？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18560" y="1235543"/>
                <a:ext cx="6624637" cy="1135183"/>
              </a:xfrm>
              <a:prstGeom prst="rect">
                <a:avLst/>
              </a:prstGeom>
              <a:blipFill rotWithShape="1">
                <a:blip r:embed="rId3"/>
                <a:stretch>
                  <a:fillRect l="-9" t="-41" r="-3063" b="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Documents and Settings\Administrator\桌面\6年级\p014-03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044" y="3154094"/>
            <a:ext cx="1286867" cy="160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云形标注 15"/>
          <p:cNvSpPr/>
          <p:nvPr/>
        </p:nvSpPr>
        <p:spPr>
          <a:xfrm>
            <a:off x="270512" y="2986541"/>
            <a:ext cx="2916706" cy="1303424"/>
          </a:xfrm>
          <a:prstGeom prst="cloudCallout">
            <a:avLst>
              <a:gd name="adj1" fmla="val 54131"/>
              <a:gd name="adj2" fmla="val 1668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流程图: 可选过程 16"/>
              <p:cNvSpPr/>
              <p:nvPr/>
            </p:nvSpPr>
            <p:spPr>
              <a:xfrm>
                <a:off x="343299" y="3208736"/>
                <a:ext cx="2859262" cy="801370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小红存钱数的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等于小明存钱数的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流程图: 可选过程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299" y="3208736"/>
                <a:ext cx="2859262" cy="801370"/>
              </a:xfrm>
              <a:prstGeom prst="flowChartAlternateProcess">
                <a:avLst/>
              </a:prstGeom>
              <a:blipFill rotWithShape="1">
                <a:blip r:embed="rId5"/>
                <a:stretch>
                  <a:fillRect l="-14" t="-15145" r="9" b="-15125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/>
          <p:cNvCxnSpPr/>
          <p:nvPr/>
        </p:nvCxnSpPr>
        <p:spPr>
          <a:xfrm>
            <a:off x="4146961" y="1974231"/>
            <a:ext cx="389623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4261876" y="3101841"/>
                <a:ext cx="3305360" cy="13349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小明存钱数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ctr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小红存钱数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876" y="3101841"/>
                <a:ext cx="3305360" cy="1334981"/>
              </a:xfrm>
              <a:prstGeom prst="rect">
                <a:avLst/>
              </a:prstGeom>
              <a:blipFill rotWithShape="1">
                <a:blip r:embed="rId6"/>
                <a:stretch>
                  <a:fillRect l="-12" t="-38" r="17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 animBg="1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59436" y="627534"/>
            <a:ext cx="36118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列方程解答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91036" y="627534"/>
            <a:ext cx="116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69703" y="1111354"/>
            <a:ext cx="3909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解：设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小红存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904336" y="1631398"/>
                <a:ext cx="2010542" cy="739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4336" y="1631398"/>
                <a:ext cx="2010542" cy="739754"/>
              </a:xfrm>
              <a:prstGeom prst="rect">
                <a:avLst/>
              </a:prstGeom>
              <a:blipFill rotWithShape="1">
                <a:blip r:embed="rId1"/>
                <a:stretch>
                  <a:fillRect l="-18" t="-11" r="2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4027998" y="2359015"/>
                <a:ext cx="2920265" cy="741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7998" y="2359015"/>
                <a:ext cx="2920265" cy="741806"/>
              </a:xfrm>
              <a:prstGeom prst="rect">
                <a:avLst/>
              </a:prstGeom>
              <a:blipFill rotWithShape="1">
                <a:blip r:embed="rId2"/>
                <a:stretch>
                  <a:fillRect l="-7" t="-84" r="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4013254" y="3075806"/>
                <a:ext cx="3511074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3254" y="3075806"/>
                <a:ext cx="3511074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" t="-70" r="6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4063023" y="3632706"/>
            <a:ext cx="1693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75856" y="4227934"/>
            <a:ext cx="3494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小红存了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45589" y="653956"/>
            <a:ext cx="28905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算术法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>
                <a:spLocks noChangeArrowheads="1"/>
              </p:cNvSpPr>
              <p:nvPr/>
            </p:nvSpPr>
            <p:spPr bwMode="auto">
              <a:xfrm>
                <a:off x="2516543" y="1563638"/>
                <a:ext cx="1064715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16543" y="1563638"/>
                <a:ext cx="1064715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4" t="-38" r="46" b="6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581258" y="1658343"/>
            <a:ext cx="19896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>
                <a:spLocks noChangeArrowheads="1"/>
              </p:cNvSpPr>
              <p:nvPr/>
            </p:nvSpPr>
            <p:spPr bwMode="auto">
              <a:xfrm>
                <a:off x="2516542" y="2454076"/>
                <a:ext cx="1064715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66÷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16542" y="2454076"/>
                <a:ext cx="1064715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3" t="-61" r="46" b="1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820847" y="2621546"/>
            <a:ext cx="19896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>
                <a:spLocks noChangeArrowheads="1"/>
              </p:cNvSpPr>
              <p:nvPr/>
            </p:nvSpPr>
            <p:spPr bwMode="auto">
              <a:xfrm>
                <a:off x="3485709" y="2454648"/>
                <a:ext cx="1356462" cy="721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66×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85709" y="2454648"/>
                <a:ext cx="1356462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14" t="-52" r="22" b="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3581257" y="3723878"/>
            <a:ext cx="3494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小红存了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42987" y="2969773"/>
            <a:ext cx="2376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等量关系式：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2" name="WordArt 11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166822" y="3507854"/>
                <a:ext cx="5141481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苹果的箱数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香蕉的箱数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66822" y="3507854"/>
                <a:ext cx="5141481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4" t="-16" r="2" b="5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"/>
              <p:cNvSpPr>
                <a:spLocks noChangeArrowheads="1"/>
              </p:cNvSpPr>
              <p:nvPr/>
            </p:nvSpPr>
            <p:spPr bwMode="auto">
              <a:xfrm>
                <a:off x="1331638" y="1263535"/>
                <a:ext cx="7030971" cy="1576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水果店新进一批水果。其中苹果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箱，已知苹果箱数的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相当于香蕉的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。水果店进了多少箱香蕉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31638" y="1263535"/>
                <a:ext cx="7030971" cy="1576457"/>
              </a:xfrm>
              <a:prstGeom prst="rect">
                <a:avLst/>
              </a:prstGeom>
              <a:blipFill rotWithShape="1">
                <a:blip r:embed="rId3"/>
                <a:stretch>
                  <a:fillRect l="-1" t="-33" r="4" b="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57209" y="411510"/>
            <a:ext cx="116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638837" y="940503"/>
            <a:ext cx="1502281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267744" y="996165"/>
            <a:ext cx="45127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设水果店进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267744" y="4291184"/>
            <a:ext cx="43300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水果店进了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箱香蕉。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67" name="WordArt 12"/>
          <p:cNvSpPr>
            <a:spLocks noChangeArrowheads="1" noChangeShapeType="1" noTextEdit="1"/>
          </p:cNvSpPr>
          <p:nvPr/>
        </p:nvSpPr>
        <p:spPr bwMode="auto">
          <a:xfrm>
            <a:off x="7451725" y="4461873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6151681" y="1378277"/>
            <a:ext cx="2600088" cy="1358758"/>
          </a:xfrm>
          <a:prstGeom prst="cloudCallout">
            <a:avLst>
              <a:gd name="adj1" fmla="val -47595"/>
              <a:gd name="adj2" fmla="val 41695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1"/>
              <p:cNvSpPr>
                <a:spLocks noChangeArrowheads="1"/>
              </p:cNvSpPr>
              <p:nvPr/>
            </p:nvSpPr>
            <p:spPr bwMode="auto">
              <a:xfrm>
                <a:off x="2399443" y="1701003"/>
                <a:ext cx="2520280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=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42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99443" y="1701003"/>
                <a:ext cx="2520280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6" t="-66" r="15" b="2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1"/>
              <p:cNvSpPr>
                <a:spLocks noChangeArrowheads="1"/>
              </p:cNvSpPr>
              <p:nvPr/>
            </p:nvSpPr>
            <p:spPr bwMode="auto">
              <a:xfrm>
                <a:off x="3048902" y="2379693"/>
                <a:ext cx="2044984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b="1" i="0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18</m:t>
                    </m:r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902" y="2379693"/>
                <a:ext cx="2044984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3" t="-49" r="27" b="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3060150" y="3775615"/>
            <a:ext cx="15063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029" y="1719880"/>
            <a:ext cx="1209532" cy="139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"/>
              <p:cNvSpPr>
                <a:spLocks noChangeArrowheads="1"/>
              </p:cNvSpPr>
              <p:nvPr/>
            </p:nvSpPr>
            <p:spPr bwMode="auto">
              <a:xfrm>
                <a:off x="6213891" y="1446489"/>
                <a:ext cx="2537878" cy="115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苹果的箱数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香蕉的箱数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13891" y="1446489"/>
                <a:ext cx="2537878" cy="1158009"/>
              </a:xfrm>
              <a:prstGeom prst="rect">
                <a:avLst/>
              </a:prstGeom>
              <a:blipFill rotWithShape="1">
                <a:blip r:embed="rId4"/>
                <a:stretch>
                  <a:fillRect l="-16" t="-51" r="8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1"/>
              <p:cNvSpPr>
                <a:spLocks noChangeArrowheads="1"/>
              </p:cNvSpPr>
              <p:nvPr/>
            </p:nvSpPr>
            <p:spPr bwMode="auto">
              <a:xfrm>
                <a:off x="3048902" y="3060932"/>
                <a:ext cx="2044984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b="1" i="0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18</m:t>
                    </m:r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902" y="3060932"/>
                <a:ext cx="2044984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3" t="-32" r="27" b="7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 animBg="1"/>
      <p:bldP spid="11" grpId="0"/>
      <p:bldP spid="15" grpId="0"/>
      <p:bldP spid="19" grpId="0" animBg="1"/>
      <p:bldP spid="21" grpId="0"/>
      <p:bldP spid="22" grpId="0"/>
      <p:bldP spid="23" grpId="0"/>
      <p:bldP spid="1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633159" y="793876"/>
            <a:ext cx="1502281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4283968" y="1368544"/>
                <a:ext cx="2292544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 pitchFamily="18" charset="0"/>
                        <a:ea typeface="Cambria Math" panose="02040503050406030204"/>
                      </a:rPr>
                      <m:t>𝟒𝟐</m:t>
                    </m:r>
                    <m:r>
                      <a:rPr lang="en-US" altLang="zh-CN" sz="2800" b="1" i="1">
                        <a:latin typeface="Cambria Math" panose="02040503050406030204" pitchFamily="18" charset="0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 pitchFamily="18" charset="0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 pitchFamily="18" charset="0"/>
                            <a:ea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83968" y="1368544"/>
                <a:ext cx="2292544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1" t="-17" r="20" b="6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"/>
              <p:cNvSpPr>
                <a:spLocks noChangeArrowheads="1"/>
              </p:cNvSpPr>
              <p:nvPr/>
            </p:nvSpPr>
            <p:spPr bwMode="auto">
              <a:xfrm>
                <a:off x="3952684" y="2355726"/>
                <a:ext cx="2380666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𝟒𝟐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2684" y="2355726"/>
                <a:ext cx="2380666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9" t="-72" r="21" b="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66671" y="4201611"/>
            <a:ext cx="43300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水果店进了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箱香蕉。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995935" y="3487776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（箱）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502" y="1404264"/>
            <a:ext cx="1302338" cy="135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云形标注 21"/>
          <p:cNvSpPr/>
          <p:nvPr/>
        </p:nvSpPr>
        <p:spPr>
          <a:xfrm>
            <a:off x="323528" y="2398549"/>
            <a:ext cx="2600088" cy="1358758"/>
          </a:xfrm>
          <a:prstGeom prst="cloudCallout">
            <a:avLst>
              <a:gd name="adj1" fmla="val 50982"/>
              <a:gd name="adj2" fmla="val -61289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290231" y="2491404"/>
                <a:ext cx="2537878" cy="115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苹果的箱数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香蕉的箱数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0231" y="2491404"/>
                <a:ext cx="2537878" cy="1158009"/>
              </a:xfrm>
              <a:prstGeom prst="rect">
                <a:avLst/>
              </a:prstGeom>
              <a:blipFill rotWithShape="1">
                <a:blip r:embed="rId4"/>
                <a:stretch>
                  <a:fillRect l="-1" t="-26" r="18" b="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5" grpId="0"/>
      <p:bldP spid="19" grpId="0"/>
      <p:bldP spid="21" grpId="0"/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25100" y="2787774"/>
            <a:ext cx="2376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等量关系式：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1"/>
              <p:cNvSpPr>
                <a:spLocks noChangeArrowheads="1"/>
              </p:cNvSpPr>
              <p:nvPr/>
            </p:nvSpPr>
            <p:spPr bwMode="auto">
              <a:xfrm>
                <a:off x="2339753" y="3435846"/>
                <a:ext cx="4608512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小丽跳的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小红跳的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39753" y="3435846"/>
                <a:ext cx="4608512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9" t="-69" r="2" b="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"/>
              <p:cNvSpPr>
                <a:spLocks noChangeArrowheads="1"/>
              </p:cNvSpPr>
              <p:nvPr/>
            </p:nvSpPr>
            <p:spPr bwMode="auto">
              <a:xfrm>
                <a:off x="1043608" y="699542"/>
                <a:ext cx="7030971" cy="17667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小丽和小红跳绳比赛，小丽跳的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和小红跳的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相等。已知小丽跳了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下，小红跳了多少下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43608" y="699542"/>
                <a:ext cx="7030971" cy="1766766"/>
              </a:xfrm>
              <a:prstGeom prst="rect">
                <a:avLst/>
              </a:prstGeom>
              <a:blipFill rotWithShape="1">
                <a:blip r:embed="rId2"/>
                <a:stretch>
                  <a:fillRect l="-4" t="-23" r="8" b="3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</Words>
  <Application>WPS 演示</Application>
  <PresentationFormat>全屏显示(16:9)</PresentationFormat>
  <Paragraphs>155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Times New Roman</vt:lpstr>
      <vt:lpstr>Cambria Math</vt:lpstr>
      <vt:lpstr>华文新魏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220</cp:revision>
  <dcterms:created xsi:type="dcterms:W3CDTF">2018-09-11T05:46:00Z</dcterms:created>
  <dcterms:modified xsi:type="dcterms:W3CDTF">2023-08-29T01:01:18Z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04A34670175A4D53B5D6CCBA3125FAE1_12</vt:lpwstr>
  </property>
</Properties>
</file>