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80" r:id="rId3"/>
  </p:sldMasterIdLst>
  <p:notesMasterIdLst>
    <p:notesMasterId r:id="rId16"/>
  </p:notesMasterIdLst>
  <p:sldIdLst>
    <p:sldId id="256" r:id="rId4"/>
    <p:sldId id="349" r:id="rId5"/>
    <p:sldId id="381" r:id="rId6"/>
    <p:sldId id="418" r:id="rId7"/>
    <p:sldId id="419" r:id="rId8"/>
    <p:sldId id="390" r:id="rId9"/>
    <p:sldId id="420" r:id="rId10"/>
    <p:sldId id="392" r:id="rId11"/>
    <p:sldId id="394" r:id="rId12"/>
    <p:sldId id="421" r:id="rId13"/>
    <p:sldId id="422" r:id="rId14"/>
    <p:sldId id="271" r:id="rId15"/>
  </p:sldIdLst>
  <p:sldSz cx="9144000" cy="5143500" type="screen16x9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18" userDrawn="1">
          <p15:clr>
            <a:srgbClr val="A4A3A4"/>
          </p15:clr>
        </p15:guide>
        <p15:guide id="2" pos="277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1357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297" autoAdjust="0"/>
    <p:restoredTop sz="99852" autoAdjust="0"/>
  </p:normalViewPr>
  <p:slideViewPr>
    <p:cSldViewPr showGuides="1">
      <p:cViewPr varScale="1">
        <p:scale>
          <a:sx n="119" d="100"/>
          <a:sy n="119" d="100"/>
        </p:scale>
        <p:origin x="-348" y="-90"/>
      </p:cViewPr>
      <p:guideLst>
        <p:guide orient="horz" pos="1518"/>
        <p:guide pos="277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7" Type="http://schemas.openxmlformats.org/officeDocument/2006/relationships/theme" Target="../theme/theme1.xml"/><Relationship Id="rId36" Type="http://schemas.openxmlformats.org/officeDocument/2006/relationships/image" Target="../media/image4.png"/><Relationship Id="rId35" Type="http://schemas.openxmlformats.org/officeDocument/2006/relationships/slide" Target="../slides/slide1.xml"/><Relationship Id="rId34" Type="http://schemas.openxmlformats.org/officeDocument/2006/relationships/image" Target="../media/image3.png"/><Relationship Id="rId33" Type="http://schemas.openxmlformats.org/officeDocument/2006/relationships/image" Target="../media/image2.png"/><Relationship Id="rId32" Type="http://schemas.openxmlformats.org/officeDocument/2006/relationships/image" Target="../media/image1.png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0.xml"/><Relationship Id="rId8" Type="http://schemas.openxmlformats.org/officeDocument/2006/relationships/slideLayout" Target="../slideLayouts/slideLayout39.xml"/><Relationship Id="rId7" Type="http://schemas.openxmlformats.org/officeDocument/2006/relationships/slideLayout" Target="../slideLayouts/slideLayout38.xml"/><Relationship Id="rId6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4.xml"/><Relationship Id="rId29" Type="http://schemas.openxmlformats.org/officeDocument/2006/relationships/theme" Target="../theme/theme2.xml"/><Relationship Id="rId28" Type="http://schemas.openxmlformats.org/officeDocument/2006/relationships/image" Target="../media/image2.png"/><Relationship Id="rId27" Type="http://schemas.openxmlformats.org/officeDocument/2006/relationships/image" Target="../media/image3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56.xml"/><Relationship Id="rId24" Type="http://schemas.openxmlformats.org/officeDocument/2006/relationships/slideLayout" Target="../slideLayouts/slideLayout55.xml"/><Relationship Id="rId23" Type="http://schemas.openxmlformats.org/officeDocument/2006/relationships/slideLayout" Target="../slideLayouts/slideLayout54.xml"/><Relationship Id="rId22" Type="http://schemas.openxmlformats.org/officeDocument/2006/relationships/slideLayout" Target="../slideLayouts/slideLayout53.xml"/><Relationship Id="rId21" Type="http://schemas.openxmlformats.org/officeDocument/2006/relationships/slideLayout" Target="../slideLayouts/slideLayout52.xml"/><Relationship Id="rId20" Type="http://schemas.openxmlformats.org/officeDocument/2006/relationships/slideLayout" Target="../slideLayouts/slideLayout51.xml"/><Relationship Id="rId2" Type="http://schemas.openxmlformats.org/officeDocument/2006/relationships/slideLayout" Target="../slideLayouts/slideLayout33.xml"/><Relationship Id="rId19" Type="http://schemas.openxmlformats.org/officeDocument/2006/relationships/slideLayout" Target="../slideLayouts/slideLayout50.xml"/><Relationship Id="rId18" Type="http://schemas.openxmlformats.org/officeDocument/2006/relationships/slideLayout" Target="../slideLayouts/slideLayout49.xml"/><Relationship Id="rId17" Type="http://schemas.openxmlformats.org/officeDocument/2006/relationships/slideLayout" Target="../slideLayouts/slideLayout48.xml"/><Relationship Id="rId16" Type="http://schemas.openxmlformats.org/officeDocument/2006/relationships/slideLayout" Target="../slideLayouts/slideLayout47.xml"/><Relationship Id="rId15" Type="http://schemas.openxmlformats.org/officeDocument/2006/relationships/slideLayout" Target="../slideLayouts/slideLayout46.xml"/><Relationship Id="rId14" Type="http://schemas.openxmlformats.org/officeDocument/2006/relationships/slideLayout" Target="../slideLayouts/slideLayout45.xml"/><Relationship Id="rId13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1.xml"/><Relationship Id="rId1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-13255" y="92977"/>
            <a:ext cx="187220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buNone/>
            </a:pPr>
            <a:r>
              <a:rPr lang="zh-CN" altLang="en-US" sz="105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问题解决（</a:t>
            </a:r>
            <a:r>
              <a:rPr lang="en-US" altLang="zh-CN" sz="105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105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en-US" altLang="en-US" sz="105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8038958" y="4772781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35" action="ppaction://hlinksldjump"/>
            </p:cNvPr>
            <p:cNvPicPr>
              <a:picLocks noChangeAspect="1"/>
            </p:cNvPicPr>
            <p:nvPr/>
          </p:nvPicPr>
          <p:blipFill>
            <a:blip r:embed="rId3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3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3" r:id="rId13"/>
    <p:sldLayoutId id="2147483694" r:id="rId14"/>
    <p:sldLayoutId id="2147483695" r:id="rId15"/>
    <p:sldLayoutId id="2147483696" r:id="rId16"/>
    <p:sldLayoutId id="2147483697" r:id="rId17"/>
    <p:sldLayoutId id="2147483698" r:id="rId18"/>
    <p:sldLayoutId id="2147483699" r:id="rId19"/>
    <p:sldLayoutId id="2147483700" r:id="rId20"/>
    <p:sldLayoutId id="2147483701" r:id="rId21"/>
    <p:sldLayoutId id="2147483702" r:id="rId22"/>
    <p:sldLayoutId id="2147483703" r:id="rId23"/>
    <p:sldLayoutId id="2147483704" r:id="rId24"/>
    <p:sldLayoutId id="2147483705" r:id="rId25"/>
  </p:sldLayoutIdLst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7" Type="http://schemas.openxmlformats.org/officeDocument/2006/relationships/image" Target="../media/image6.png"/><Relationship Id="rId6" Type="http://schemas.openxmlformats.org/officeDocument/2006/relationships/slide" Target="slide10.xml"/><Relationship Id="rId5" Type="http://schemas.openxmlformats.org/officeDocument/2006/relationships/slide" Target="slide1.xml"/><Relationship Id="rId4" Type="http://schemas.openxmlformats.org/officeDocument/2006/relationships/slide" Target="slide12.xml"/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8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师大版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六年级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791016" y="1491630"/>
            <a:ext cx="5256584" cy="992579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indent="0">
              <a:buNone/>
            </a:pPr>
            <a:r>
              <a:rPr lang="zh-CN" altLang="en-US" sz="6000" b="1" dirty="0">
                <a:solidFill>
                  <a:srgbClr val="000000"/>
                </a:solidFill>
                <a:latin typeface="+mn-ea"/>
              </a:rPr>
              <a:t>问题解决（</a:t>
            </a:r>
            <a:r>
              <a:rPr lang="en-US" altLang="zh-CN" sz="6000" b="1" dirty="0">
                <a:solidFill>
                  <a:srgbClr val="000000"/>
                </a:solidFill>
                <a:latin typeface="+mn-ea"/>
              </a:rPr>
              <a:t>2</a:t>
            </a:r>
            <a:r>
              <a:rPr lang="zh-CN" altLang="en-US" sz="6000" b="1" dirty="0">
                <a:solidFill>
                  <a:srgbClr val="000000"/>
                </a:solidFill>
                <a:latin typeface="+mn-ea"/>
              </a:rPr>
              <a:t>）</a:t>
            </a:r>
            <a:endParaRPr lang="en-US" altLang="en-US" sz="6000" b="1" dirty="0">
              <a:solidFill>
                <a:srgbClr val="000000"/>
              </a:solidFill>
              <a:latin typeface="+mn-ea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课前导入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196755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zh-CN" altLang="en-US" sz="4000" b="1" dirty="0">
                <a:solidFill>
                  <a:srgbClr val="0050AA"/>
                </a:solidFill>
                <a:latin typeface="+mj-ea"/>
                <a:ea typeface="+mj-ea"/>
              </a:rPr>
              <a:t>分数除法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07035" cy="6299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3</a:t>
              </a:r>
              <a:endParaRPr kumimoji="1" lang="en-US" altLang="zh-CN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9" name="WordArt 12"/>
          <p:cNvSpPr>
            <a:spLocks noChangeArrowheads="1" noChangeShapeType="1" noTextEdit="1"/>
          </p:cNvSpPr>
          <p:nvPr/>
        </p:nvSpPr>
        <p:spPr bwMode="auto">
          <a:xfrm>
            <a:off x="6860852" y="4731544"/>
            <a:ext cx="1371600" cy="263129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endParaRPr lang="zh-CN" altLang="en-US" kern="10">
              <a:ln w="9525">
                <a:rou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77784" y="446335"/>
            <a:ext cx="366902" cy="456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文本框 14"/>
          <p:cNvSpPr txBox="1">
            <a:spLocks noChangeArrowheads="1"/>
          </p:cNvSpPr>
          <p:nvPr/>
        </p:nvSpPr>
        <p:spPr bwMode="auto">
          <a:xfrm>
            <a:off x="644686" y="393631"/>
            <a:ext cx="1847423" cy="561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Times New Roman" panose="02020603050405020304" pitchFamily="18" charset="0"/>
                <a:ea typeface="幼圆" panose="02010509060101010101" pitchFamily="49" charset="-122"/>
                <a:cs typeface="Times New Roman" panose="02020603050405020304" pitchFamily="18" charset="0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Times New Roman" panose="02020603050405020304" pitchFamily="18" charset="0"/>
              <a:ea typeface="幼圆" panose="020105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矩形 13"/>
              <p:cNvSpPr>
                <a:spLocks noChangeArrowheads="1"/>
              </p:cNvSpPr>
              <p:nvPr/>
            </p:nvSpPr>
            <p:spPr bwMode="auto">
              <a:xfrm>
                <a:off x="1016144" y="932092"/>
                <a:ext cx="7660312" cy="11455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自行车的速度是摩托车的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，已知自行车的速度是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16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千米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/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时，摩托车每时行多少千米？</a:t>
                </a:r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4" name="矩形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016144" y="932092"/>
                <a:ext cx="7660312" cy="1145570"/>
              </a:xfrm>
              <a:prstGeom prst="rect">
                <a:avLst/>
              </a:prstGeom>
              <a:blipFill rotWithShape="1">
                <a:blip r:embed="rId2"/>
                <a:stretch>
                  <a:fillRect l="-2" t="-48" r="6" b="50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984559" y="2122513"/>
            <a:ext cx="8511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解：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568760" y="2141942"/>
            <a:ext cx="40141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设摩托车每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时行</a:t>
            </a:r>
            <a:r>
              <a:rPr lang="en-US" altLang="zh-CN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千米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7" name="矩形 16"/>
              <p:cNvSpPr/>
              <p:nvPr/>
            </p:nvSpPr>
            <p:spPr>
              <a:xfrm>
                <a:off x="1979712" y="2672052"/>
                <a:ext cx="2010542" cy="7126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x 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16</a:t>
                </a:r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7" name="矩形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79712" y="2672052"/>
                <a:ext cx="2010542" cy="712631"/>
              </a:xfrm>
              <a:prstGeom prst="rect">
                <a:avLst/>
              </a:prstGeom>
              <a:blipFill rotWithShape="1">
                <a:blip r:embed="rId3"/>
                <a:stretch>
                  <a:fillRect l="-21" t="-85" r="27" b="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9" name="矩形 18"/>
              <p:cNvSpPr/>
              <p:nvPr/>
            </p:nvSpPr>
            <p:spPr>
              <a:xfrm>
                <a:off x="2076398" y="3219822"/>
                <a:ext cx="2286000" cy="7146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 </a:t>
                </a:r>
                <a:r>
                  <a:rPr lang="zh-CN" altLang="en-US" sz="28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16÷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𝟓</m:t>
                        </m:r>
                      </m:den>
                    </m:f>
                  </m:oMath>
                </a14:m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9" name="矩形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76398" y="3219822"/>
                <a:ext cx="2286000" cy="714683"/>
              </a:xfrm>
              <a:prstGeom prst="rect">
                <a:avLst/>
              </a:prstGeom>
              <a:blipFill rotWithShape="1">
                <a:blip r:embed="rId4"/>
                <a:stretch>
                  <a:fillRect l="-26" t="-52" r="26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0" name="矩形 19"/>
              <p:cNvSpPr/>
              <p:nvPr/>
            </p:nvSpPr>
            <p:spPr>
              <a:xfrm>
                <a:off x="2047827" y="3890847"/>
                <a:ext cx="2286000" cy="7146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 </a:t>
                </a:r>
                <a:r>
                  <a:rPr lang="zh-CN" altLang="en-US" sz="28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16</a:t>
                </a:r>
                <a14:m>
                  <m:oMath xmlns:m="http://schemas.openxmlformats.org/officeDocument/2006/math">
                    <m:r>
                      <a:rPr lang="en-US" altLang="zh-CN" sz="2800" b="1" i="0" smtClean="0">
                        <a:latin typeface="Cambria Math" panose="02040503050406030204"/>
                      </a:rPr>
                      <m:t>×</m:t>
                    </m:r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𝟐</m:t>
                        </m:r>
                      </m:den>
                    </m:f>
                  </m:oMath>
                </a14:m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0" name="矩形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47827" y="3890847"/>
                <a:ext cx="2286000" cy="714683"/>
              </a:xfrm>
              <a:prstGeom prst="rect">
                <a:avLst/>
              </a:prstGeom>
              <a:blipFill rotWithShape="1">
                <a:blip r:embed="rId5"/>
                <a:stretch>
                  <a:fillRect l="-26" t="-28" r="26" b="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矩形 20"/>
          <p:cNvSpPr/>
          <p:nvPr/>
        </p:nvSpPr>
        <p:spPr>
          <a:xfrm>
            <a:off x="2076398" y="4528660"/>
            <a:ext cx="16931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40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780151" y="4471453"/>
            <a:ext cx="44701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答：摩托车每时行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40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千米。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17" grpId="0"/>
      <p:bldP spid="19" grpId="0"/>
      <p:bldP spid="20" grpId="0"/>
      <p:bldP spid="21" grpId="0"/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" name="矩形 11"/>
              <p:cNvSpPr>
                <a:spLocks noChangeArrowheads="1"/>
              </p:cNvSpPr>
              <p:nvPr/>
            </p:nvSpPr>
            <p:spPr bwMode="auto">
              <a:xfrm>
                <a:off x="395536" y="483518"/>
                <a:ext cx="8427789" cy="13371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一杯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250ml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的鲜奶大约含有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𝟏𝟎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g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的钙质，占一个成年人一天所需钙质的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𝟖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。成年人一天大约需要多少钙质？</a:t>
                </a:r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95536" y="483518"/>
                <a:ext cx="8427789" cy="1337161"/>
              </a:xfrm>
              <a:prstGeom prst="rect">
                <a:avLst/>
              </a:prstGeom>
              <a:blipFill rotWithShape="1">
                <a:blip r:embed="rId1"/>
                <a:stretch>
                  <a:fillRect l="-7" t="-21" r="8" b="10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1769142" y="1801250"/>
            <a:ext cx="8511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解：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353343" y="1820679"/>
            <a:ext cx="52200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设成年人一天大约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需要</a:t>
            </a:r>
            <a:r>
              <a:rPr lang="en-US" altLang="zh-CN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g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钙质。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矩形 14"/>
              <p:cNvSpPr/>
              <p:nvPr/>
            </p:nvSpPr>
            <p:spPr>
              <a:xfrm>
                <a:off x="2411760" y="2211710"/>
                <a:ext cx="2010542" cy="7126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𝟖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x 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r>
                  <a:rPr lang="en-US" altLang="zh-CN" sz="28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latin typeface="Cambria Math" panose="02040503050406030204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𝟏𝟎</m:t>
                        </m:r>
                      </m:den>
                    </m:f>
                    <m:r>
                      <a:rPr lang="en-US" altLang="zh-CN" sz="2800" b="1" i="1">
                        <a:latin typeface="Cambria Math" panose="02040503050406030204"/>
                      </a:rPr>
                      <m:t> </m:t>
                    </m:r>
                  </m:oMath>
                </a14:m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5" name="矩形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11760" y="2211710"/>
                <a:ext cx="2010542" cy="712631"/>
              </a:xfrm>
              <a:prstGeom prst="rect">
                <a:avLst/>
              </a:prstGeom>
              <a:blipFill rotWithShape="1">
                <a:blip r:embed="rId2"/>
                <a:stretch>
                  <a:fillRect l="-1" t="-1" r="8" b="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9" name="矩形 18"/>
              <p:cNvSpPr/>
              <p:nvPr/>
            </p:nvSpPr>
            <p:spPr>
              <a:xfrm>
                <a:off x="2546868" y="2859782"/>
                <a:ext cx="2286000" cy="7146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 </a:t>
                </a:r>
                <a:r>
                  <a:rPr lang="zh-CN" altLang="en-US" sz="28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r>
                  <a:rPr lang="en-US" altLang="zh-CN" sz="28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latin typeface="Cambria Math" panose="02040503050406030204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𝟏𝟎</m:t>
                        </m:r>
                      </m:den>
                    </m:f>
                    <m:r>
                      <a:rPr lang="en-US" altLang="zh-CN" sz="2800" b="1" i="1">
                        <a:latin typeface="Cambria Math" panose="02040503050406030204"/>
                      </a:rPr>
                      <m:t> </m:t>
                    </m:r>
                  </m:oMath>
                </a14:m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latin typeface="Cambria Math" panose="02040503050406030204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𝟖</m:t>
                        </m:r>
                      </m:den>
                    </m:f>
                  </m:oMath>
                </a14:m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9" name="矩形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46868" y="2859782"/>
                <a:ext cx="2286000" cy="714683"/>
              </a:xfrm>
              <a:prstGeom prst="rect">
                <a:avLst/>
              </a:prstGeom>
              <a:blipFill rotWithShape="1">
                <a:blip r:embed="rId3"/>
                <a:stretch>
                  <a:fillRect l="-23" t="-53" r="23" b="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0" name="矩形 19"/>
              <p:cNvSpPr/>
              <p:nvPr/>
            </p:nvSpPr>
            <p:spPr>
              <a:xfrm>
                <a:off x="2560594" y="3507854"/>
                <a:ext cx="2056250" cy="71897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 </a:t>
                </a:r>
                <a:r>
                  <a:rPr lang="zh-CN" altLang="en-US" sz="28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r>
                  <a:rPr lang="en-US" altLang="zh-CN" sz="28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latin typeface="Cambria Math" panose="02040503050406030204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>
                            <a:latin typeface="Cambria Math" panose="02040503050406030204"/>
                          </a:rPr>
                          <m:t>𝟏𝟎</m:t>
                        </m:r>
                      </m:den>
                    </m:f>
                    <m:r>
                      <a:rPr lang="en-US" altLang="zh-CN" sz="2800" b="1" i="1">
                        <a:latin typeface="Cambria Math" panose="02040503050406030204"/>
                      </a:rPr>
                      <m:t> </m:t>
                    </m:r>
                    <m:r>
                      <a:rPr lang="en-US" altLang="zh-CN" sz="2800" b="1" i="0" smtClean="0">
                        <a:latin typeface="Cambria Math" panose="02040503050406030204"/>
                      </a:rPr>
                      <m:t>×</m:t>
                    </m:r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𝟖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𝟑</m:t>
                        </m:r>
                      </m:den>
                    </m:f>
                  </m:oMath>
                </a14:m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0" name="矩形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60594" y="3507854"/>
                <a:ext cx="2056250" cy="718979"/>
              </a:xfrm>
              <a:prstGeom prst="rect">
                <a:avLst/>
              </a:prstGeom>
              <a:blipFill rotWithShape="1">
                <a:blip r:embed="rId4"/>
                <a:stretch>
                  <a:fillRect l="-13" t="-16" r="19" b="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1" name="矩形 20"/>
              <p:cNvSpPr/>
              <p:nvPr/>
            </p:nvSpPr>
            <p:spPr>
              <a:xfrm>
                <a:off x="2563636" y="4155926"/>
                <a:ext cx="1693168" cy="7146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 </a:t>
                </a:r>
                <a:r>
                  <a:rPr lang="zh-CN" altLang="en-US" sz="28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r>
                  <a:rPr lang="en-US" altLang="zh-CN" sz="28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𝟓</m:t>
                        </m:r>
                      </m:den>
                    </m:f>
                    <m:r>
                      <a:rPr lang="en-US" altLang="zh-CN" sz="2800" b="1" i="1">
                        <a:latin typeface="Cambria Math" panose="02040503050406030204"/>
                      </a:rPr>
                      <m:t> </m:t>
                    </m:r>
                  </m:oMath>
                </a14:m>
                <a:endParaRPr lang="zh-CN" alt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1" name="矩形 2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63636" y="4155926"/>
                <a:ext cx="1693168" cy="714683"/>
              </a:xfrm>
              <a:prstGeom prst="rect">
                <a:avLst/>
              </a:prstGeom>
              <a:blipFill rotWithShape="1">
                <a:blip r:embed="rId5"/>
                <a:stretch>
                  <a:fillRect l="-8" t="-68" r="24" b="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2" name="矩形 21"/>
              <p:cNvSpPr/>
              <p:nvPr/>
            </p:nvSpPr>
            <p:spPr>
              <a:xfrm>
                <a:off x="4328812" y="4157080"/>
                <a:ext cx="3626137" cy="7135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答：大约需要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schemeClr val="tx1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chemeClr val="tx1"/>
                            </a:solidFill>
                            <a:latin typeface="Cambria Math" panose="02040503050406030204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chemeClr val="tx1"/>
                            </a:solidFill>
                            <a:latin typeface="Cambria Math" panose="02040503050406030204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g</a:t>
                </a:r>
                <a:r>
                  <a:rPr lang="zh-CN" altLang="en-US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钙质。</a:t>
                </a:r>
                <a:endPara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2" name="矩形 2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28812" y="4157080"/>
                <a:ext cx="3626137" cy="713529"/>
              </a:xfrm>
              <a:prstGeom prst="rect">
                <a:avLst/>
              </a:prstGeom>
              <a:blipFill rotWithShape="1">
                <a:blip r:embed="rId6"/>
                <a:stretch>
                  <a:fillRect t="-52" r="-342" b="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5" grpId="0"/>
      <p:bldP spid="19" grpId="0"/>
      <p:bldP spid="20" grpId="0"/>
      <p:bldP spid="21" grpId="0"/>
      <p:bldP spid="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83568" y="1542664"/>
            <a:ext cx="7500620" cy="3261333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1187624" y="1841893"/>
          <a:ext cx="6096000" cy="27066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/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en-US" sz="1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已知一个数的几分之几是多少</a:t>
                      </a:r>
                      <a:r>
                        <a:rPr lang="en-US" altLang="zh-CN" sz="1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,</a:t>
                      </a:r>
                      <a:r>
                        <a:rPr lang="zh-CN" altLang="en-US" sz="1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求这个数</a:t>
                      </a:r>
                      <a:r>
                        <a:rPr lang="en-US" altLang="zh-CN" sz="1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,</a:t>
                      </a:r>
                      <a:r>
                        <a:rPr lang="zh-CN" altLang="en-US" sz="1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都是求单位“</a:t>
                      </a:r>
                      <a:r>
                        <a:rPr lang="en-US" altLang="zh-CN" sz="1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1”</a:t>
                      </a:r>
                      <a:r>
                        <a:rPr lang="zh-CN" altLang="en-US" sz="1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的实际问题，可以用方程法</a:t>
                      </a:r>
                      <a:r>
                        <a:rPr lang="en-US" altLang="zh-CN" sz="1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,</a:t>
                      </a:r>
                      <a:r>
                        <a:rPr lang="zh-CN" altLang="en-US" sz="1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也可以用算术法。</a:t>
                      </a:r>
                      <a:endParaRPr lang="zh-CN" altLang="en-US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eaLnBrk="1" fontAlgn="auto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FontTx/>
                        <a:buNone/>
                        <a:defRPr/>
                      </a:pPr>
                      <a:r>
                        <a:rPr lang="zh-CN" altLang="en-US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已知一个数的几分之几是多少</a:t>
                      </a:r>
                      <a:r>
                        <a:rPr lang="en-US" altLang="zh-CN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,</a:t>
                      </a:r>
                      <a:r>
                        <a:rPr lang="zh-CN" altLang="en-US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求这个数：</a:t>
                      </a:r>
                      <a:endParaRPr lang="en-US" altLang="zh-CN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eaLnBrk="1" fontAlgn="auto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FontTx/>
                        <a:buNone/>
                        <a:defRPr/>
                      </a:pPr>
                      <a:r>
                        <a:rPr lang="en-US" altLang="zh-CN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(1)</a:t>
                      </a:r>
                      <a:r>
                        <a:rPr lang="zh-CN" altLang="en-US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方程法</a:t>
                      </a:r>
                      <a:r>
                        <a:rPr lang="en-US" altLang="zh-CN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:①</a:t>
                      </a:r>
                      <a:r>
                        <a:rPr lang="zh-CN" altLang="en-US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找出单位“</a:t>
                      </a:r>
                      <a:r>
                        <a:rPr lang="en-US" altLang="zh-CN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1”,</a:t>
                      </a:r>
                      <a:r>
                        <a:rPr lang="zh-CN" altLang="en-US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设未知量为</a:t>
                      </a:r>
                      <a:r>
                        <a:rPr lang="en-US" altLang="zh-CN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x</a:t>
                      </a:r>
                      <a:r>
                        <a:rPr lang="zh-CN" altLang="en-US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。②找出题中的数量关系式。③列出方程。</a:t>
                      </a:r>
                      <a:endParaRPr lang="zh-CN" altLang="en-US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eaLnBrk="1" fontAlgn="auto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FontTx/>
                        <a:buNone/>
                        <a:defRPr/>
                      </a:pPr>
                      <a:r>
                        <a:rPr lang="en-US" altLang="zh-CN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(2)</a:t>
                      </a:r>
                      <a:r>
                        <a:rPr lang="zh-CN" altLang="en-US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算术法</a:t>
                      </a:r>
                      <a:r>
                        <a:rPr lang="en-US" altLang="zh-CN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:①</a:t>
                      </a:r>
                      <a:r>
                        <a:rPr lang="zh-CN" altLang="en-US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找出单位“</a:t>
                      </a:r>
                      <a:r>
                        <a:rPr lang="en-US" altLang="zh-CN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1”</a:t>
                      </a:r>
                      <a:r>
                        <a:rPr lang="zh-CN" altLang="en-US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。②找出已知量和已知量占单位“</a:t>
                      </a:r>
                      <a:r>
                        <a:rPr lang="en-US" altLang="zh-CN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1”</a:t>
                      </a:r>
                      <a:r>
                        <a:rPr lang="zh-CN" altLang="en-US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的几分之几。③列出除法算式</a:t>
                      </a:r>
                      <a:r>
                        <a:rPr lang="en-US" altLang="zh-CN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,</a:t>
                      </a:r>
                      <a:r>
                        <a:rPr lang="zh-CN" altLang="en-US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即已知量</a:t>
                      </a:r>
                      <a:r>
                        <a:rPr lang="en-US" altLang="zh-CN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÷</a:t>
                      </a:r>
                      <a:r>
                        <a:rPr lang="zh-CN" altLang="en-US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已知量占单位“</a:t>
                      </a:r>
                      <a:r>
                        <a:rPr lang="en-US" altLang="zh-CN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1”</a:t>
                      </a:r>
                      <a:r>
                        <a:rPr lang="zh-CN" altLang="en-US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的几分之几</a:t>
                      </a:r>
                      <a:r>
                        <a:rPr lang="en-US" altLang="zh-CN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=</a:t>
                      </a:r>
                      <a:r>
                        <a:rPr lang="zh-CN" altLang="en-US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单位“</a:t>
                      </a:r>
                      <a:r>
                        <a:rPr lang="en-US" altLang="zh-CN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1”</a:t>
                      </a:r>
                      <a:r>
                        <a:rPr lang="zh-CN" altLang="en-US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的量。</a:t>
                      </a:r>
                      <a:endParaRPr lang="zh-CN" altLang="en-US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课前导入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sp>
        <p:nvSpPr>
          <p:cNvPr id="14" name="AutoShape 27"/>
          <p:cNvSpPr/>
          <p:nvPr/>
        </p:nvSpPr>
        <p:spPr>
          <a:xfrm>
            <a:off x="2566187" y="1404829"/>
            <a:ext cx="4326577" cy="943610"/>
          </a:xfrm>
          <a:prstGeom prst="wedgeRoundRectCallout">
            <a:avLst>
              <a:gd name="adj1" fmla="val -53805"/>
              <a:gd name="adj2" fmla="val 16590"/>
              <a:gd name="adj3" fmla="val 16667"/>
            </a:avLst>
          </a:prstGeom>
          <a:solidFill>
            <a:srgbClr val="92D050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你知道一个数除以分数的计算方法吗？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14" descr="p007-04-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6233" y="1404829"/>
            <a:ext cx="1227455" cy="161734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72285" y="2737485"/>
            <a:ext cx="4320480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一个数除以分数等于这个数乘分数的倒数。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AutoShape 27"/>
          <p:cNvSpPr>
            <a:spLocks noChangeArrowheads="1"/>
          </p:cNvSpPr>
          <p:nvPr/>
        </p:nvSpPr>
        <p:spPr bwMode="auto">
          <a:xfrm>
            <a:off x="6248963" y="2642298"/>
            <a:ext cx="2405523" cy="513160"/>
          </a:xfrm>
          <a:prstGeom prst="wedgeRoundRectCallout">
            <a:avLst>
              <a:gd name="adj1" fmla="val -59714"/>
              <a:gd name="adj2" fmla="val 36329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你做对了吗？</a:t>
            </a:r>
            <a:endParaRPr lang="zh-CN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179" name="WordArt 12"/>
          <p:cNvSpPr>
            <a:spLocks noChangeArrowheads="1" noChangeShapeType="1" noTextEdit="1"/>
          </p:cNvSpPr>
          <p:nvPr/>
        </p:nvSpPr>
        <p:spPr bwMode="auto">
          <a:xfrm>
            <a:off x="7451725" y="4731544"/>
            <a:ext cx="1371600" cy="263129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endParaRPr lang="zh-CN" altLang="en-US" kern="10">
              <a:ln w="9525">
                <a:rou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AutoShape 27"/>
          <p:cNvSpPr/>
          <p:nvPr/>
        </p:nvSpPr>
        <p:spPr>
          <a:xfrm>
            <a:off x="1495508" y="632384"/>
            <a:ext cx="3893367" cy="647442"/>
          </a:xfrm>
          <a:prstGeom prst="wedgeRoundRectCallout">
            <a:avLst>
              <a:gd name="adj1" fmla="val -54800"/>
              <a:gd name="adj2" fmla="val 42811"/>
              <a:gd name="adj3" fmla="val 16667"/>
            </a:avLst>
          </a:prstGeom>
          <a:solidFill>
            <a:srgbClr val="92D050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你会计算下面的算式吗？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Box 1"/>
              <p:cNvSpPr txBox="1"/>
              <p:nvPr/>
            </p:nvSpPr>
            <p:spPr>
              <a:xfrm>
                <a:off x="1393541" y="1609819"/>
                <a:ext cx="1099211" cy="8989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800" b="0" i="1" smtClean="0">
                          <a:latin typeface="Cambria Math" panose="02040503050406030204"/>
                          <a:ea typeface="Cambria Math" panose="02040503050406030204"/>
                        </a:rPr>
                        <m:t>9</m:t>
                      </m:r>
                      <m:r>
                        <a:rPr lang="en-US" altLang="zh-CN" sz="2800" i="1" smtClean="0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f>
                        <m:fPr>
                          <m:ctrlPr>
                            <a:rPr lang="en-US" altLang="zh-CN" sz="280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0" i="1" smtClean="0">
                              <a:latin typeface="Cambria Math" panose="02040503050406030204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800" b="0" i="1" smtClean="0">
                              <a:latin typeface="Cambria Math" panose="02040503050406030204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zh-CN" alt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93541" y="1609819"/>
                <a:ext cx="1099211" cy="898964"/>
              </a:xfrm>
              <a:prstGeom prst="rect">
                <a:avLst/>
              </a:prstGeom>
              <a:blipFill rotWithShape="1">
                <a:blip r:embed="rId1"/>
                <a:stretch>
                  <a:fillRect l="-32" t="-10" r="34" b="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TextBox 14"/>
              <p:cNvSpPr txBox="1"/>
              <p:nvPr/>
            </p:nvSpPr>
            <p:spPr>
              <a:xfrm>
                <a:off x="3342692" y="1603373"/>
                <a:ext cx="1297983" cy="90024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0" i="1" smtClean="0">
                              <a:latin typeface="Cambria Math" panose="02040503050406030204"/>
                            </a:rPr>
                            <m:t>6</m:t>
                          </m:r>
                        </m:num>
                        <m:den>
                          <m:r>
                            <a:rPr lang="en-US" altLang="zh-CN" sz="2800" b="0" i="1" smtClean="0">
                              <a:latin typeface="Cambria Math" panose="02040503050406030204"/>
                            </a:rPr>
                            <m:t>7</m:t>
                          </m:r>
                        </m:den>
                      </m:f>
                      <m:r>
                        <a:rPr lang="en-US" altLang="zh-CN" sz="2800" i="1" smtClean="0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f>
                        <m:fPr>
                          <m:ctrlPr>
                            <a:rPr lang="en-US" altLang="zh-CN" sz="280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0" i="1" smtClean="0">
                              <a:latin typeface="Cambria Math" panose="02040503050406030204"/>
                            </a:rPr>
                            <m:t>2</m:t>
                          </m:r>
                        </m:num>
                        <m:den>
                          <m:r>
                            <a:rPr lang="en-US" altLang="zh-CN" sz="2800" b="0" i="1" smtClean="0">
                              <a:latin typeface="Cambria Math" panose="02040503050406030204"/>
                            </a:rPr>
                            <m:t>21</m:t>
                          </m:r>
                        </m:den>
                      </m:f>
                    </m:oMath>
                  </m:oMathPara>
                </a14:m>
                <a:endParaRPr lang="zh-CN" alt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42692" y="1603373"/>
                <a:ext cx="1297983" cy="900246"/>
              </a:xfrm>
              <a:prstGeom prst="rect">
                <a:avLst/>
              </a:prstGeom>
              <a:blipFill rotWithShape="1">
                <a:blip r:embed="rId2"/>
                <a:stretch>
                  <a:fillRect l="-4" t="-70" r="7" b="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 descr="C:\Documents and Settings\Administrator\桌面\6年级\p003-01-0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739902"/>
            <a:ext cx="1155582" cy="1204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6" name="TextBox 15"/>
              <p:cNvSpPr txBox="1"/>
              <p:nvPr/>
            </p:nvSpPr>
            <p:spPr>
              <a:xfrm>
                <a:off x="1618380" y="2563133"/>
                <a:ext cx="1099211" cy="8989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800" b="0" i="1" smtClean="0">
                          <a:latin typeface="Cambria Math" panose="02040503050406030204"/>
                          <a:ea typeface="Cambria Math" panose="02040503050406030204"/>
                        </a:rPr>
                        <m:t>9</m:t>
                      </m:r>
                      <m:r>
                        <a:rPr lang="en-US" altLang="zh-CN" sz="2800" i="1" smtClean="0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f>
                        <m:fPr>
                          <m:ctrlPr>
                            <a:rPr lang="en-US" altLang="zh-CN" sz="280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0" i="1" smtClean="0">
                              <a:latin typeface="Cambria Math" panose="02040503050406030204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800" b="0" i="1" smtClean="0">
                              <a:latin typeface="Cambria Math" panose="02040503050406030204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zh-CN" alt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8380" y="2563133"/>
                <a:ext cx="1099211" cy="898964"/>
              </a:xfrm>
              <a:prstGeom prst="rect">
                <a:avLst/>
              </a:prstGeom>
              <a:blipFill rotWithShape="1">
                <a:blip r:embed="rId1"/>
                <a:stretch>
                  <a:fillRect l="-36" t="-30" r="39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TextBox 16"/>
              <p:cNvSpPr txBox="1"/>
              <p:nvPr/>
            </p:nvSpPr>
            <p:spPr>
              <a:xfrm>
                <a:off x="1518994" y="3680481"/>
                <a:ext cx="1297983" cy="90024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i="1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i="1">
                              <a:latin typeface="Cambria Math" panose="02040503050406030204"/>
                            </a:rPr>
                            <m:t>6</m:t>
                          </m:r>
                        </m:num>
                        <m:den>
                          <m:r>
                            <a:rPr lang="en-US" altLang="zh-CN" sz="2800" i="1">
                              <a:latin typeface="Cambria Math" panose="02040503050406030204"/>
                            </a:rPr>
                            <m:t>7</m:t>
                          </m:r>
                        </m:den>
                      </m:f>
                      <m:r>
                        <a:rPr lang="en-US" altLang="zh-CN" sz="2800" i="1" smtClean="0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f>
                        <m:fPr>
                          <m:ctrlPr>
                            <a:rPr lang="en-US" altLang="zh-CN" sz="280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0" i="1" smtClean="0">
                              <a:latin typeface="Cambria Math" panose="02040503050406030204"/>
                            </a:rPr>
                            <m:t>2</m:t>
                          </m:r>
                        </m:num>
                        <m:den>
                          <m:r>
                            <a:rPr lang="en-US" altLang="zh-CN" sz="2800" b="0" i="1" smtClean="0">
                              <a:latin typeface="Cambria Math" panose="02040503050406030204"/>
                            </a:rPr>
                            <m:t>21</m:t>
                          </m:r>
                        </m:den>
                      </m:f>
                    </m:oMath>
                  </m:oMathPara>
                </a14:m>
                <a:endParaRPr lang="zh-CN" alt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18994" y="3680481"/>
                <a:ext cx="1297983" cy="900246"/>
              </a:xfrm>
              <a:prstGeom prst="rect">
                <a:avLst/>
              </a:prstGeom>
              <a:blipFill rotWithShape="1">
                <a:blip r:embed="rId2"/>
                <a:stretch>
                  <a:fillRect l="-6" t="-2" r="9" b="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1" name="Picture 3" descr="C:\Documents and Settings\Administrator\桌面\6年级\p007-04-0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148064" y="2657638"/>
            <a:ext cx="1030955" cy="1277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9" name="TextBox 18"/>
              <p:cNvSpPr txBox="1"/>
              <p:nvPr/>
            </p:nvSpPr>
            <p:spPr>
              <a:xfrm>
                <a:off x="2570189" y="2530665"/>
                <a:ext cx="1455462" cy="90024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800" b="0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r>
                        <a:rPr lang="en-US" altLang="zh-CN" sz="2800" b="0" i="1" smtClean="0">
                          <a:latin typeface="Cambria Math" panose="02040503050406030204"/>
                          <a:ea typeface="Cambria Math" panose="02040503050406030204"/>
                        </a:rPr>
                        <m:t>9</m:t>
                      </m:r>
                      <m:r>
                        <a:rPr lang="en-US" altLang="zh-CN" sz="2800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80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0" i="1" smtClean="0">
                              <a:latin typeface="Cambria Math" panose="02040503050406030204"/>
                            </a:rPr>
                            <m:t>4</m:t>
                          </m:r>
                        </m:num>
                        <m:den>
                          <m:r>
                            <a:rPr lang="en-US" altLang="zh-CN" sz="2800" b="0" i="1" smtClean="0">
                              <a:latin typeface="Cambria Math" panose="02040503050406030204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zh-CN" alt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70189" y="2530665"/>
                <a:ext cx="1455462" cy="900246"/>
              </a:xfrm>
              <a:prstGeom prst="rect">
                <a:avLst/>
              </a:prstGeom>
              <a:blipFill rotWithShape="1">
                <a:blip r:embed="rId5"/>
                <a:stretch>
                  <a:fillRect l="-24" t="-21" r="27" b="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Box 2"/>
          <p:cNvSpPr txBox="1"/>
          <p:nvPr/>
        </p:nvSpPr>
        <p:spPr>
          <a:xfrm>
            <a:off x="4139952" y="2724340"/>
            <a:ext cx="1008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12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1" name="TextBox 20"/>
              <p:cNvSpPr txBox="1"/>
              <p:nvPr/>
            </p:nvSpPr>
            <p:spPr>
              <a:xfrm>
                <a:off x="2709345" y="3673891"/>
                <a:ext cx="1654235" cy="90024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800" b="0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800" i="1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i="1">
                              <a:latin typeface="Cambria Math" panose="02040503050406030204"/>
                            </a:rPr>
                            <m:t>6</m:t>
                          </m:r>
                        </m:num>
                        <m:den>
                          <m:r>
                            <a:rPr lang="en-US" altLang="zh-CN" sz="2800" i="1">
                              <a:latin typeface="Cambria Math" panose="02040503050406030204"/>
                            </a:rPr>
                            <m:t>7</m:t>
                          </m:r>
                        </m:den>
                      </m:f>
                      <m:r>
                        <a:rPr lang="en-US" altLang="zh-CN" sz="2800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800" i="1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0" i="1" smtClean="0">
                              <a:latin typeface="Cambria Math" panose="02040503050406030204"/>
                            </a:rPr>
                            <m:t>21</m:t>
                          </m:r>
                        </m:num>
                        <m:den>
                          <m:r>
                            <a:rPr lang="en-US" altLang="zh-CN" sz="2800" b="0" i="1" smtClean="0">
                              <a:latin typeface="Cambria Math" panose="02040503050406030204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zh-CN" altLang="en-US" sz="28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09345" y="3673891"/>
                <a:ext cx="1654235" cy="900246"/>
              </a:xfrm>
              <a:prstGeom prst="rect">
                <a:avLst/>
              </a:prstGeom>
              <a:blipFill rotWithShape="1">
                <a:blip r:embed="rId6"/>
                <a:stretch>
                  <a:fillRect l="-26" t="-46" r="30" b="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TextBox 21"/>
          <p:cNvSpPr txBox="1"/>
          <p:nvPr/>
        </p:nvSpPr>
        <p:spPr>
          <a:xfrm>
            <a:off x="4314192" y="3862404"/>
            <a:ext cx="9420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3" grpId="1" animBg="1"/>
      <p:bldP spid="2" grpId="0"/>
      <p:bldP spid="15" grpId="0"/>
      <p:bldP spid="16" grpId="0"/>
      <p:bldP spid="17" grpId="0"/>
      <p:bldP spid="19" grpId="0"/>
      <p:bldP spid="3" grpId="0"/>
      <p:bldP spid="21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943" y="393557"/>
            <a:ext cx="366860" cy="456339"/>
          </a:xfrm>
          <a:prstGeom prst="rect">
            <a:avLst/>
          </a:prstGeom>
        </p:spPr>
      </p:pic>
      <p:sp>
        <p:nvSpPr>
          <p:cNvPr id="7" name="文本框 14"/>
          <p:cNvSpPr txBox="1"/>
          <p:nvPr/>
        </p:nvSpPr>
        <p:spPr>
          <a:xfrm>
            <a:off x="644420" y="353874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Times New Roman" panose="02020603050405020304" pitchFamily="18" charset="0"/>
                <a:ea typeface="幼圆" panose="02010509060101010101" pitchFamily="49" charset="-122"/>
                <a:cs typeface="Times New Roman" panose="02020603050405020304" pitchFamily="18" charset="0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Times New Roman" panose="02020603050405020304" pitchFamily="18" charset="0"/>
              <a:ea typeface="幼圆" panose="020105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8" name="组合 30"/>
          <p:cNvGrpSpPr/>
          <p:nvPr/>
        </p:nvGrpSpPr>
        <p:grpSpPr bwMode="auto">
          <a:xfrm>
            <a:off x="96749" y="978803"/>
            <a:ext cx="1095341" cy="1023497"/>
            <a:chOff x="670141" y="1457273"/>
            <a:chExt cx="2245243" cy="2090774"/>
          </a:xfrm>
        </p:grpSpPr>
        <p:pic>
          <p:nvPicPr>
            <p:cNvPr id="9" name="图片 31" descr="28Z58PICt4r.jpg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1" y="1457273"/>
              <a:ext cx="2245243" cy="20115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矩形 32"/>
            <p:cNvSpPr>
              <a:spLocks noChangeArrowheads="1"/>
            </p:cNvSpPr>
            <p:nvPr/>
          </p:nvSpPr>
          <p:spPr bwMode="auto">
            <a:xfrm>
              <a:off x="933181" y="2699278"/>
              <a:ext cx="1439862" cy="84876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例 </a:t>
              </a:r>
              <a:r>
                <a:rPr lang="en-US" altLang="zh-CN" sz="20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</a:t>
              </a:r>
              <a:r>
                <a:rPr lang="en-US" sz="21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</a:t>
              </a:r>
              <a:endParaRPr lang="en-US" sz="21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466825"/>
            <a:ext cx="3888432" cy="35736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TextBox 3"/>
              <p:cNvSpPr txBox="1"/>
              <p:nvPr/>
            </p:nvSpPr>
            <p:spPr>
              <a:xfrm>
                <a:off x="5364088" y="978803"/>
                <a:ext cx="3456384" cy="26817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⑴</a:t>
                </a:r>
                <a:r>
                  <a:rPr lang="en-US" altLang="zh-CN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120×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</a:rPr>
                          <m:t>𝟓</m:t>
                        </m:r>
                      </m:num>
                      <m:den>
                        <m:r>
                          <a:rPr lang="en-US" altLang="zh-CN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</a:rPr>
                          <m:t>𝟔</m:t>
                        </m:r>
                      </m:den>
                    </m:f>
                  </m:oMath>
                </a14:m>
                <a:r>
                  <a:rPr lang="zh-CN" altLang="en-US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r>
                  <a:rPr lang="en-US" altLang="zh-CN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100</a:t>
                </a:r>
                <a:r>
                  <a:rPr lang="zh-CN" altLang="en-US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（种）</a:t>
                </a:r>
                <a:endParaRPr lang="en-US" altLang="zh-CN" b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  <a:p>
                <a:r>
                  <a:rPr lang="zh-CN" altLang="en-US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答：</a:t>
                </a:r>
                <a:r>
                  <a:rPr lang="zh-CN" altLang="zh-CN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长江流域可供开发的矿产资源有</a:t>
                </a:r>
                <a:r>
                  <a:rPr lang="en-US" altLang="zh-CN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100</a:t>
                </a:r>
                <a:r>
                  <a:rPr lang="zh-CN" altLang="zh-CN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种</a:t>
                </a:r>
                <a:r>
                  <a:rPr lang="zh-CN" altLang="en-US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。</a:t>
                </a:r>
                <a:endParaRPr lang="en-US" altLang="zh-CN" b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  <a:p>
                <a:r>
                  <a:rPr lang="zh-CN" altLang="en-US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⑵解：设全国的矿产资源</a:t>
                </a:r>
                <a:r>
                  <a:rPr lang="zh-CN" altLang="en-US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有</a:t>
                </a:r>
                <a:r>
                  <a:rPr lang="en-US" altLang="zh-CN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r>
                  <a:rPr lang="zh-CN" altLang="en-US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种</a:t>
                </a:r>
                <a:r>
                  <a:rPr lang="zh-CN" altLang="en-US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。</a:t>
                </a:r>
                <a:endParaRPr lang="zh-CN" altLang="en-US" b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  <a:p>
                <a14:m>
                  <m:oMath xmlns:m="http://schemas.openxmlformats.org/officeDocument/2006/math">
                    <m:r>
                      <a:rPr lang="en-US" altLang="zh-CN" b="1" i="1" smtClean="0">
                        <a:solidFill>
                          <a:schemeClr val="tx1"/>
                        </a:solidFill>
                        <a:latin typeface="Cambria Math" panose="02040503050406030204"/>
                      </a:rPr>
                      <m:t>            </m:t>
                    </m:r>
                    <m:f>
                      <m:fPr>
                        <m:ctrlPr>
                          <a:rPr lang="en-US" altLang="zh-CN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</a:rPr>
                          <m:t>𝟑𝟎</m:t>
                        </m:r>
                      </m:num>
                      <m:den>
                        <m:r>
                          <a:rPr lang="en-US" altLang="zh-CN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</a:rPr>
                          <m:t>𝟑𝟕</m:t>
                        </m:r>
                      </m:den>
                    </m:f>
                  </m:oMath>
                </a14:m>
                <a:r>
                  <a:rPr lang="en-US" altLang="zh-CN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x </a:t>
                </a:r>
                <a:r>
                  <a:rPr lang="zh-CN" altLang="en-US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r>
                  <a:rPr lang="en-US" altLang="zh-CN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120</a:t>
                </a:r>
                <a:endParaRPr lang="en-US" altLang="zh-CN" b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     </a:t>
                </a:r>
                <a:r>
                  <a:rPr lang="en-US" altLang="zh-CN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 </a:t>
                </a:r>
                <a:r>
                  <a:rPr lang="zh-CN" altLang="en-US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r>
                  <a:rPr lang="en-US" altLang="zh-CN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120÷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</a:rPr>
                          <m:t>𝟑𝟎</m:t>
                        </m:r>
                      </m:num>
                      <m:den>
                        <m:r>
                          <a:rPr lang="en-US" altLang="zh-CN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</a:rPr>
                          <m:t>𝟑𝟕</m:t>
                        </m:r>
                      </m:den>
                    </m:f>
                  </m:oMath>
                </a14:m>
                <a:endParaRPr lang="en-US" altLang="zh-CN" b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     </a:t>
                </a:r>
                <a:r>
                  <a:rPr lang="en-US" altLang="zh-CN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 </a:t>
                </a:r>
                <a:r>
                  <a:rPr lang="zh-CN" altLang="en-US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r>
                  <a:rPr lang="en-US" altLang="zh-CN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148</a:t>
                </a:r>
                <a:endParaRPr lang="en-US" altLang="zh-CN" b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  <a:p>
                <a:r>
                  <a:rPr lang="zh-CN" altLang="en-US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答：全国的矿产资源有</a:t>
                </a:r>
                <a:r>
                  <a:rPr lang="en-US" altLang="zh-CN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148</a:t>
                </a:r>
                <a:r>
                  <a:rPr lang="zh-CN" altLang="en-US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种。</a:t>
                </a:r>
                <a:endParaRPr lang="zh-CN" altLang="en-US" b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64088" y="978803"/>
                <a:ext cx="3456384" cy="2681760"/>
              </a:xfrm>
              <a:prstGeom prst="rect">
                <a:avLst/>
              </a:prstGeom>
              <a:blipFill rotWithShape="1">
                <a:blip r:embed="rId4"/>
                <a:stretch>
                  <a:fillRect l="-7" t="-10" r="9" b="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矩形 4"/>
              <p:cNvSpPr/>
              <p:nvPr/>
            </p:nvSpPr>
            <p:spPr>
              <a:xfrm>
                <a:off x="591803" y="1635646"/>
                <a:ext cx="4556261" cy="15340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   </a:t>
                </a:r>
                <a:r>
                  <a:rPr lang="zh-CN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长江流域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约有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120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种</a:t>
                </a:r>
                <a:r>
                  <a:rPr lang="zh-CN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矿产资源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，</a:t>
                </a:r>
                <a:r>
                  <a:rPr lang="zh-CN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可供开发的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num>
                      <m:den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𝟔</m:t>
                        </m:r>
                      </m:den>
                    </m:f>
                  </m:oMath>
                </a14:m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。</a:t>
                </a:r>
                <a:r>
                  <a:rPr lang="zh-CN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长江流域的矿产资源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种数约占全国的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𝟑𝟎</m:t>
                        </m:r>
                      </m:num>
                      <m:den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𝟑𝟕</m:t>
                        </m:r>
                      </m:den>
                    </m:f>
                  </m:oMath>
                </a14:m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。</a:t>
                </a:r>
                <a:endParaRPr lang="en-US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1803" y="1635646"/>
                <a:ext cx="4556261" cy="1534074"/>
              </a:xfrm>
              <a:prstGeom prst="rect">
                <a:avLst/>
              </a:prstGeom>
              <a:blipFill rotWithShape="1">
                <a:blip r:embed="rId5"/>
                <a:stretch>
                  <a:fillRect l="-14" t="-34" r="3" b="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矩形 2"/>
          <p:cNvSpPr>
            <a:spLocks noChangeArrowheads="1"/>
          </p:cNvSpPr>
          <p:nvPr/>
        </p:nvSpPr>
        <p:spPr bwMode="auto">
          <a:xfrm>
            <a:off x="591803" y="3172662"/>
            <a:ext cx="4467106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zh-CN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长江流域可供开发的矿产资源有多少种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(2)</a:t>
            </a:r>
            <a:r>
              <a:rPr lang="zh-CN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全国的矿产资源有多少种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771550"/>
            <a:ext cx="7367430" cy="2880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220072" y="843558"/>
            <a:ext cx="19442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latin typeface="楷体" panose="02010609060101010101" pitchFamily="49" charset="-122"/>
                <a:ea typeface="楷体" panose="02010609060101010101" pitchFamily="49" charset="-122"/>
              </a:rPr>
              <a:t>从解决方法上看</a:t>
            </a:r>
            <a:r>
              <a:rPr lang="en-US" altLang="zh-CN" sz="14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1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11760" y="915565"/>
            <a:ext cx="17958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latin typeface="楷体" panose="02010609060101010101" pitchFamily="49" charset="-122"/>
                <a:ea typeface="楷体" panose="02010609060101010101" pitchFamily="49" charset="-122"/>
              </a:rPr>
              <a:t>从条件和问题看</a:t>
            </a:r>
            <a:r>
              <a:rPr lang="en-US" altLang="zh-CN" sz="14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1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27584" y="2065607"/>
            <a:ext cx="19688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latin typeface="楷体" panose="02010609060101010101" pitchFamily="49" charset="-122"/>
                <a:ea typeface="楷体" panose="02010609060101010101" pitchFamily="49" charset="-122"/>
              </a:rPr>
              <a:t>都是根据求一个数的几分之几用乘法来解决。</a:t>
            </a:r>
            <a:endParaRPr lang="zh-CN" altLang="en-US" sz="1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372200" y="1542387"/>
            <a:ext cx="178299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latin typeface="楷体" panose="02010609060101010101" pitchFamily="49" charset="-122"/>
                <a:ea typeface="楷体" panose="02010609060101010101" pitchFamily="49" charset="-122"/>
              </a:rPr>
              <a:t>一个是列方程解决，一个是直接列算式解决。</a:t>
            </a:r>
            <a:endParaRPr lang="zh-CN" altLang="en-US" sz="1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697701" y="628829"/>
            <a:ext cx="171405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理解题意</a:t>
            </a:r>
            <a:endParaRPr lang="zh-CN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697701" y="1152049"/>
            <a:ext cx="812273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问题：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长江流域可供开发的矿产资源有多少种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右箭头 10"/>
          <p:cNvSpPr/>
          <p:nvPr/>
        </p:nvSpPr>
        <p:spPr>
          <a:xfrm>
            <a:off x="4402135" y="2644498"/>
            <a:ext cx="792163" cy="4238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486075" y="3445491"/>
            <a:ext cx="44935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求一个数的几分之几是多少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3794126" y="4030266"/>
            <a:ext cx="198002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用乘法计算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395" name="WordArt 12"/>
          <p:cNvSpPr>
            <a:spLocks noChangeArrowheads="1" noChangeShapeType="1" noTextEdit="1"/>
          </p:cNvSpPr>
          <p:nvPr/>
        </p:nvSpPr>
        <p:spPr bwMode="auto">
          <a:xfrm>
            <a:off x="7451725" y="4731544"/>
            <a:ext cx="1371600" cy="263129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endParaRPr lang="zh-CN" altLang="en-US" kern="10">
              <a:ln w="9525">
                <a:rou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圆角矩形 3"/>
              <p:cNvSpPr/>
              <p:nvPr/>
            </p:nvSpPr>
            <p:spPr>
              <a:xfrm>
                <a:off x="255464" y="2118730"/>
                <a:ext cx="4107632" cy="1172115"/>
              </a:xfrm>
              <a:prstGeom prst="roundRect">
                <a:avLst/>
              </a:prstGeom>
              <a:solidFill>
                <a:srgbClr val="92D050"/>
              </a:solidFill>
              <a:ln w="12700" cmpd="sng">
                <a:noFill/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zh-CN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长江流域</a:t>
                </a:r>
                <a:r>
                  <a:rPr lang="zh-CN" altLang="en-US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约有</a:t>
                </a:r>
                <a:r>
                  <a:rPr lang="en-US" altLang="zh-CN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120</a:t>
                </a:r>
                <a:r>
                  <a:rPr lang="zh-CN" altLang="en-US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种</a:t>
                </a:r>
                <a:r>
                  <a:rPr lang="zh-CN" altLang="zh-CN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矿产资源</a:t>
                </a:r>
                <a:r>
                  <a:rPr lang="zh-CN" altLang="en-US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，</a:t>
                </a:r>
                <a:r>
                  <a:rPr lang="zh-CN" altLang="zh-CN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可供开发的</a:t>
                </a:r>
                <a:r>
                  <a:rPr lang="zh-CN" altLang="en-US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𝟔</m:t>
                        </m:r>
                      </m:den>
                    </m:f>
                  </m:oMath>
                </a14:m>
                <a:endParaRPr lang="zh-CN" altLang="en-US" sz="2800" dirty="0"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圆角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5464" y="2118730"/>
                <a:ext cx="4107632" cy="1172115"/>
              </a:xfrm>
              <a:prstGeom prst="roundRect">
                <a:avLst/>
              </a:prstGeom>
              <a:blipFill rotWithShape="1">
                <a:blip r:embed="rId1"/>
                <a:stretch>
                  <a:fillRect l="-5" t="-32" b="23"/>
                </a:stretch>
              </a:blipFill>
              <a:ln w="12700" cmpd="sng">
                <a:noFill/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圆角矩形 12"/>
          <p:cNvSpPr/>
          <p:nvPr/>
        </p:nvSpPr>
        <p:spPr>
          <a:xfrm>
            <a:off x="5186257" y="2118730"/>
            <a:ext cx="3634180" cy="1172115"/>
          </a:xfrm>
          <a:prstGeom prst="roundRect">
            <a:avLst/>
          </a:prstGeom>
          <a:solidFill>
            <a:srgbClr val="92D050"/>
          </a:solidFill>
          <a:ln w="12700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长江流域可供开发的矿产资源有多少种</a:t>
            </a:r>
            <a:endParaRPr lang="zh-CN" altLang="zh-CN" sz="28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" grpId="0"/>
      <p:bldP spid="11" grpId="0" animBg="1"/>
      <p:bldP spid="2" grpId="0"/>
      <p:bldP spid="5" grpId="0"/>
      <p:bldP spid="4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云形标注 11"/>
          <p:cNvSpPr/>
          <p:nvPr/>
        </p:nvSpPr>
        <p:spPr>
          <a:xfrm>
            <a:off x="3567259" y="242662"/>
            <a:ext cx="4536195" cy="1295552"/>
          </a:xfrm>
          <a:prstGeom prst="cloudCallout">
            <a:avLst>
              <a:gd name="adj1" fmla="val 34672"/>
              <a:gd name="adj2" fmla="val 46280"/>
            </a:avLst>
          </a:prstGeom>
          <a:gradFill>
            <a:gsLst>
              <a:gs pos="100000">
                <a:srgbClr val="9EE256"/>
              </a:gs>
              <a:gs pos="100000">
                <a:srgbClr val="52762D"/>
              </a:gs>
            </a:gsLst>
            <a:lin ang="5400000" scaled="0"/>
          </a:gra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sz="2800" b="1" dirty="0">
              <a:solidFill>
                <a:schemeClr val="tx1"/>
              </a:solidFill>
              <a:latin typeface="Times New Roman" panose="02020603050405020304" pitchFamily="18" charset="0"/>
              <a:ea typeface="楷体_GB2312" panose="0201060903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697701" y="628829"/>
            <a:ext cx="171405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理解题意</a:t>
            </a:r>
            <a:endParaRPr lang="zh-CN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467544" y="1713649"/>
            <a:ext cx="595868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问题：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全国的矿产资源有多少种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右箭头 10"/>
          <p:cNvSpPr/>
          <p:nvPr/>
        </p:nvSpPr>
        <p:spPr>
          <a:xfrm>
            <a:off x="4402135" y="3194412"/>
            <a:ext cx="792163" cy="4238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3933595" y="413385"/>
            <a:ext cx="4310504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已知一个数的几分之几是多少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求这个数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411760" y="4083262"/>
            <a:ext cx="126669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算术法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395" name="WordArt 12"/>
          <p:cNvSpPr>
            <a:spLocks noChangeArrowheads="1" noChangeShapeType="1" noTextEdit="1"/>
          </p:cNvSpPr>
          <p:nvPr/>
        </p:nvSpPr>
        <p:spPr bwMode="auto">
          <a:xfrm>
            <a:off x="7451725" y="4731544"/>
            <a:ext cx="1371600" cy="263129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endParaRPr lang="zh-CN" altLang="en-US" kern="10">
              <a:ln w="9525">
                <a:rou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圆角矩形 3"/>
              <p:cNvSpPr/>
              <p:nvPr/>
            </p:nvSpPr>
            <p:spPr>
              <a:xfrm>
                <a:off x="255464" y="2668644"/>
                <a:ext cx="4107632" cy="1172115"/>
              </a:xfrm>
              <a:prstGeom prst="roundRect">
                <a:avLst/>
              </a:prstGeom>
              <a:solidFill>
                <a:srgbClr val="92D050"/>
              </a:solidFill>
              <a:ln w="12700" cmpd="sng">
                <a:noFill/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zh-CN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长江流域</a:t>
                </a:r>
                <a:r>
                  <a:rPr lang="zh-CN" altLang="en-US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约有</a:t>
                </a:r>
                <a:r>
                  <a:rPr lang="en-US" altLang="zh-CN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120</a:t>
                </a:r>
                <a:r>
                  <a:rPr lang="zh-CN" altLang="en-US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种</a:t>
                </a:r>
                <a:r>
                  <a:rPr lang="zh-CN" altLang="zh-CN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矿产资源</a:t>
                </a:r>
                <a:r>
                  <a:rPr lang="zh-CN" altLang="en-US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，</a:t>
                </a:r>
                <a:r>
                  <a:rPr lang="zh-CN" altLang="zh-CN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可供开发的</a:t>
                </a:r>
                <a:r>
                  <a:rPr lang="zh-CN" altLang="en-US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𝟔</m:t>
                        </m:r>
                      </m:den>
                    </m:f>
                  </m:oMath>
                </a14:m>
                <a:endParaRPr lang="zh-CN" altLang="en-US" sz="2800" dirty="0"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圆角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5464" y="2668644"/>
                <a:ext cx="4107632" cy="1172115"/>
              </a:xfrm>
              <a:prstGeom prst="roundRect">
                <a:avLst/>
              </a:prstGeom>
              <a:blipFill rotWithShape="1">
                <a:blip r:embed="rId1"/>
                <a:stretch>
                  <a:fillRect l="-5" t="-32" b="24"/>
                </a:stretch>
              </a:blipFill>
              <a:ln w="12700" cmpd="sng">
                <a:noFill/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圆角矩形 12"/>
          <p:cNvSpPr/>
          <p:nvPr/>
        </p:nvSpPr>
        <p:spPr>
          <a:xfrm>
            <a:off x="5508103" y="2668644"/>
            <a:ext cx="2520281" cy="1172115"/>
          </a:xfrm>
          <a:prstGeom prst="roundRect">
            <a:avLst/>
          </a:prstGeom>
          <a:solidFill>
            <a:srgbClr val="92D050"/>
          </a:solidFill>
          <a:ln w="12700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全国</a:t>
            </a:r>
            <a:r>
              <a:rPr lang="zh-CN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的矿产资源有多少种</a:t>
            </a:r>
            <a:endParaRPr lang="zh-CN" altLang="zh-CN" sz="28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5130627" y="4083262"/>
            <a:ext cx="90601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方程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Documents and Settings\Administrator\桌面\6年级\p002-02-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5043" y="922999"/>
            <a:ext cx="1432779" cy="1581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9" grpId="0"/>
      <p:bldP spid="3" grpId="0"/>
      <p:bldP spid="11" grpId="0" animBg="1"/>
      <p:bldP spid="2" grpId="0"/>
      <p:bldP spid="5" grpId="0"/>
      <p:bldP spid="4" grpId="0" animBg="1"/>
      <p:bldP spid="13" grpId="0" animBg="1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899592" y="3051007"/>
            <a:ext cx="100791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解答：</a:t>
            </a:r>
            <a:endParaRPr lang="zh-CN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187624" y="3833046"/>
            <a:ext cx="700704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长江流域可供开发的矿产资源有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100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种。</a:t>
            </a:r>
            <a:endParaRPr lang="zh-CN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440" name="矩形 12"/>
          <p:cNvSpPr>
            <a:spLocks noChangeArrowheads="1"/>
          </p:cNvSpPr>
          <p:nvPr/>
        </p:nvSpPr>
        <p:spPr bwMode="auto">
          <a:xfrm>
            <a:off x="468314" y="2117909"/>
            <a:ext cx="81359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长江流域可供开发的矿产资源有多少种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739950" y="987574"/>
                <a:ext cx="7504457" cy="7210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长江流域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约有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120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种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矿产资源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，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可供开发的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𝟔</m:t>
                        </m:r>
                      </m:den>
                    </m:f>
                  </m:oMath>
                </a14:m>
                <a:endParaRPr lang="zh-CN" altLang="en-US" sz="28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9950" y="987574"/>
                <a:ext cx="7504457" cy="721031"/>
              </a:xfrm>
              <a:prstGeom prst="rect">
                <a:avLst/>
              </a:prstGeom>
              <a:blipFill rotWithShape="1">
                <a:blip r:embed="rId1"/>
                <a:stretch>
                  <a:fillRect l="-2" t="-21" r="3" b="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矩形 4"/>
              <p:cNvSpPr/>
              <p:nvPr/>
            </p:nvSpPr>
            <p:spPr>
              <a:xfrm>
                <a:off x="1934859" y="3007377"/>
                <a:ext cx="3717261" cy="7210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120×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latin typeface="Cambria Math" panose="02040503050406030204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>
                            <a:latin typeface="Cambria Math" panose="02040503050406030204"/>
                          </a:rPr>
                          <m:t>𝟔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endParaRPr lang="en-US" altLang="zh-CN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34859" y="3007377"/>
                <a:ext cx="3717261" cy="721031"/>
              </a:xfrm>
              <a:prstGeom prst="rect">
                <a:avLst/>
              </a:prstGeom>
              <a:blipFill rotWithShape="1">
                <a:blip r:embed="rId2"/>
                <a:stretch>
                  <a:fillRect t="-2" r="17" b="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矩形 12"/>
          <p:cNvSpPr/>
          <p:nvPr/>
        </p:nvSpPr>
        <p:spPr>
          <a:xfrm>
            <a:off x="3399711" y="3051007"/>
            <a:ext cx="17281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100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（种）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4" grpId="0"/>
      <p:bldP spid="18440" grpId="0"/>
      <p:bldP spid="3" grpId="0"/>
      <p:bldP spid="5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096440" y="555526"/>
            <a:ext cx="487665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(2)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全国的矿产资源有多少种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489" name="WordArt 10"/>
          <p:cNvSpPr>
            <a:spLocks noChangeArrowheads="1" noChangeShapeType="1" noTextEdit="1"/>
          </p:cNvSpPr>
          <p:nvPr/>
        </p:nvSpPr>
        <p:spPr bwMode="auto">
          <a:xfrm>
            <a:off x="7451725" y="4731544"/>
            <a:ext cx="1371600" cy="263129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endParaRPr lang="zh-CN" altLang="en-US" kern="10">
              <a:ln w="9525">
                <a:rou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1117600" y="1176144"/>
            <a:ext cx="1168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解答：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286000" y="1176144"/>
            <a:ext cx="53103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解：设全国的矿产资源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en-US" altLang="zh-CN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种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矩形 11"/>
              <p:cNvSpPr/>
              <p:nvPr/>
            </p:nvSpPr>
            <p:spPr>
              <a:xfrm>
                <a:off x="3569570" y="1841772"/>
                <a:ext cx="2010542" cy="7146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latin typeface="Cambria Math" panose="02040503050406030204"/>
                          </a:rPr>
                          <m:t>𝟑𝟎</m:t>
                        </m:r>
                      </m:num>
                      <m:den>
                        <m:r>
                          <a:rPr lang="en-US" altLang="zh-CN" sz="2800" b="1" i="1">
                            <a:latin typeface="Cambria Math" panose="02040503050406030204"/>
                          </a:rPr>
                          <m:t>𝟑𝟕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x 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120</a:t>
                </a:r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9570" y="1841772"/>
                <a:ext cx="2010542" cy="714683"/>
              </a:xfrm>
              <a:prstGeom prst="rect">
                <a:avLst/>
              </a:prstGeom>
              <a:blipFill rotWithShape="1">
                <a:blip r:embed="rId1"/>
                <a:stretch>
                  <a:fillRect l="-12" t="-38" r="18" b="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矩形 12"/>
              <p:cNvSpPr/>
              <p:nvPr/>
            </p:nvSpPr>
            <p:spPr>
              <a:xfrm>
                <a:off x="3923928" y="2331561"/>
                <a:ext cx="2286000" cy="7146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 </a:t>
                </a:r>
                <a:r>
                  <a:rPr lang="zh-CN" altLang="en-US" sz="28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120÷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latin typeface="Cambria Math" panose="02040503050406030204"/>
                          </a:rPr>
                          <m:t>𝟑𝟎</m:t>
                        </m:r>
                      </m:num>
                      <m:den>
                        <m:r>
                          <a:rPr lang="en-US" altLang="zh-CN" sz="2800" b="1" i="1">
                            <a:latin typeface="Cambria Math" panose="02040503050406030204"/>
                          </a:rPr>
                          <m:t>𝟑𝟕</m:t>
                        </m:r>
                      </m:den>
                    </m:f>
                  </m:oMath>
                </a14:m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3" name="矩形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23928" y="2331561"/>
                <a:ext cx="2286000" cy="714683"/>
              </a:xfrm>
              <a:prstGeom prst="rect">
                <a:avLst/>
              </a:prstGeom>
              <a:blipFill rotWithShape="1">
                <a:blip r:embed="rId2"/>
                <a:stretch>
                  <a:fillRect l="-12" t="-67" r="12" b="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矩形 13"/>
              <p:cNvSpPr/>
              <p:nvPr/>
            </p:nvSpPr>
            <p:spPr>
              <a:xfrm>
                <a:off x="3909183" y="3022099"/>
                <a:ext cx="2286000" cy="7146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 </a:t>
                </a:r>
                <a:r>
                  <a:rPr lang="zh-CN" altLang="en-US" sz="28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120</a:t>
                </a:r>
                <a14:m>
                  <m:oMath xmlns:m="http://schemas.openxmlformats.org/officeDocument/2006/math">
                    <m:r>
                      <a:rPr lang="en-US" altLang="zh-CN" sz="2800" b="1" i="0" smtClean="0">
                        <a:latin typeface="Cambria Math" panose="02040503050406030204"/>
                      </a:rPr>
                      <m:t>×</m:t>
                    </m:r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latin typeface="Cambria Math" panose="02040503050406030204"/>
                          </a:rPr>
                          <m:t>𝟑</m:t>
                        </m:r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𝟕</m:t>
                        </m:r>
                      </m:num>
                      <m:den>
                        <m:r>
                          <a:rPr lang="en-US" altLang="zh-CN" sz="2800" b="1" i="1">
                            <a:latin typeface="Cambria Math" panose="02040503050406030204"/>
                          </a:rPr>
                          <m:t>𝟑</m:t>
                        </m:r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𝟎</m:t>
                        </m:r>
                      </m:den>
                    </m:f>
                  </m:oMath>
                </a14:m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4" name="矩形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09183" y="3022099"/>
                <a:ext cx="2286000" cy="714683"/>
              </a:xfrm>
              <a:prstGeom prst="rect">
                <a:avLst/>
              </a:prstGeom>
              <a:blipFill rotWithShape="1">
                <a:blip r:embed="rId3"/>
                <a:stretch>
                  <a:fillRect l="-5" t="-19" r="5" b="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矩形 14"/>
          <p:cNvSpPr/>
          <p:nvPr/>
        </p:nvSpPr>
        <p:spPr>
          <a:xfrm>
            <a:off x="3958952" y="3552408"/>
            <a:ext cx="16931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148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766183" y="3998560"/>
            <a:ext cx="53713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答：全国的矿产资源有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148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种。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2" grpId="0"/>
      <p:bldP spid="13" grpId="0"/>
      <p:bldP spid="14" grpId="0"/>
      <p:bldP spid="15" grpId="0"/>
      <p:bldP spid="16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2">
            <a:lumMod val="90000"/>
          </a:schemeClr>
        </a:solidFill>
        <a:ln w="12700" cmpd="sng">
          <a:solidFill>
            <a:schemeClr val="accent1">
              <a:shade val="50000"/>
            </a:schemeClr>
          </a:solidFill>
          <a:prstDash val="solid"/>
        </a:ln>
      </a:spPr>
      <a:bodyPr rtlCol="0" anchor="ctr"/>
      <a:lstStyle>
        <a:defPPr algn="l">
          <a:defRPr lang="zh-CN" altLang="en-US" sz="2800" b="1" dirty="0">
            <a:solidFill>
              <a:schemeClr val="tx1"/>
            </a:solidFill>
            <a:latin typeface="楷体_GB2312" panose="02010609030101010101" charset="-122"/>
            <a:ea typeface="楷体_GB2312" panose="02010609030101010101" charset="-122"/>
            <a:cs typeface="楷体_GB2312" panose="02010609030101010101" charset="-122"/>
            <a:sym typeface="+mn-ea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1339</Words>
  <Application>WPS 演示</Application>
  <PresentationFormat>全屏显示(16:9)</PresentationFormat>
  <Paragraphs>167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7" baseType="lpstr">
      <vt:lpstr>Arial</vt:lpstr>
      <vt:lpstr>宋体</vt:lpstr>
      <vt:lpstr>Wingdings</vt:lpstr>
      <vt:lpstr>楷体_GB2312</vt:lpstr>
      <vt:lpstr>黑体</vt:lpstr>
      <vt:lpstr>Calibri</vt:lpstr>
      <vt:lpstr>幼圆</vt:lpstr>
      <vt:lpstr>楷体</vt:lpstr>
      <vt:lpstr>Times New Roman</vt:lpstr>
      <vt:lpstr>Cambria Math</vt:lpstr>
      <vt:lpstr>等线</vt:lpstr>
      <vt:lpstr>微软雅黑</vt:lpstr>
      <vt:lpstr>Arial Unicode MS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222</cp:revision>
  <dcterms:created xsi:type="dcterms:W3CDTF">2018-09-11T05:46:00Z</dcterms:created>
  <dcterms:modified xsi:type="dcterms:W3CDTF">2023-08-29T01:01:01Z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35237AB0EAAB41E682A2374B15D64A8C_12</vt:lpwstr>
  </property>
</Properties>
</file>