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83" r:id="rId3"/>
  </p:sldMasterIdLst>
  <p:notesMasterIdLst>
    <p:notesMasterId r:id="rId25"/>
  </p:notesMasterIdLst>
  <p:sldIdLst>
    <p:sldId id="256" r:id="rId4"/>
    <p:sldId id="308" r:id="rId5"/>
    <p:sldId id="309" r:id="rId6"/>
    <p:sldId id="310" r:id="rId7"/>
    <p:sldId id="332" r:id="rId8"/>
    <p:sldId id="333" r:id="rId9"/>
    <p:sldId id="311" r:id="rId10"/>
    <p:sldId id="314" r:id="rId11"/>
    <p:sldId id="315" r:id="rId12"/>
    <p:sldId id="316" r:id="rId13"/>
    <p:sldId id="334" r:id="rId14"/>
    <p:sldId id="318" r:id="rId15"/>
    <p:sldId id="319" r:id="rId16"/>
    <p:sldId id="317" r:id="rId17"/>
    <p:sldId id="321" r:id="rId18"/>
    <p:sldId id="323" r:id="rId19"/>
    <p:sldId id="325" r:id="rId20"/>
    <p:sldId id="326" r:id="rId21"/>
    <p:sldId id="327" r:id="rId22"/>
    <p:sldId id="328" r:id="rId23"/>
    <p:sldId id="271" r:id="rId24"/>
  </p:sldIdLst>
  <p:sldSz cx="9144000" cy="5143500" type="screen16x9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18" userDrawn="1">
          <p15:clr>
            <a:srgbClr val="A4A3A4"/>
          </p15:clr>
        </p15:guide>
        <p15:guide id="2" pos="277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888EE"/>
    <a:srgbClr val="9900CC"/>
    <a:srgbClr val="0000FF"/>
    <a:srgbClr val="FF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297" autoAdjust="0"/>
    <p:restoredTop sz="99852" autoAdjust="0"/>
  </p:normalViewPr>
  <p:slideViewPr>
    <p:cSldViewPr showGuides="1">
      <p:cViewPr varScale="1">
        <p:scale>
          <a:sx n="114" d="100"/>
          <a:sy n="114" d="100"/>
        </p:scale>
        <p:origin x="-840" y="-102"/>
      </p:cViewPr>
      <p:guideLst>
        <p:guide orient="horz" pos="1518"/>
        <p:guide pos="277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D744414B-2EB9-40D6-84E8-E94E8026740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E0D047F6-0EE5-4579-A750-0ED837C8A70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A98B08F3-669C-4F5E-A3A9-CEB1F5B5388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9" Type="http://schemas.openxmlformats.org/officeDocument/2006/relationships/image" Target="../media/image4.png"/><Relationship Id="rId38" Type="http://schemas.openxmlformats.org/officeDocument/2006/relationships/slide" Target="../slides/slide1.xml"/><Relationship Id="rId37" Type="http://schemas.openxmlformats.org/officeDocument/2006/relationships/image" Target="../media/image3.png"/><Relationship Id="rId36" Type="http://schemas.openxmlformats.org/officeDocument/2006/relationships/image" Target="../media/image2.png"/><Relationship Id="rId35" Type="http://schemas.openxmlformats.org/officeDocument/2006/relationships/image" Target="../media/image1.png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3.xml"/><Relationship Id="rId8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8.xml"/><Relationship Id="rId3" Type="http://schemas.openxmlformats.org/officeDocument/2006/relationships/slideLayout" Target="../slideLayouts/slideLayout37.xml"/><Relationship Id="rId29" Type="http://schemas.openxmlformats.org/officeDocument/2006/relationships/theme" Target="../theme/theme2.xml"/><Relationship Id="rId28" Type="http://schemas.openxmlformats.org/officeDocument/2006/relationships/image" Target="../media/image2.png"/><Relationship Id="rId27" Type="http://schemas.openxmlformats.org/officeDocument/2006/relationships/image" Target="../media/image3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59.xml"/><Relationship Id="rId24" Type="http://schemas.openxmlformats.org/officeDocument/2006/relationships/slideLayout" Target="../slideLayouts/slideLayout58.xml"/><Relationship Id="rId23" Type="http://schemas.openxmlformats.org/officeDocument/2006/relationships/slideLayout" Target="../slideLayouts/slideLayout57.xml"/><Relationship Id="rId22" Type="http://schemas.openxmlformats.org/officeDocument/2006/relationships/slideLayout" Target="../slideLayouts/slideLayout56.xml"/><Relationship Id="rId21" Type="http://schemas.openxmlformats.org/officeDocument/2006/relationships/slideLayout" Target="../slideLayouts/slideLayout55.xml"/><Relationship Id="rId20" Type="http://schemas.openxmlformats.org/officeDocument/2006/relationships/slideLayout" Target="../slideLayouts/slideLayout54.xml"/><Relationship Id="rId2" Type="http://schemas.openxmlformats.org/officeDocument/2006/relationships/slideLayout" Target="../slideLayouts/slideLayout36.xml"/><Relationship Id="rId19" Type="http://schemas.openxmlformats.org/officeDocument/2006/relationships/slideLayout" Target="../slideLayouts/slideLayout53.xml"/><Relationship Id="rId18" Type="http://schemas.openxmlformats.org/officeDocument/2006/relationships/slideLayout" Target="../slideLayouts/slideLayout52.xml"/><Relationship Id="rId17" Type="http://schemas.openxmlformats.org/officeDocument/2006/relationships/slideLayout" Target="../slideLayouts/slideLayout51.xml"/><Relationship Id="rId16" Type="http://schemas.openxmlformats.org/officeDocument/2006/relationships/slideLayout" Target="../slideLayouts/slideLayout50.xml"/><Relationship Id="rId15" Type="http://schemas.openxmlformats.org/officeDocument/2006/relationships/slideLayout" Target="../slideLayouts/slideLayout49.xml"/><Relationship Id="rId14" Type="http://schemas.openxmlformats.org/officeDocument/2006/relationships/slideLayout" Target="../slideLayouts/slideLayout48.xml"/><Relationship Id="rId13" Type="http://schemas.openxmlformats.org/officeDocument/2006/relationships/slideLayout" Target="../slideLayouts/slideLayout47.xml"/><Relationship Id="rId12" Type="http://schemas.openxmlformats.org/officeDocument/2006/relationships/slideLayout" Target="../slideLayouts/slideLayout46.xml"/><Relationship Id="rId11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44.xml"/><Relationship Id="rId1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1205880" cy="18002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1200" b="0" kern="1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圆的</a:t>
            </a:r>
            <a:r>
              <a:rPr lang="zh-CN" altLang="en-US" sz="1200" b="0" kern="1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认识（</a:t>
            </a:r>
            <a:r>
              <a:rPr lang="en-US" altLang="zh-CN" sz="1200" b="0" kern="1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</a:t>
            </a:r>
            <a:r>
              <a:rPr lang="zh-CN" altLang="en-US" sz="1200" b="0" kern="1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）</a:t>
            </a:r>
            <a:endParaRPr lang="zh-CN" altLang="en-US" sz="1200" b="0" kern="1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539552" y="555526"/>
            <a:ext cx="936104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8038958" y="4772781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38" action="ppaction://hlinksldjump"/>
            </p:cNvPr>
            <p:cNvPicPr>
              <a:picLocks noChangeAspect="1"/>
            </p:cNvPicPr>
            <p:nvPr/>
          </p:nvPicPr>
          <p:blipFill>
            <a:blip r:embed="rId3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3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  <p:sldLayoutId id="2147483695" r:id="rId12"/>
    <p:sldLayoutId id="2147483696" r:id="rId13"/>
    <p:sldLayoutId id="2147483697" r:id="rId14"/>
    <p:sldLayoutId id="2147483698" r:id="rId15"/>
    <p:sldLayoutId id="2147483699" r:id="rId16"/>
    <p:sldLayoutId id="2147483700" r:id="rId17"/>
    <p:sldLayoutId id="2147483701" r:id="rId18"/>
    <p:sldLayoutId id="2147483702" r:id="rId19"/>
    <p:sldLayoutId id="2147483703" r:id="rId20"/>
    <p:sldLayoutId id="2147483704" r:id="rId21"/>
    <p:sldLayoutId id="2147483705" r:id="rId22"/>
    <p:sldLayoutId id="2147483706" r:id="rId23"/>
    <p:sldLayoutId id="2147483707" r:id="rId24"/>
    <p:sldLayoutId id="2147483708" r:id="rId25"/>
  </p:sldLayoutIdLst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7" Type="http://schemas.openxmlformats.org/officeDocument/2006/relationships/image" Target="../media/image6.png"/><Relationship Id="rId6" Type="http://schemas.openxmlformats.org/officeDocument/2006/relationships/slide" Target="slide15.xml"/><Relationship Id="rId5" Type="http://schemas.openxmlformats.org/officeDocument/2006/relationships/slide" Target="slide1.xml"/><Relationship Id="rId4" Type="http://schemas.openxmlformats.org/officeDocument/2006/relationships/slide" Target="slide21.xml"/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image" Target="../media/image20.png"/><Relationship Id="rId1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7.xml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1.xml"/><Relationship Id="rId2" Type="http://schemas.openxmlformats.org/officeDocument/2006/relationships/image" Target="../media/image10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2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4.xml"/><Relationship Id="rId1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emf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5.xml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GIF"/><Relationship Id="rId1" Type="http://schemas.openxmlformats.org/officeDocument/2006/relationships/image" Target="../media/image11.GIF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6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6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24.png"/><Relationship Id="rId1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0.xml"/><Relationship Id="rId1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1.xml"/><Relationship Id="rId1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师大版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六年级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943265" y="1447545"/>
            <a:ext cx="5662448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6600" b="1" dirty="0">
                <a:latin typeface="+mj-ea"/>
              </a:rPr>
              <a:t>圆的认识（</a:t>
            </a:r>
            <a:r>
              <a:rPr lang="en-US" altLang="zh-CN" sz="6600" b="1" dirty="0">
                <a:latin typeface="+mj-ea"/>
              </a:rPr>
              <a:t>1</a:t>
            </a:r>
            <a:r>
              <a:rPr lang="zh-CN" altLang="en-US" sz="6600" b="1" dirty="0">
                <a:latin typeface="+mj-ea"/>
              </a:rPr>
              <a:t>）</a:t>
            </a:r>
            <a:endParaRPr lang="zh-CN" altLang="en-US" sz="6600" b="1" dirty="0">
              <a:latin typeface="+mj-ea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课前导入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653064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zh-CN" altLang="en-US" sz="4000" b="1" dirty="0">
                <a:solidFill>
                  <a:srgbClr val="0050AA"/>
                </a:solidFill>
                <a:latin typeface="+mj-ea"/>
                <a:ea typeface="+mj-ea"/>
              </a:rPr>
              <a:t>圆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07035" cy="6299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2</a:t>
              </a:r>
              <a:endParaRPr kumimoji="1" lang="en-US" altLang="zh-CN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187624" y="658196"/>
            <a:ext cx="172787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(3)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直径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 rot="12838024" flipV="1">
            <a:off x="6102069" y="3694397"/>
            <a:ext cx="1620383" cy="45719"/>
          </a:xfrm>
          <a:prstGeom prst="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pic>
        <p:nvPicPr>
          <p:cNvPr id="12" name="Picture 3" descr="C:\Documents and Settings\Administrator\桌面\6年级\p012-02-02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2819748"/>
            <a:ext cx="1800202" cy="1912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6446521" y="3471690"/>
            <a:ext cx="39662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O</a:t>
            </a:r>
            <a:endParaRPr lang="zh-CN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 rot="18058100">
            <a:off x="6282790" y="4032319"/>
            <a:ext cx="792786" cy="67895"/>
          </a:xfrm>
          <a:prstGeom prst="rect">
            <a:avLst/>
          </a:prstGeom>
          <a:solidFill>
            <a:srgbClr val="0000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 rot="18018853">
            <a:off x="6403051" y="3944731"/>
            <a:ext cx="9785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半径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r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744409" y="1408354"/>
            <a:ext cx="592772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通过圆心并且两端都在圆上的线段叫做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直径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744409" y="2434670"/>
            <a:ext cx="454767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直径一般用字母“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表示。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744409" y="3051377"/>
            <a:ext cx="533975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直径和半径一样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决定圆的大小。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 rot="2113891">
            <a:off x="6363820" y="3164803"/>
            <a:ext cx="86393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直径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 rot="2051831">
            <a:off x="6932147" y="3375054"/>
            <a:ext cx="4736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endParaRPr lang="zh-CN" altLang="en-US" sz="2800" b="1" i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6" grpId="0"/>
      <p:bldP spid="17" grpId="0" animBg="1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流程图: 可选过程 13"/>
          <p:cNvSpPr/>
          <p:nvPr/>
        </p:nvSpPr>
        <p:spPr>
          <a:xfrm>
            <a:off x="510636" y="639772"/>
            <a:ext cx="1495964" cy="578882"/>
          </a:xfrm>
          <a:prstGeom prst="flowChartAlternateProcess">
            <a:avLst/>
          </a:prstGeom>
          <a:gradFill rotWithShape="1">
            <a:gsLst>
              <a:gs pos="100000">
                <a:srgbClr val="14CD68"/>
              </a:gs>
              <a:gs pos="100000">
                <a:srgbClr val="0B6E38"/>
              </a:gs>
            </a:gsLst>
            <a:lin ang="5400000" scaled="0"/>
          </a:gradFill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议一议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  <a:sym typeface="+mn-ea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736" y="1318472"/>
            <a:ext cx="8126964" cy="3197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883581" y="1436155"/>
            <a:ext cx="18002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圆的直径有无数条。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915513" y="2953956"/>
            <a:ext cx="2272413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圆是对称图形，每条直径所在的直线都是圆的对称轴。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4860031" y="1380027"/>
            <a:ext cx="373763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在同一个圆里，直径的长度是半径的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6141451" y="2183638"/>
            <a:ext cx="2461749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在同一个圆里，所有半径的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5" name="矩形 24"/>
              <p:cNvSpPr>
                <a:spLocks noChangeArrowheads="1"/>
              </p:cNvSpPr>
              <p:nvPr/>
            </p:nvSpPr>
            <p:spPr bwMode="auto">
              <a:xfrm>
                <a:off x="3880562" y="4382949"/>
                <a:ext cx="1771558" cy="554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2000" b="1" dirty="0">
                    <a:ea typeface="楷体" panose="02010609060101010101" pitchFamily="49" charset="-122"/>
                  </a:rPr>
                  <a:t> d</a:t>
                </a:r>
                <a14:m>
                  <m:oMath xmlns:m="http://schemas.openxmlformats.org/officeDocument/2006/math">
                    <m:r>
                      <a:rPr lang="en-US" altLang="zh-CN" sz="2000" b="1" i="1" smtClean="0">
                        <a:latin typeface="Cambria Math" panose="02040503050406030204"/>
                        <a:ea typeface="楷体" panose="02010609060101010101" pitchFamily="49" charset="-122"/>
                      </a:rPr>
                      <m:t>=</m:t>
                    </m:r>
                  </m:oMath>
                </a14:m>
                <a:r>
                  <a:rPr lang="en-US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2r</a:t>
                </a:r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或</a:t>
                </a:r>
                <a:r>
                  <a:rPr lang="en-US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r=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0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𝒅</m:t>
                        </m:r>
                      </m:num>
                      <m:den>
                        <m:r>
                          <a:rPr lang="en-US" altLang="zh-CN" sz="20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</m:t>
                        </m:r>
                      </m:den>
                    </m:f>
                  </m:oMath>
                </a14:m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5" name="矩形 2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880562" y="4382949"/>
                <a:ext cx="1771558" cy="554832"/>
              </a:xfrm>
              <a:prstGeom prst="rect">
                <a:avLst/>
              </a:prstGeom>
              <a:blipFill rotWithShape="1">
                <a:blip r:embed="rId2"/>
                <a:stretch>
                  <a:fillRect l="-4" t="-32" r="35" b="4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流程图: 可选过程 25"/>
          <p:cNvSpPr/>
          <p:nvPr/>
        </p:nvSpPr>
        <p:spPr>
          <a:xfrm>
            <a:off x="2206676" y="639772"/>
            <a:ext cx="5704554" cy="578882"/>
          </a:xfrm>
          <a:prstGeom prst="flowChartAlternateProcess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圆心到圆上任意一点的距离相等吗？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8" grpId="0"/>
      <p:bldP spid="21" grpId="0"/>
      <p:bldP spid="22" grpId="0"/>
      <p:bldP spid="24" grpId="0"/>
      <p:bldP spid="25" grpId="0"/>
      <p:bldP spid="26" grpId="0" bldLvl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1518" y="1620341"/>
            <a:ext cx="1843088" cy="1681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矩形 10"/>
          <p:cNvSpPr/>
          <p:nvPr/>
        </p:nvSpPr>
        <p:spPr>
          <a:xfrm rot="4171982" flipV="1">
            <a:off x="6641072" y="2467843"/>
            <a:ext cx="1547154" cy="3600"/>
          </a:xfrm>
          <a:prstGeom prst="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 rot="9064323">
            <a:off x="6597050" y="2425520"/>
            <a:ext cx="1547813" cy="3600"/>
          </a:xfrm>
          <a:prstGeom prst="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 rot="6565116" flipV="1">
            <a:off x="6606313" y="2468492"/>
            <a:ext cx="1569010" cy="3600"/>
          </a:xfrm>
          <a:prstGeom prst="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 rot="1950603">
            <a:off x="6621667" y="2425520"/>
            <a:ext cx="1547813" cy="3600"/>
          </a:xfrm>
          <a:prstGeom prst="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000209" y="1789789"/>
            <a:ext cx="521168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找一个圆形纸片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对折发现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990223" y="2509869"/>
            <a:ext cx="634253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通过对折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发现圆有无数条直径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流程图: 可选过程 11"/>
          <p:cNvSpPr/>
          <p:nvPr/>
        </p:nvSpPr>
        <p:spPr>
          <a:xfrm>
            <a:off x="935843" y="827094"/>
            <a:ext cx="4160260" cy="578882"/>
          </a:xfrm>
          <a:prstGeom prst="flowChartAlternateProcess">
            <a:avLst/>
          </a:prstGeom>
          <a:gradFill rotWithShape="1">
            <a:gsLst>
              <a:gs pos="100000">
                <a:srgbClr val="14CD68"/>
              </a:gs>
              <a:gs pos="100000">
                <a:srgbClr val="0B6E38"/>
              </a:gs>
            </a:gsLst>
            <a:lin ang="5400000" scaled="0"/>
          </a:gradFill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圆的半径和直径的关系。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990223" y="3200658"/>
            <a:ext cx="634253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通过画一画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发现圆有无数条半径。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7" grpId="0" animBg="1"/>
      <p:bldP spid="19" grpId="0" animBg="1"/>
      <p:bldP spid="20" grpId="0" animBg="1"/>
      <p:bldP spid="3" grpId="0"/>
      <p:bldP spid="4" grpId="0"/>
      <p:bldP spid="12" grpId="0" bldLvl="0" animBg="1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952967" y="1222195"/>
            <a:ext cx="467307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测量半径和直径的长度。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690575" y="3114706"/>
            <a:ext cx="799147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①在同一圆里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所有直径的长度都相等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所有半径的长度都相等。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流程图: 可选过程 7"/>
          <p:cNvSpPr/>
          <p:nvPr/>
        </p:nvSpPr>
        <p:spPr>
          <a:xfrm>
            <a:off x="935843" y="528935"/>
            <a:ext cx="4160260" cy="578882"/>
          </a:xfrm>
          <a:prstGeom prst="flowChartAlternateProcess">
            <a:avLst/>
          </a:prstGeom>
          <a:gradFill rotWithShape="1">
            <a:gsLst>
              <a:gs pos="100000">
                <a:srgbClr val="14CD68"/>
              </a:gs>
              <a:gs pos="100000">
                <a:srgbClr val="0B6E38"/>
              </a:gs>
            </a:gsLst>
            <a:lin ang="5400000" scaled="0"/>
          </a:gradFill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圆的半径和直径的关系。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690574" y="4227934"/>
            <a:ext cx="79914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②在同一圆里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直径的长度是半径的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倍。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AutoShape 27"/>
          <p:cNvSpPr>
            <a:spLocks noChangeArrowheads="1"/>
          </p:cNvSpPr>
          <p:nvPr/>
        </p:nvSpPr>
        <p:spPr bwMode="auto">
          <a:xfrm>
            <a:off x="467545" y="1801739"/>
            <a:ext cx="6291280" cy="960934"/>
          </a:xfrm>
          <a:prstGeom prst="wedgeRoundRectCallout">
            <a:avLst>
              <a:gd name="adj1" fmla="val 57118"/>
              <a:gd name="adj2" fmla="val 35360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任意画一个圆，分别画出它的若干条半径和直径，量一量，你发现了什么？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Picture 2" descr="C:\Documents and Settings\Administrator\桌面\6年级\p008-02-02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1745415"/>
            <a:ext cx="1296144" cy="1575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8" grpId="0" bldLvl="0" animBg="1"/>
      <p:bldP spid="9" grpId="0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558.eps" descr="id:2147502087;FounderCES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475" y="2209563"/>
            <a:ext cx="2107169" cy="2193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矩形 10"/>
          <p:cNvSpPr/>
          <p:nvPr/>
        </p:nvSpPr>
        <p:spPr>
          <a:xfrm rot="5400000">
            <a:off x="2008292" y="3318173"/>
            <a:ext cx="2173533" cy="18000"/>
          </a:xfrm>
          <a:prstGeom prst="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15" name="AutoShape 27"/>
          <p:cNvSpPr>
            <a:spLocks noChangeArrowheads="1"/>
          </p:cNvSpPr>
          <p:nvPr/>
        </p:nvSpPr>
        <p:spPr bwMode="auto">
          <a:xfrm>
            <a:off x="1952343" y="1116973"/>
            <a:ext cx="4335184" cy="960934"/>
          </a:xfrm>
          <a:prstGeom prst="wedgeRoundRectCallout">
            <a:avLst>
              <a:gd name="adj1" fmla="val -57712"/>
              <a:gd name="adj2" fmla="val 48336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任意画一个圆，剪下来对折几次，你发现了什么？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 rot="13329709" flipV="1">
            <a:off x="2002224" y="3283233"/>
            <a:ext cx="2137684" cy="45719"/>
          </a:xfrm>
          <a:prstGeom prst="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 rot="7891805">
            <a:off x="1989915" y="3272759"/>
            <a:ext cx="2181088" cy="45719"/>
          </a:xfrm>
          <a:prstGeom prst="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2002492" y="3298187"/>
            <a:ext cx="2137152" cy="47748"/>
          </a:xfrm>
          <a:prstGeom prst="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14" name="流程图: 可选过程 13"/>
          <p:cNvSpPr/>
          <p:nvPr/>
        </p:nvSpPr>
        <p:spPr>
          <a:xfrm>
            <a:off x="467544" y="411510"/>
            <a:ext cx="2360060" cy="578882"/>
          </a:xfrm>
          <a:prstGeom prst="flowChartAlternateProcess">
            <a:avLst/>
          </a:prstGeom>
          <a:gradFill rotWithShape="1">
            <a:gsLst>
              <a:gs pos="100000">
                <a:srgbClr val="14CD68"/>
              </a:gs>
              <a:gs pos="100000">
                <a:srgbClr val="0B6E38"/>
              </a:gs>
            </a:gsLst>
            <a:lin ang="5400000" scaled="0"/>
          </a:gradFill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圆的对称性。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  <a:sym typeface="+mn-ea"/>
            </a:endParaRPr>
          </a:p>
        </p:txBody>
      </p:sp>
      <p:pic>
        <p:nvPicPr>
          <p:cNvPr id="6146" name="Picture 2" descr="C:\Documents and Settings\Administrator\桌面\6年级\p008-02-0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82304" y="1116973"/>
            <a:ext cx="1446092" cy="1575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4119935" y="2283718"/>
            <a:ext cx="4340497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沿折痕对折圆的两部分都能完全重合。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流程图: 可选过程 20"/>
          <p:cNvSpPr/>
          <p:nvPr/>
        </p:nvSpPr>
        <p:spPr>
          <a:xfrm>
            <a:off x="4339413" y="3291830"/>
            <a:ext cx="3616963" cy="1532334"/>
          </a:xfrm>
          <a:prstGeom prst="flowChartAlternateProcess">
            <a:avLst/>
          </a:prstGeom>
          <a:solidFill>
            <a:srgbClr val="FF5050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圆是轴对称图形。这些折痕所在的直线都是圆的对称轴。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5" grpId="0" animBg="1"/>
      <p:bldP spid="17" grpId="0" animBg="1"/>
      <p:bldP spid="19" grpId="0" animBg="1"/>
      <p:bldP spid="20" grpId="0" animBg="1"/>
      <p:bldP spid="14" grpId="0" bldLvl="0" animBg="1"/>
      <p:bldP spid="12" grpId="0"/>
      <p:bldP spid="21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6" name="矩形 33"/>
          <p:cNvSpPr>
            <a:spLocks noChangeArrowheads="1"/>
          </p:cNvSpPr>
          <p:nvPr/>
        </p:nvSpPr>
        <p:spPr bwMode="auto">
          <a:xfrm>
            <a:off x="928711" y="1007514"/>
            <a:ext cx="74168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分别用红色彩笔、蓝色彩笔、紫色彩笔描出下面每个圆的圆心、直径和半径。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1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5776" y="1981578"/>
            <a:ext cx="1605396" cy="179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直接连接符 4"/>
          <p:cNvCxnSpPr/>
          <p:nvPr/>
        </p:nvCxnSpPr>
        <p:spPr>
          <a:xfrm>
            <a:off x="2123728" y="2427734"/>
            <a:ext cx="1152128" cy="864096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2665174" y="2067694"/>
            <a:ext cx="34618" cy="7920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2665174" y="2427734"/>
            <a:ext cx="610682" cy="1224136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2846441" y="2126301"/>
            <a:ext cx="576064" cy="9000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3757" y="2067694"/>
            <a:ext cx="1595492" cy="179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6715" y="2067694"/>
            <a:ext cx="1558796" cy="179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7" name="直接连接符 26"/>
          <p:cNvCxnSpPr/>
          <p:nvPr/>
        </p:nvCxnSpPr>
        <p:spPr>
          <a:xfrm flipH="1">
            <a:off x="7236296" y="2211710"/>
            <a:ext cx="724855" cy="144016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7236296" y="2242964"/>
            <a:ext cx="329817" cy="67889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7598723" y="2967472"/>
            <a:ext cx="573677" cy="32435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H="1" flipV="1">
            <a:off x="6853280" y="2787774"/>
            <a:ext cx="766032" cy="17527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 flipH="1">
            <a:off x="7401204" y="2963044"/>
            <a:ext cx="197519" cy="80923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>
            <a:stCxn id="25" idx="3"/>
          </p:cNvCxnSpPr>
          <p:nvPr/>
        </p:nvCxnSpPr>
        <p:spPr>
          <a:xfrm flipH="1" flipV="1">
            <a:off x="4283969" y="2921860"/>
            <a:ext cx="1485280" cy="4118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 flipH="1" flipV="1">
            <a:off x="4706410" y="2242964"/>
            <a:ext cx="270042" cy="6994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 flipH="1">
            <a:off x="4436368" y="2427090"/>
            <a:ext cx="1080166" cy="108076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 flipV="1">
            <a:off x="4973977" y="2126302"/>
            <a:ext cx="2475" cy="1616816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 flipV="1">
            <a:off x="4283969" y="2242964"/>
            <a:ext cx="422441" cy="72008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 flipH="1">
            <a:off x="5008262" y="3291830"/>
            <a:ext cx="643858" cy="4512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/>
          <p:cNvSpPr txBox="1"/>
          <p:nvPr/>
        </p:nvSpPr>
        <p:spPr>
          <a:xfrm>
            <a:off x="2566539" y="2571750"/>
            <a:ext cx="4094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</a:rPr>
              <a:t>·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cxnSp>
        <p:nvCxnSpPr>
          <p:cNvPr id="70" name="直接连接符 69"/>
          <p:cNvCxnSpPr/>
          <p:nvPr/>
        </p:nvCxnSpPr>
        <p:spPr>
          <a:xfrm>
            <a:off x="2123728" y="2443361"/>
            <a:ext cx="1152128" cy="864096"/>
          </a:xfrm>
          <a:prstGeom prst="line">
            <a:avLst/>
          </a:prstGeom>
          <a:ln w="3492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flipV="1">
            <a:off x="2665174" y="2041973"/>
            <a:ext cx="34618" cy="792088"/>
          </a:xfrm>
          <a:prstGeom prst="line">
            <a:avLst/>
          </a:prstGeom>
          <a:ln w="34925">
            <a:solidFill>
              <a:srgbClr val="99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/>
          <p:cNvCxnSpPr/>
          <p:nvPr/>
        </p:nvCxnSpPr>
        <p:spPr>
          <a:xfrm flipH="1" flipV="1">
            <a:off x="4944607" y="2921858"/>
            <a:ext cx="707513" cy="36997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/>
        </p:nvCxnSpPr>
        <p:spPr>
          <a:xfrm flipH="1" flipV="1">
            <a:off x="4265622" y="2942453"/>
            <a:ext cx="1485280" cy="41184"/>
          </a:xfrm>
          <a:prstGeom prst="line">
            <a:avLst/>
          </a:prstGeom>
          <a:ln w="3492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/>
          <p:cNvCxnSpPr/>
          <p:nvPr/>
        </p:nvCxnSpPr>
        <p:spPr>
          <a:xfrm flipH="1" flipV="1">
            <a:off x="4709519" y="2253260"/>
            <a:ext cx="270042" cy="699488"/>
          </a:xfrm>
          <a:prstGeom prst="line">
            <a:avLst/>
          </a:prstGeom>
          <a:ln w="34925">
            <a:solidFill>
              <a:srgbClr val="99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/>
          <p:cNvCxnSpPr/>
          <p:nvPr/>
        </p:nvCxnSpPr>
        <p:spPr>
          <a:xfrm flipH="1">
            <a:off x="4421023" y="2422662"/>
            <a:ext cx="1080166" cy="1080764"/>
          </a:xfrm>
          <a:prstGeom prst="line">
            <a:avLst/>
          </a:prstGeom>
          <a:ln w="3492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/>
          <p:cNvCxnSpPr/>
          <p:nvPr/>
        </p:nvCxnSpPr>
        <p:spPr>
          <a:xfrm flipV="1">
            <a:off x="4977086" y="2163464"/>
            <a:ext cx="2475" cy="1616816"/>
          </a:xfrm>
          <a:prstGeom prst="line">
            <a:avLst/>
          </a:prstGeom>
          <a:ln w="3492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/>
          <p:cNvCxnSpPr/>
          <p:nvPr/>
        </p:nvCxnSpPr>
        <p:spPr>
          <a:xfrm flipH="1">
            <a:off x="7215707" y="2260550"/>
            <a:ext cx="724855" cy="1440160"/>
          </a:xfrm>
          <a:prstGeom prst="line">
            <a:avLst/>
          </a:prstGeom>
          <a:ln w="3492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/>
          <p:nvPr/>
        </p:nvCxnSpPr>
        <p:spPr>
          <a:xfrm>
            <a:off x="7233352" y="2260550"/>
            <a:ext cx="329817" cy="678894"/>
          </a:xfrm>
          <a:prstGeom prst="line">
            <a:avLst/>
          </a:prstGeom>
          <a:ln w="34925">
            <a:solidFill>
              <a:srgbClr val="99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/>
          <p:nvPr/>
        </p:nvCxnSpPr>
        <p:spPr>
          <a:xfrm>
            <a:off x="7619312" y="2959751"/>
            <a:ext cx="573677" cy="324358"/>
          </a:xfrm>
          <a:prstGeom prst="line">
            <a:avLst/>
          </a:prstGeom>
          <a:ln w="34925">
            <a:solidFill>
              <a:srgbClr val="99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连接符 88"/>
          <p:cNvCxnSpPr/>
          <p:nvPr/>
        </p:nvCxnSpPr>
        <p:spPr>
          <a:xfrm flipH="1" flipV="1">
            <a:off x="6911415" y="2777478"/>
            <a:ext cx="766032" cy="175270"/>
          </a:xfrm>
          <a:prstGeom prst="line">
            <a:avLst/>
          </a:prstGeom>
          <a:ln w="34925">
            <a:solidFill>
              <a:srgbClr val="99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/>
          <p:cNvCxnSpPr/>
          <p:nvPr/>
        </p:nvCxnSpPr>
        <p:spPr>
          <a:xfrm flipH="1">
            <a:off x="7421793" y="2954160"/>
            <a:ext cx="197519" cy="809234"/>
          </a:xfrm>
          <a:prstGeom prst="line">
            <a:avLst/>
          </a:prstGeom>
          <a:ln w="34925">
            <a:solidFill>
              <a:srgbClr val="99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TextBox 90"/>
          <p:cNvSpPr txBox="1"/>
          <p:nvPr/>
        </p:nvSpPr>
        <p:spPr>
          <a:xfrm>
            <a:off x="4843590" y="2724150"/>
            <a:ext cx="4094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</a:rPr>
              <a:t>·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7474881" y="2700006"/>
            <a:ext cx="4094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</a:rPr>
              <a:t>·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cxnSp>
        <p:nvCxnSpPr>
          <p:cNvPr id="93" name="直接连接符 92"/>
          <p:cNvCxnSpPr/>
          <p:nvPr/>
        </p:nvCxnSpPr>
        <p:spPr>
          <a:xfrm flipH="1" flipV="1">
            <a:off x="4962258" y="2959751"/>
            <a:ext cx="707513" cy="369972"/>
          </a:xfrm>
          <a:prstGeom prst="line">
            <a:avLst/>
          </a:prstGeom>
          <a:ln w="34925">
            <a:solidFill>
              <a:srgbClr val="99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云形标注 93"/>
          <p:cNvSpPr/>
          <p:nvPr/>
        </p:nvSpPr>
        <p:spPr>
          <a:xfrm>
            <a:off x="2000281" y="3660447"/>
            <a:ext cx="3228639" cy="1224280"/>
          </a:xfrm>
          <a:prstGeom prst="cloudCallout">
            <a:avLst>
              <a:gd name="adj1" fmla="val -62642"/>
              <a:gd name="adj2" fmla="val -14155"/>
            </a:avLst>
          </a:prstGeom>
          <a:solidFill>
            <a:schemeClr val="accent5">
              <a:lumMod val="40000"/>
              <a:lumOff val="60000"/>
            </a:schemeClr>
          </a:soli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5" name="图片 94" descr="p002-05-0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375512" y="3212662"/>
            <a:ext cx="1236316" cy="1751965"/>
          </a:xfrm>
          <a:prstGeom prst="rect">
            <a:avLst/>
          </a:prstGeom>
        </p:spPr>
      </p:pic>
      <p:sp>
        <p:nvSpPr>
          <p:cNvPr id="96" name="文本框 20"/>
          <p:cNvSpPr txBox="1"/>
          <p:nvPr/>
        </p:nvSpPr>
        <p:spPr>
          <a:xfrm>
            <a:off x="2255226" y="3846232"/>
            <a:ext cx="271875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根据圆的半径和直径的定义来描。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2000"/>
                            </p:stCondLst>
                            <p:childTnLst>
                              <p:par>
                                <p:cTn id="16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4000"/>
                            </p:stCondLst>
                            <p:childTnLst>
                              <p:par>
                                <p:cTn id="17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500"/>
                            </p:stCondLst>
                            <p:childTnLst>
                              <p:par>
                                <p:cTn id="20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1000"/>
                            </p:stCondLst>
                            <p:childTnLst>
                              <p:par>
                                <p:cTn id="21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8" fill="hold">
                            <p:stCondLst>
                              <p:cond delay="500"/>
                            </p:stCondLst>
                            <p:childTnLst>
                              <p:par>
                                <p:cTn id="2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>
                      <p:stCondLst>
                        <p:cond delay="indefinite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6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>
                            <p:stCondLst>
                              <p:cond delay="500"/>
                            </p:stCondLst>
                            <p:childTnLst>
                              <p:par>
                                <p:cTn id="2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>
                            <p:stCondLst>
                              <p:cond delay="1000"/>
                            </p:stCondLst>
                            <p:childTnLst>
                              <p:par>
                                <p:cTn id="2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5" fill="hold">
                            <p:stCondLst>
                              <p:cond delay="1500"/>
                            </p:stCondLst>
                            <p:childTnLst>
                              <p:par>
                                <p:cTn id="24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8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6" grpId="0"/>
      <p:bldP spid="61" grpId="0"/>
      <p:bldP spid="91" grpId="0"/>
      <p:bldP spid="92" grpId="0"/>
      <p:bldP spid="94" grpId="0" bldLvl="0" animBg="1"/>
      <p:bldP spid="9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2531" name="矩形 10"/>
          <p:cNvSpPr>
            <a:spLocks noChangeArrowheads="1"/>
          </p:cNvSpPr>
          <p:nvPr/>
        </p:nvSpPr>
        <p:spPr bwMode="auto">
          <a:xfrm>
            <a:off x="1116013" y="1322487"/>
            <a:ext cx="655233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直径长度是半径的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倍。  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5" name="TextBox 3"/>
          <p:cNvSpPr txBox="1">
            <a:spLocks noChangeArrowheads="1"/>
          </p:cNvSpPr>
          <p:nvPr/>
        </p:nvSpPr>
        <p:spPr bwMode="auto">
          <a:xfrm>
            <a:off x="6300390" y="1203598"/>
            <a:ext cx="57626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1102157" y="2571750"/>
            <a:ext cx="594946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因为没有注意这一结论成立的条件</a:t>
            </a:r>
            <a:r>
              <a:rPr lang="zh-CN" altLang="en-US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。</a:t>
            </a:r>
            <a:endParaRPr lang="zh-CN" altLang="en-US" sz="32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6" name="AutoShape 27"/>
          <p:cNvSpPr>
            <a:spLocks noChangeArrowheads="1"/>
          </p:cNvSpPr>
          <p:nvPr/>
        </p:nvSpPr>
        <p:spPr bwMode="auto">
          <a:xfrm>
            <a:off x="899592" y="3221628"/>
            <a:ext cx="6313496" cy="1296590"/>
          </a:xfrm>
          <a:prstGeom prst="wedgeRoundRectCallout">
            <a:avLst>
              <a:gd name="adj1" fmla="val 61208"/>
              <a:gd name="adj2" fmla="val 14231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“直径的长度是半径的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倍”成立的前提条件是“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在同圆或等圆中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”。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0"/>
          <p:cNvSpPr>
            <a:spLocks noChangeArrowheads="1"/>
          </p:cNvSpPr>
          <p:nvPr/>
        </p:nvSpPr>
        <p:spPr bwMode="auto">
          <a:xfrm>
            <a:off x="899592" y="627534"/>
            <a:ext cx="343689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下列的判断正确吗？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0"/>
          <p:cNvSpPr>
            <a:spLocks noChangeArrowheads="1"/>
          </p:cNvSpPr>
          <p:nvPr/>
        </p:nvSpPr>
        <p:spPr bwMode="auto">
          <a:xfrm>
            <a:off x="2483768" y="2010038"/>
            <a:ext cx="102725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错误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0" name="Picture 2" descr="C:\Documents and Settings\Administrator\桌面\6年级\p008-02-0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668344" y="3006496"/>
            <a:ext cx="1357343" cy="1383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/>
      <p:bldP spid="22535" grpId="0"/>
      <p:bldP spid="14" grpId="0"/>
      <p:bldP spid="16" grpId="0" animBg="1"/>
      <p:bldP spid="15" grpId="0"/>
      <p:bldP spid="1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 rot="6639568">
            <a:off x="1936125" y="2641462"/>
            <a:ext cx="1434069" cy="45719"/>
          </a:xfrm>
          <a:prstGeom prst="rect">
            <a:avLst/>
          </a:prstGeom>
          <a:solidFill>
            <a:srgbClr val="FF0000"/>
          </a:solidFill>
          <a:ln w="63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pic>
        <p:nvPicPr>
          <p:cNvPr id="21" name="Picture 3" descr="C:\Documents and Settings\Administrator\桌面\6年级\p012-02-02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9624" y="1655691"/>
            <a:ext cx="1688257" cy="1912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矩形 15"/>
          <p:cNvSpPr/>
          <p:nvPr/>
        </p:nvSpPr>
        <p:spPr>
          <a:xfrm rot="2544891">
            <a:off x="1829805" y="2279648"/>
            <a:ext cx="1417541" cy="45719"/>
          </a:xfrm>
          <a:prstGeom prst="rect">
            <a:avLst/>
          </a:prstGeom>
          <a:solidFill>
            <a:srgbClr val="7030A0"/>
          </a:solidFill>
          <a:ln w="63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24585" name="TextBox 18"/>
          <p:cNvSpPr txBox="1">
            <a:spLocks noChangeArrowheads="1"/>
          </p:cNvSpPr>
          <p:nvPr/>
        </p:nvSpPr>
        <p:spPr bwMode="auto">
          <a:xfrm>
            <a:off x="6719418" y="483518"/>
            <a:ext cx="57626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0"/>
          <p:cNvSpPr>
            <a:spLocks noChangeArrowheads="1"/>
          </p:cNvSpPr>
          <p:nvPr/>
        </p:nvSpPr>
        <p:spPr bwMode="auto">
          <a:xfrm>
            <a:off x="1118220" y="545074"/>
            <a:ext cx="655233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en-US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两端都在圆上的线段是直径。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0"/>
          <p:cNvSpPr>
            <a:spLocks noChangeArrowheads="1"/>
          </p:cNvSpPr>
          <p:nvPr/>
        </p:nvSpPr>
        <p:spPr bwMode="auto">
          <a:xfrm>
            <a:off x="1021042" y="1173279"/>
            <a:ext cx="102725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错误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1995696" y="1176742"/>
            <a:ext cx="682933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因为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两端都在圆上的线段不一定通过圆心。</a:t>
            </a:r>
            <a:endParaRPr lang="zh-CN" altLang="en-US" sz="32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9" name="AutoShape 27"/>
          <p:cNvSpPr>
            <a:spLocks noChangeArrowheads="1"/>
          </p:cNvSpPr>
          <p:nvPr/>
        </p:nvSpPr>
        <p:spPr bwMode="auto">
          <a:xfrm>
            <a:off x="2693901" y="3414443"/>
            <a:ext cx="5550507" cy="1192831"/>
          </a:xfrm>
          <a:prstGeom prst="wedgeRoundRectCallout">
            <a:avLst>
              <a:gd name="adj1" fmla="val -57119"/>
              <a:gd name="adj2" fmla="val 28394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直径应具备三个条件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过圆心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是线段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;③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两端都在圆上。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Picture 2" descr="C:\Documents and Settings\Administrator\桌面\6年级\p008-02-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2393" y="3414443"/>
            <a:ext cx="1297847" cy="1383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828281" y="2056462"/>
            <a:ext cx="70639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kern="100" dirty="0">
                <a:latin typeface="楷体" panose="02010609060101010101" pitchFamily="49" charset="-122"/>
                <a:ea typeface="楷体" panose="02010609060101010101" pitchFamily="49" charset="-122"/>
              </a:rPr>
              <a:t>如：</a:t>
            </a:r>
            <a:endParaRPr lang="zh-CN" altLang="en-US" sz="32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3156820" y="1887184"/>
            <a:ext cx="537562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虽然两条线段的端点都在圆上，但都没通过圆心，所以这两条线段都不是直径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45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6" grpId="0" animBg="1"/>
      <p:bldP spid="12" grpId="0"/>
      <p:bldP spid="14" grpId="0"/>
      <p:bldP spid="15" grpId="0"/>
      <p:bldP spid="19" grpId="0" animBg="1"/>
      <p:bldP spid="22" grpId="0"/>
      <p:bldP spid="2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674399" y="1679050"/>
          <a:ext cx="7951785" cy="112037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38761"/>
                <a:gridCol w="1403256"/>
                <a:gridCol w="1403256"/>
                <a:gridCol w="1403256"/>
                <a:gridCol w="1403256"/>
              </a:tblGrid>
              <a:tr h="593873"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圆的直径</a:t>
                      </a:r>
                      <a:r>
                        <a:rPr lang="en-US" sz="28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</a:t>
                      </a:r>
                      <a:r>
                        <a:rPr lang="en-US" sz="2800" b="1" i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d</a:t>
                      </a:r>
                      <a:r>
                        <a:rPr lang="en-US" sz="28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)</a:t>
                      </a:r>
                      <a:endParaRPr lang="zh-CN" sz="28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1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2.4cm</a:t>
                      </a:r>
                      <a:endParaRPr lang="zh-CN" sz="28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1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lang="zh-CN" sz="28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1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0.5cm</a:t>
                      </a:r>
                      <a:endParaRPr lang="zh-CN" sz="28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1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US" sz="2100"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 </a:t>
                      </a:r>
                      <a:endParaRPr lang="zh-CN" sz="2100">
                        <a:solidFill>
                          <a:srgbClr val="000000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1"/>
                </a:tc>
              </a:tr>
              <a:tr h="526505"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圆的半径</a:t>
                      </a:r>
                      <a:r>
                        <a:rPr lang="en-US" sz="28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</a:t>
                      </a:r>
                      <a:r>
                        <a:rPr lang="en-US" sz="2800" b="1" i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r</a:t>
                      </a:r>
                      <a:r>
                        <a:rPr lang="en-US" sz="28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)</a:t>
                      </a:r>
                      <a:endParaRPr lang="zh-CN" sz="28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1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lang="zh-CN" sz="28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1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1.6dm</a:t>
                      </a:r>
                      <a:endParaRPr lang="zh-CN" sz="2800" b="1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1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lang="zh-CN" sz="28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1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0.8cm</a:t>
                      </a:r>
                      <a:endParaRPr lang="zh-CN" sz="28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1"/>
                </a:tc>
              </a:tr>
            </a:tbl>
          </a:graphicData>
        </a:graphic>
      </p:graphicFrame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200821" y="2139702"/>
            <a:ext cx="11525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1.2cm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5868144" y="2192546"/>
            <a:ext cx="13684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0.25cm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4572000" y="1616482"/>
            <a:ext cx="13017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3.2dm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7292547" y="1616482"/>
            <a:ext cx="11509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1.6cm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74" name="Picture 2" descr="C:\Documents and Settings\Administrator\桌面\6年级\p031-01-0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399" y="627534"/>
            <a:ext cx="1861130" cy="864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AutoShape 27"/>
          <p:cNvSpPr>
            <a:spLocks noChangeArrowheads="1"/>
          </p:cNvSpPr>
          <p:nvPr/>
        </p:nvSpPr>
        <p:spPr bwMode="auto">
          <a:xfrm>
            <a:off x="1907705" y="3094971"/>
            <a:ext cx="5053216" cy="960934"/>
          </a:xfrm>
          <a:prstGeom prst="wedgeRoundRectCallout">
            <a:avLst>
              <a:gd name="adj1" fmla="val 57118"/>
              <a:gd name="adj2" fmla="val 35360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在同一个圆或在两个相同的圆中，直径的长度是半径的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倍。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75" name="Picture 3" descr="C:\Documents and Settings\Administrator\桌面\6年级\p002-04-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4886" y="3191150"/>
            <a:ext cx="1409967" cy="1468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1" grpId="0"/>
      <p:bldP spid="23" grpId="0"/>
      <p:bldP spid="24" grpId="0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899592" y="555526"/>
            <a:ext cx="78486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平面内给定一个点</a:t>
            </a:r>
            <a:r>
              <a:rPr lang="en-US" altLang="zh-CN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请以这个点为圆心</a:t>
            </a:r>
            <a:r>
              <a:rPr lang="en-US" altLang="zh-CN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画一个半径是</a:t>
            </a:r>
            <a:r>
              <a:rPr lang="en-US" altLang="zh-CN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2.5</a:t>
            </a:r>
            <a:r>
              <a:rPr lang="zh-CN" altLang="en-US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厘米的圆</a:t>
            </a:r>
            <a:r>
              <a:rPr lang="en-US" altLang="zh-CN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并标出圆的各部分名称。</a:t>
            </a:r>
            <a:endParaRPr lang="zh-CN" altLang="zh-CN" sz="2800" b="1" kern="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5576" y="1662033"/>
            <a:ext cx="40683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画半径是</a:t>
            </a:r>
            <a:r>
              <a:rPr lang="en-US" altLang="zh-CN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2.5</a:t>
            </a:r>
            <a:r>
              <a:rPr lang="zh-CN" altLang="en-US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厘米的圆。</a:t>
            </a:r>
            <a:endParaRPr lang="zh-CN" altLang="zh-CN" sz="2800" b="1" kern="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89824" y="2185253"/>
            <a:ext cx="795836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a.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把圆规的两脚分开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用直尺量好两脚间的距离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即半径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)2.5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zh-CN" altLang="en-US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b="1" kern="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99592" y="3219822"/>
            <a:ext cx="744619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b.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把有针尖的一脚固定在这一点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即圆心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上</a:t>
            </a:r>
            <a:r>
              <a:rPr lang="zh-CN" altLang="en-US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b="1" kern="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99592" y="3917404"/>
            <a:ext cx="5400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c.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把有铅笔的一脚旋转一圈</a:t>
            </a:r>
            <a:r>
              <a:rPr lang="zh-CN" altLang="en-US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b="1" kern="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2" name="组合 2"/>
          <p:cNvGrpSpPr/>
          <p:nvPr/>
        </p:nvGrpSpPr>
        <p:grpSpPr bwMode="auto">
          <a:xfrm>
            <a:off x="2288270" y="1117997"/>
            <a:ext cx="5040313" cy="954107"/>
            <a:chOff x="2288497" y="1490008"/>
            <a:chExt cx="5040560" cy="1272331"/>
          </a:xfrm>
        </p:grpSpPr>
        <p:sp>
          <p:nvSpPr>
            <p:cNvPr id="7173" name="AutoShape 27"/>
            <p:cNvSpPr>
              <a:spLocks noChangeArrowheads="1"/>
            </p:cNvSpPr>
            <p:nvPr/>
          </p:nvSpPr>
          <p:spPr bwMode="auto">
            <a:xfrm>
              <a:off x="2288497" y="1528080"/>
              <a:ext cx="5040560" cy="1196185"/>
            </a:xfrm>
            <a:prstGeom prst="wedgeRoundRectCallout">
              <a:avLst>
                <a:gd name="adj1" fmla="val -57334"/>
                <a:gd name="adj2" fmla="val 38561"/>
                <a:gd name="adj3" fmla="val 16667"/>
              </a:avLst>
            </a:prstGeom>
            <a:solidFill>
              <a:srgbClr val="92D050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/>
              <a:endParaRPr lang="zh-CN" altLang="zh-CN" sz="2000">
                <a:latin typeface="楷体_GB2312" panose="02010609030101010101" charset="-122"/>
              </a:endParaRPr>
            </a:p>
            <a:p>
              <a:endParaRPr lang="zh-CN" altLang="zh-CN">
                <a:latin typeface="Arial" panose="020B0604020202020204" pitchFamily="34" charset="0"/>
              </a:endParaRPr>
            </a:p>
          </p:txBody>
        </p:sp>
        <p:sp>
          <p:nvSpPr>
            <p:cNvPr id="7174" name="TextBox 1"/>
            <p:cNvSpPr txBox="1">
              <a:spLocks noChangeArrowheads="1"/>
            </p:cNvSpPr>
            <p:nvPr/>
          </p:nvSpPr>
          <p:spPr bwMode="auto">
            <a:xfrm>
              <a:off x="2288497" y="1490008"/>
              <a:ext cx="5008688" cy="1272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你能找出下面各图中的圆吗？和同伴说一说吧！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2521744"/>
            <a:ext cx="4295775" cy="1935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6038" y="2643758"/>
            <a:ext cx="3613150" cy="1944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课前导入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pic>
        <p:nvPicPr>
          <p:cNvPr id="3074" name="Picture 2" descr="C:\Documents and Settings\Administrator\桌面\6年级\p008-02-0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311" y="888751"/>
            <a:ext cx="1510967" cy="1412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3498" y="781680"/>
            <a:ext cx="2028825" cy="226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矩形 17"/>
          <p:cNvSpPr/>
          <p:nvPr/>
        </p:nvSpPr>
        <p:spPr>
          <a:xfrm>
            <a:off x="683568" y="954112"/>
            <a:ext cx="41044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标出圆的各部分名称。</a:t>
            </a:r>
            <a:endParaRPr lang="zh-CN" altLang="zh-CN" sz="2800" b="1" kern="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43608" y="1711912"/>
            <a:ext cx="41044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a.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在圆心处标出“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O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b="1" kern="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80325" y="2518886"/>
            <a:ext cx="589627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b.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从圆心向圆上任意一点画一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algn="just">
              <a:defRPr/>
            </a:pP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条线段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标出“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r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b="1" kern="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80324" y="3494697"/>
            <a:ext cx="637199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c.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画一条通过圆心并且两端都在圆上的线段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标出“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b="1" kern="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6931148" y="1574392"/>
            <a:ext cx="39662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zh-CN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836545" y="2120538"/>
            <a:ext cx="4275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defRPr/>
            </a:pP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r</a:t>
            </a:r>
            <a:endParaRPr lang="zh-CN" altLang="zh-CN" sz="2800" b="1" kern="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410492" y="1869304"/>
            <a:ext cx="4377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defRPr/>
            </a:pP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endParaRPr lang="zh-CN" altLang="zh-CN" sz="2800" b="1" kern="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V="1">
            <a:off x="6517393" y="1897558"/>
            <a:ext cx="714839" cy="746200"/>
          </a:xfrm>
          <a:prstGeom prst="line">
            <a:avLst/>
          </a:prstGeom>
          <a:ln w="34925">
            <a:solidFill>
              <a:srgbClr val="1888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6266328" y="1916355"/>
            <a:ext cx="1931808" cy="18354"/>
          </a:xfrm>
          <a:prstGeom prst="line">
            <a:avLst/>
          </a:prstGeom>
          <a:ln w="34925">
            <a:solidFill>
              <a:srgbClr val="1888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/>
          <p:cNvSpPr/>
          <p:nvPr/>
        </p:nvSpPr>
        <p:spPr>
          <a:xfrm>
            <a:off x="7114003" y="1445125"/>
            <a:ext cx="4275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defRPr/>
            </a:pPr>
            <a:r>
              <a:rPr lang="en-US" altLang="zh-CN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O</a:t>
            </a:r>
            <a:endParaRPr lang="zh-CN" altLang="zh-CN" sz="2800" b="1" kern="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7" grpId="0"/>
      <p:bldP spid="8" grpId="0"/>
      <p:bldP spid="11" grpId="0"/>
      <p:bldP spid="13" grpId="0"/>
      <p:bldP spid="14" grpId="0"/>
      <p:bldP spid="15" grpId="0"/>
      <p:bldP spid="2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83260" y="1751965"/>
            <a:ext cx="7500620" cy="2773680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9" name="Rectangle 13"/>
          <p:cNvSpPr>
            <a:spLocks noChangeArrowheads="1"/>
          </p:cNvSpPr>
          <p:nvPr/>
        </p:nvSpPr>
        <p:spPr bwMode="auto">
          <a:xfrm>
            <a:off x="1115616" y="1980002"/>
            <a:ext cx="6501120" cy="142192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None/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连接圆心和圆上任意一点的线段叫做半径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一般用字母</a:t>
            </a:r>
            <a:r>
              <a:rPr lang="en-US" altLang="zh-CN" sz="24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r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表示。通过圆心并且两端都在圆上的线段叫做直径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一般用字母</a:t>
            </a:r>
            <a:r>
              <a:rPr lang="en-US" altLang="zh-CN" sz="24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表示。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144990" y="3401930"/>
            <a:ext cx="6471746" cy="97872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在一个圆内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半径和直径都有无数条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直径的长度是半径的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倍。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 bldLvl="0" animBg="1"/>
      <p:bldP spid="2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program files (x86)\360\360se6\User Data\temp\48541427f7a1702dbb5f1.gif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4" y="2337893"/>
            <a:ext cx="3671887" cy="1710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 descr="d:\program files (x86)\360\360se6\User Data\temp\u=3790121144,1338606824&amp;fm=21&amp;gp=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1813" y="2446239"/>
            <a:ext cx="4191000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4" y="555526"/>
            <a:ext cx="3686175" cy="1777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188" y="609105"/>
            <a:ext cx="3675062" cy="1703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Text Box 8"/>
          <p:cNvSpPr txBox="1">
            <a:spLocks noChangeArrowheads="1"/>
          </p:cNvSpPr>
          <p:nvPr/>
        </p:nvSpPr>
        <p:spPr bwMode="auto">
          <a:xfrm>
            <a:off x="1410028" y="1050211"/>
            <a:ext cx="36718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说一说，画一画。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AutoShape 27"/>
          <p:cNvSpPr>
            <a:spLocks noChangeArrowheads="1"/>
          </p:cNvSpPr>
          <p:nvPr/>
        </p:nvSpPr>
        <p:spPr bwMode="auto">
          <a:xfrm>
            <a:off x="1267301" y="2952955"/>
            <a:ext cx="5651500" cy="1535702"/>
          </a:xfrm>
          <a:prstGeom prst="wedgeRoundRectCallout">
            <a:avLst>
              <a:gd name="adj1" fmla="val 58687"/>
              <a:gd name="adj2" fmla="val -11340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你知道上面的钟面、桌面和车轮的形状是怎样的吗？试着自己找找资料，研究一下吧。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340532"/>
            <a:ext cx="366860" cy="456339"/>
          </a:xfrm>
          <a:prstGeom prst="rect">
            <a:avLst/>
          </a:prstGeom>
        </p:spPr>
      </p:pic>
      <p:sp>
        <p:nvSpPr>
          <p:cNvPr id="9" name="文本框 14"/>
          <p:cNvSpPr txBox="1"/>
          <p:nvPr/>
        </p:nvSpPr>
        <p:spPr>
          <a:xfrm>
            <a:off x="611560" y="328559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0" name="组合 30"/>
          <p:cNvGrpSpPr/>
          <p:nvPr/>
        </p:nvGrpSpPr>
        <p:grpSpPr bwMode="auto">
          <a:xfrm>
            <a:off x="107950" y="915988"/>
            <a:ext cx="1166813" cy="1064786"/>
            <a:chOff x="670145" y="1457273"/>
            <a:chExt cx="1555361" cy="1418832"/>
          </a:xfrm>
        </p:grpSpPr>
        <p:pic>
          <p:nvPicPr>
            <p:cNvPr id="12" name="图片 31" descr="28Z58PICt4r.jpg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" name="矩形 32"/>
            <p:cNvSpPr>
              <a:spLocks noChangeArrowheads="1"/>
            </p:cNvSpPr>
            <p:nvPr/>
          </p:nvSpPr>
          <p:spPr bwMode="auto">
            <a:xfrm>
              <a:off x="921965" y="2322452"/>
              <a:ext cx="1152163" cy="55365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例 </a:t>
              </a:r>
              <a:r>
                <a:rPr lang="en-US" altLang="zh-CN" sz="21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  <a:r>
                <a:rPr lang="en-US" sz="21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endParaRPr lang="en-US" sz="21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029" name="Picture 5" descr="C:\Documents and Settings\Administrator\桌面\6年级\p012-01-0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3" y="1438867"/>
            <a:ext cx="1235056" cy="1514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Documents and Settings\Administrator\桌面\6年级\p012-01-0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8651" y="1573432"/>
            <a:ext cx="1048060" cy="1351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Documents and Settings\Administrator\桌面\6年级\p012-01-02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3083" y="1489340"/>
            <a:ext cx="1558416" cy="1388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Documents and Settings\Administrator\桌面\6年级\p008-02-02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2549837"/>
            <a:ext cx="1637449" cy="1938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4750" y="1660557"/>
            <a:ext cx="4371975" cy="280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流程图: 可选过程 16"/>
          <p:cNvSpPr/>
          <p:nvPr/>
        </p:nvSpPr>
        <p:spPr>
          <a:xfrm>
            <a:off x="3030878" y="1883707"/>
            <a:ext cx="3185847" cy="2087202"/>
          </a:xfrm>
          <a:prstGeom prst="flowChartAlternate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我是圆规，我的一只脚固定在一个点上，另一只脚绕着这个点旋转</a:t>
            </a:r>
            <a:r>
              <a:rPr lang="en-US" altLang="zh-CN" sz="2400" b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</a:t>
            </a:r>
            <a:r>
              <a:rPr lang="zh-CN" altLang="en-US" sz="2400" b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圈，就画出了一个圆。</a:t>
            </a:r>
            <a:endParaRPr lang="zh-CN" altLang="en-US" sz="2400" b="1" dirty="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8" name="云形标注 17"/>
          <p:cNvSpPr/>
          <p:nvPr/>
        </p:nvSpPr>
        <p:spPr>
          <a:xfrm>
            <a:off x="1691680" y="756575"/>
            <a:ext cx="2612390" cy="1169670"/>
          </a:xfrm>
          <a:prstGeom prst="cloudCallout">
            <a:avLst>
              <a:gd name="adj1" fmla="val -48711"/>
              <a:gd name="adj2" fmla="val 38762"/>
            </a:avLst>
          </a:prstGeom>
          <a:gradFill>
            <a:gsLst>
              <a:gs pos="100000">
                <a:srgbClr val="9EE256"/>
              </a:gs>
              <a:gs pos="100000">
                <a:srgbClr val="52762D"/>
              </a:gs>
            </a:gsLst>
            <a:lin ang="5400000" scaled="0"/>
          </a:gra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你能画一个圆吗？</a:t>
            </a:r>
            <a:endParaRPr lang="zh-CN" altLang="zh-CN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  <a:sym typeface="+mn-ea"/>
            </a:endParaRPr>
          </a:p>
        </p:txBody>
      </p:sp>
      <p:pic>
        <p:nvPicPr>
          <p:cNvPr id="2050" name="Picture 2" descr="C:\Documents and Settings\Administrator\桌面\6年级\p007-04-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925182"/>
            <a:ext cx="1521222" cy="2002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 Box 8"/>
          <p:cNvSpPr txBox="1">
            <a:spLocks noChangeArrowheads="1"/>
          </p:cNvSpPr>
          <p:nvPr/>
        </p:nvSpPr>
        <p:spPr bwMode="auto">
          <a:xfrm>
            <a:off x="7089874" y="1427742"/>
            <a:ext cx="50405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圆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1" name="Picture 3" descr="C:\Documents and Settings\Administrator\桌面\6年级\p012-02-0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3080" y="1971187"/>
            <a:ext cx="1815344" cy="1912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 bldLvl="0" animBg="1"/>
      <p:bldP spid="18" grpId="1" animBg="1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898626" y="1491630"/>
            <a:ext cx="7758113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a.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把圆规的两脚分开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定好两脚间的距离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即半径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);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898626" y="631613"/>
            <a:ext cx="3385342" cy="578882"/>
          </a:xfrm>
          <a:prstGeom prst="flowChartAlternateProcess">
            <a:avLst/>
          </a:prstGeom>
          <a:gradFill rotWithShape="1">
            <a:gsLst>
              <a:gs pos="100000">
                <a:srgbClr val="14CD68"/>
              </a:gs>
              <a:gs pos="100000">
                <a:srgbClr val="0B6E38"/>
              </a:gs>
            </a:gsLst>
            <a:lin ang="5400000" scaled="0"/>
          </a:gradFill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用圆规画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的步骤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912124" y="2613030"/>
            <a:ext cx="775811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b.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把有针尖的一脚固定在圆心上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898625" y="3321308"/>
            <a:ext cx="775811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c.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把装有铅笔的一脚旋转一周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就画出一个圆。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bldLvl="0" animBg="1"/>
      <p:bldP spid="5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866011" y="1059951"/>
            <a:ext cx="485261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圆是由曲线围成的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封闭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图形。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AutoShape 27"/>
          <p:cNvSpPr>
            <a:spLocks noChangeArrowheads="1"/>
          </p:cNvSpPr>
          <p:nvPr/>
        </p:nvSpPr>
        <p:spPr bwMode="auto">
          <a:xfrm>
            <a:off x="3080841" y="1896427"/>
            <a:ext cx="4483100" cy="992400"/>
          </a:xfrm>
          <a:prstGeom prst="wedgeRoundRectCallout">
            <a:avLst>
              <a:gd name="adj1" fmla="val -60667"/>
              <a:gd name="adj2" fmla="val 5287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由圆的定义可知，圆是封闭图形，没有顶点。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" name="组合 30"/>
          <p:cNvGrpSpPr/>
          <p:nvPr/>
        </p:nvGrpSpPr>
        <p:grpSpPr bwMode="auto">
          <a:xfrm>
            <a:off x="200025" y="411510"/>
            <a:ext cx="1166813" cy="1064786"/>
            <a:chOff x="670145" y="1457273"/>
            <a:chExt cx="1555361" cy="1418832"/>
          </a:xfrm>
        </p:grpSpPr>
        <p:pic>
          <p:nvPicPr>
            <p:cNvPr id="16" name="图片 31" descr="28Z58PICt4r.jpg"/>
            <p:cNvPicPr>
              <a:picLocks noChangeAspect="1" noChangeArrowheads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" name="矩形 32"/>
            <p:cNvSpPr>
              <a:spLocks noChangeArrowheads="1"/>
            </p:cNvSpPr>
            <p:nvPr/>
          </p:nvSpPr>
          <p:spPr bwMode="auto">
            <a:xfrm>
              <a:off x="921965" y="2322452"/>
              <a:ext cx="788908" cy="55365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例</a:t>
              </a:r>
              <a:r>
                <a:rPr lang="en-US" altLang="zh-CN" sz="21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2</a:t>
              </a:r>
              <a:endParaRPr lang="en-US" sz="21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8" name="Text Box 8"/>
          <p:cNvSpPr txBox="1">
            <a:spLocks noChangeArrowheads="1"/>
          </p:cNvSpPr>
          <p:nvPr/>
        </p:nvSpPr>
        <p:spPr bwMode="auto">
          <a:xfrm>
            <a:off x="1845396" y="483518"/>
            <a:ext cx="160449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认识圆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122" name="Picture 2" descr="C:\Documents and Settings\Administrator\桌面\6年级\p003-01-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544199"/>
            <a:ext cx="1533177" cy="1598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流程图: 可选过程 11"/>
          <p:cNvSpPr/>
          <p:nvPr/>
        </p:nvSpPr>
        <p:spPr>
          <a:xfrm>
            <a:off x="1547664" y="3000730"/>
            <a:ext cx="1790500" cy="578882"/>
          </a:xfrm>
          <a:prstGeom prst="flowChartAlternateProcess">
            <a:avLst/>
          </a:prstGeom>
          <a:gradFill rotWithShape="1">
            <a:gsLst>
              <a:gs pos="100000">
                <a:srgbClr val="14CD68"/>
              </a:gs>
              <a:gs pos="100000">
                <a:srgbClr val="0B6E38"/>
              </a:gs>
            </a:gsLst>
            <a:lin ang="5400000" scaled="0"/>
          </a:gradFill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圆的特征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13" name="流程图: 可选过程 12"/>
          <p:cNvSpPr/>
          <p:nvPr/>
        </p:nvSpPr>
        <p:spPr>
          <a:xfrm>
            <a:off x="3403681" y="3096333"/>
            <a:ext cx="4480687" cy="1532334"/>
          </a:xfrm>
          <a:prstGeom prst="flowChartAlternateProcess">
            <a:avLst/>
          </a:prstGeom>
          <a:solidFill>
            <a:schemeClr val="tx2">
              <a:lumMod val="40000"/>
              <a:lumOff val="60000"/>
            </a:schemeClr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通过观察可知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圆具有美观、易滚动、滚动过程中具有平稳性等基本特征。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 animBg="1"/>
      <p:bldP spid="18" grpId="0"/>
      <p:bldP spid="12" grpId="0" bldLvl="0" animBg="1"/>
      <p:bldP spid="1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118569" y="1393780"/>
            <a:ext cx="179724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圆心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流程图: 可选过程 14"/>
          <p:cNvSpPr/>
          <p:nvPr/>
        </p:nvSpPr>
        <p:spPr>
          <a:xfrm>
            <a:off x="1259632" y="555526"/>
            <a:ext cx="2985749" cy="578882"/>
          </a:xfrm>
          <a:prstGeom prst="flowChartAlternateProcess">
            <a:avLst/>
          </a:prstGeom>
          <a:gradFill rotWithShape="1">
            <a:gsLst>
              <a:gs pos="100000">
                <a:srgbClr val="14CD68"/>
              </a:gs>
              <a:gs pos="100000">
                <a:srgbClr val="0B6E38"/>
              </a:gs>
            </a:gsLst>
            <a:lin ang="5400000" scaled="0"/>
          </a:gradFill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圆各部分的名称。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1118568" y="1947898"/>
            <a:ext cx="665837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我们把圆规针尖固定的这一点叫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做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圆心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1255409" y="2872870"/>
            <a:ext cx="59277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圆心一般用字母“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O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”表示。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1255409" y="3574300"/>
            <a:ext cx="350967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圆心决定圆的位置。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Picture 3" descr="C:\Documents and Settings\Administrator\桌面\6年级\p012-02-02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2439969"/>
            <a:ext cx="1800200" cy="1912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6694674" y="3134480"/>
            <a:ext cx="39662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O</a:t>
            </a:r>
            <a:endParaRPr lang="zh-CN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5" grpId="0" animBg="1"/>
      <p:bldP spid="17" grpId="0"/>
      <p:bldP spid="18" grpId="0"/>
      <p:bldP spid="19" grpId="0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089962" y="555526"/>
            <a:ext cx="183696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半径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1089962" y="1183504"/>
            <a:ext cx="686641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连接圆心和圆上任意一点的线段叫做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半径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1006843" y="1864735"/>
            <a:ext cx="59277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半径一般用字母“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r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表示。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1050646" y="2601134"/>
            <a:ext cx="3586326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半径决定圆的大小。半径越大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圆越大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半径越小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圆越小。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Picture 3" descr="C:\Documents and Settings\Administrator\桌面\6年级\p012-02-02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58" y="2613302"/>
            <a:ext cx="1872210" cy="1912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6974704" y="3150559"/>
            <a:ext cx="39662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O</a:t>
            </a:r>
            <a:endParaRPr lang="zh-CN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 rot="18058100">
            <a:off x="6348186" y="3829527"/>
            <a:ext cx="766525" cy="45719"/>
          </a:xfrm>
          <a:prstGeom prst="rect">
            <a:avLst/>
          </a:prstGeom>
          <a:solidFill>
            <a:srgbClr val="0000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 rot="18018853">
            <a:off x="6485415" y="3668292"/>
            <a:ext cx="9785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半径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 rot="18043000">
            <a:off x="6693620" y="3853204"/>
            <a:ext cx="93628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“r”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  <p:bldP spid="13" grpId="0"/>
      <p:bldP spid="14" grpId="0"/>
      <p:bldP spid="15" grpId="0"/>
      <p:bldP spid="17" grpId="0"/>
      <p:bldP spid="4" grpId="0" animBg="1"/>
      <p:bldP spid="18" grpId="0"/>
      <p:bldP spid="19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2">
            <a:lumMod val="90000"/>
          </a:schemeClr>
        </a:solidFill>
        <a:ln w="12700" cmpd="sng">
          <a:solidFill>
            <a:schemeClr val="accent1">
              <a:shade val="50000"/>
            </a:schemeClr>
          </a:solidFill>
          <a:prstDash val="solid"/>
        </a:ln>
      </a:spPr>
      <a:bodyPr rtlCol="0" anchor="ctr"/>
      <a:lstStyle>
        <a:defPPr algn="l">
          <a:defRPr lang="zh-CN" altLang="en-US" sz="2800" b="1" dirty="0">
            <a:solidFill>
              <a:schemeClr val="tx1"/>
            </a:solidFill>
            <a:latin typeface="楷体_GB2312" panose="02010609030101010101" charset="-122"/>
            <a:ea typeface="楷体_GB2312" panose="02010609030101010101" charset="-122"/>
            <a:cs typeface="楷体_GB2312" panose="02010609030101010101" charset="-122"/>
            <a:sym typeface="+mn-ea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1484</Words>
  <Application>WPS 演示</Application>
  <PresentationFormat>全屏显示(16:9)</PresentationFormat>
  <Paragraphs>245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7" baseType="lpstr">
      <vt:lpstr>Arial</vt:lpstr>
      <vt:lpstr>宋体</vt:lpstr>
      <vt:lpstr>Wingdings</vt:lpstr>
      <vt:lpstr>楷体_GB2312</vt:lpstr>
      <vt:lpstr>黑体</vt:lpstr>
      <vt:lpstr>Calibri</vt:lpstr>
      <vt:lpstr>楷体</vt:lpstr>
      <vt:lpstr>幼圆</vt:lpstr>
      <vt:lpstr>微软雅黑</vt:lpstr>
      <vt:lpstr>Arial Unicode MS</vt:lpstr>
      <vt:lpstr>Cambria Math</vt:lpstr>
      <vt:lpstr>华文新魏</vt:lpstr>
      <vt:lpstr>Times New Roman</vt:lpstr>
      <vt:lpstr>等线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128</cp:revision>
  <dcterms:created xsi:type="dcterms:W3CDTF">2018-09-11T05:46:00Z</dcterms:created>
  <dcterms:modified xsi:type="dcterms:W3CDTF">2023-08-29T01:05:03Z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AD06C3105E3A41089A52E3B0D2D353E5_12</vt:lpwstr>
  </property>
</Properties>
</file>