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24"/>
  </p:notesMasterIdLst>
  <p:sldIdLst>
    <p:sldId id="256" r:id="rId4"/>
    <p:sldId id="307" r:id="rId5"/>
    <p:sldId id="337" r:id="rId6"/>
    <p:sldId id="338" r:id="rId7"/>
    <p:sldId id="339" r:id="rId8"/>
    <p:sldId id="356" r:id="rId9"/>
    <p:sldId id="340" r:id="rId10"/>
    <p:sldId id="358" r:id="rId11"/>
    <p:sldId id="359" r:id="rId12"/>
    <p:sldId id="360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61" r:id="rId22"/>
    <p:sldId id="271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9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40" y="-102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30647" y="92977"/>
            <a:ext cx="18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 b="0" dirty="0">
                <a:latin typeface="黑体" panose="02010609060101010101" pitchFamily="49" charset="-122"/>
                <a:ea typeface="黑体" panose="02010609060101010101" pitchFamily="49" charset="-122"/>
              </a:rPr>
              <a:t>分数除以整数</a:t>
            </a:r>
            <a:endParaRPr lang="zh-CN" altLang="en-US" sz="105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image" Target="../media/image6.png"/><Relationship Id="rId6" Type="http://schemas.openxmlformats.org/officeDocument/2006/relationships/slide" Target="slide13.xml"/><Relationship Id="rId5" Type="http://schemas.openxmlformats.org/officeDocument/2006/relationships/slide" Target="slide1.xml"/><Relationship Id="rId4" Type="http://schemas.openxmlformats.org/officeDocument/2006/relationships/slide" Target="slide2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2" Type="http://schemas.openxmlformats.org/officeDocument/2006/relationships/slideLayout" Target="../slideLayouts/slideLayout29.xml"/><Relationship Id="rId11" Type="http://schemas.openxmlformats.org/officeDocument/2006/relationships/image" Target="../media/image65.png"/><Relationship Id="rId10" Type="http://schemas.openxmlformats.org/officeDocument/2006/relationships/image" Target="../media/image64.png"/><Relationship Id="rId1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7" Type="http://schemas.openxmlformats.org/officeDocument/2006/relationships/image" Target="../media/image71.pn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9.png"/><Relationship Id="rId1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16.jpe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4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79566" y="1435155"/>
            <a:ext cx="477438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0000"/>
                </a:solidFill>
                <a:ea typeface="宋体" panose="02010600030101010101" pitchFamily="2" charset="-122"/>
              </a:rPr>
              <a:t>分数除以整数</a:t>
            </a:r>
            <a:endParaRPr lang="zh-CN" altLang="en-US" sz="60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644008" y="1966878"/>
            <a:ext cx="2674063" cy="2118355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44008" y="1966878"/>
            <a:ext cx="2674063" cy="7025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205730" y="1890279"/>
            <a:ext cx="3194821" cy="1767368"/>
          </a:xfrm>
          <a:prstGeom prst="cloudCallout">
            <a:avLst>
              <a:gd name="adj1" fmla="val -52031"/>
              <a:gd name="adj2" fmla="val 21731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348964" y="1963523"/>
                <a:ext cx="3051587" cy="15276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除以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就是把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份，取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份，也就是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4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求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8964" y="1963523"/>
                <a:ext cx="3051587" cy="1527662"/>
              </a:xfrm>
              <a:prstGeom prst="rect">
                <a:avLst/>
              </a:prstGeom>
              <a:blipFill rotWithShape="1">
                <a:blip r:embed="rId1"/>
                <a:stretch>
                  <a:fillRect l="-153" t="-7" r="-104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 descr="C:\Documents and Settings\Administrator\桌面\6年级\p007-04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3" y="1439393"/>
            <a:ext cx="1360502" cy="179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845599" y="763207"/>
                <a:ext cx="2563137" cy="71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计算：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 =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599" y="763207"/>
                <a:ext cx="2563137" cy="713529"/>
              </a:xfrm>
              <a:prstGeom prst="rect">
                <a:avLst/>
              </a:prstGeom>
              <a:blipFill rotWithShape="1">
                <a:blip r:embed="rId3"/>
                <a:stretch>
                  <a:fillRect l="-16" t="-80" r="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 flipV="1">
            <a:off x="1578613" y="2895521"/>
            <a:ext cx="2592288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4008" y="1966878"/>
            <a:ext cx="3384376" cy="211835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92080" y="1959242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969162" y="1959241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318071" y="1966878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648294" y="1966878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644008" y="2669434"/>
            <a:ext cx="33843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44008" y="3363838"/>
            <a:ext cx="33843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194575" y="814085"/>
                <a:ext cx="2767361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＝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4575" y="814085"/>
                <a:ext cx="2767361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9" t="-2" r="-2389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5" grpId="0" animBg="1"/>
      <p:bldP spid="11" grpId="0" animBg="1"/>
      <p:bldP spid="12" grpId="0"/>
      <p:bldP spid="8" grpId="0"/>
      <p:bldP spid="15" grpId="0" animBg="1"/>
      <p:bldP spid="17" grpId="0" animBg="1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75387" y="981218"/>
            <a:ext cx="2231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归纳总结：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5272" y="1899713"/>
            <a:ext cx="5686968" cy="1310770"/>
          </a:xfrm>
          <a:prstGeom prst="roundRect">
            <a:avLst/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分数除以整数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等于分数乘这个整数的倒数。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699792" y="3507854"/>
                <a:ext cx="2767361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＝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3507854"/>
                <a:ext cx="2767361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5" t="-16" r="-2394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59632" y="667002"/>
            <a:ext cx="19015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归纳结论：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1481" y="3488690"/>
            <a:ext cx="59046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对一切分数除以整数的除法都适用。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403449" y="1290805"/>
                <a:ext cx="2610266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＝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449" y="1290805"/>
                <a:ext cx="2610266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4" t="-68" r="-2754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438410" y="2455289"/>
                <a:ext cx="308154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＝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𝟑𝟔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410" y="2455289"/>
                <a:ext cx="3081549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4" t="-53" r="-181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992552" y="2455289"/>
                <a:ext cx="2767361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＝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552" y="2455289"/>
                <a:ext cx="2767361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7" t="-53" r="-240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4932553" y="1307314"/>
                <a:ext cx="2767361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÷9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＝</m:t>
                    </m:r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𝟔𝟑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553" y="1307314"/>
                <a:ext cx="2767361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8" t="-68" r="-2390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00113" y="2302669"/>
            <a:ext cx="2376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412" name="对象 32"/>
          <p:cNvGraphicFramePr>
            <a:graphicFrameLocks noChangeAspect="1"/>
          </p:cNvGraphicFramePr>
          <p:nvPr/>
        </p:nvGraphicFramePr>
        <p:xfrm>
          <a:off x="4514850" y="2490788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10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2490788"/>
                        <a:ext cx="114300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>
                <a:spLocks noChangeArrowheads="1"/>
              </p:cNvSpPr>
              <p:nvPr/>
            </p:nvSpPr>
            <p:spPr bwMode="auto">
              <a:xfrm>
                <a:off x="1316398" y="1051429"/>
                <a:ext cx="7264128" cy="1143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小明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天读了一本书的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，平均每天读这本书的几分之几？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16398" y="1051429"/>
                <a:ext cx="7264128" cy="1143518"/>
              </a:xfrm>
              <a:prstGeom prst="rect">
                <a:avLst/>
              </a:prstGeom>
              <a:blipFill rotWithShape="1">
                <a:blip r:embed="rId4"/>
                <a:stretch>
                  <a:fillRect l="-1" t="-44" r="6" b="3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圆角矩形 17"/>
              <p:cNvSpPr/>
              <p:nvPr/>
            </p:nvSpPr>
            <p:spPr>
              <a:xfrm>
                <a:off x="1201824" y="2974200"/>
                <a:ext cx="3011612" cy="1100029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把这本书的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圆角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1824" y="2974200"/>
                <a:ext cx="3011612" cy="1100029"/>
              </a:xfrm>
              <a:prstGeom prst="roundRect">
                <a:avLst/>
              </a:prstGeom>
              <a:blipFill rotWithShape="1">
                <a:blip r:embed="rId5"/>
                <a:stretch>
                  <a:fillRect l="-13" t="-45" r="7" b="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圆角矩形 21"/>
          <p:cNvSpPr/>
          <p:nvPr/>
        </p:nvSpPr>
        <p:spPr>
          <a:xfrm>
            <a:off x="4877322" y="3055912"/>
            <a:ext cx="1369607" cy="84544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求其中的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804248" y="3003798"/>
            <a:ext cx="1362900" cy="874284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用除法计算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4213436" y="3440940"/>
            <a:ext cx="543724" cy="166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6246929" y="3483792"/>
            <a:ext cx="543724" cy="166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61636" y="915566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489083" y="915566"/>
                <a:ext cx="1111779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7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9083" y="915566"/>
                <a:ext cx="1111779" cy="784895"/>
              </a:xfrm>
              <a:prstGeom prst="rect">
                <a:avLst/>
              </a:prstGeom>
              <a:blipFill rotWithShape="1">
                <a:blip r:embed="rId1"/>
                <a:stretch>
                  <a:fillRect l="-47" t="-68" r="37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406400" y="1723359"/>
                <a:ext cx="127714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6400" y="1723359"/>
                <a:ext cx="1277144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30" t="-85" r="-5377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489083" y="2571750"/>
                <a:ext cx="773804" cy="71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𝟐𝟖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9083" y="2571750"/>
                <a:ext cx="773804" cy="711477"/>
              </a:xfrm>
              <a:prstGeom prst="rect">
                <a:avLst/>
              </a:prstGeom>
              <a:blipFill rotWithShape="1">
                <a:blip r:embed="rId3"/>
                <a:stretch>
                  <a:fillRect l="-67" r="33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1161636" y="3283227"/>
                <a:ext cx="5130030" cy="710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答：平均每天读这本书的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636" y="3283227"/>
                <a:ext cx="5130030" cy="710579"/>
              </a:xfrm>
              <a:prstGeom prst="rect">
                <a:avLst/>
              </a:prstGeom>
              <a:blipFill rotWithShape="1">
                <a:blip r:embed="rId4"/>
                <a:stretch>
                  <a:fillRect l="-4" t="-39" r="2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65188" y="627534"/>
            <a:ext cx="36348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下面的计算正确吗？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763688" y="1347614"/>
                <a:ext cx="2202591" cy="7211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计算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 panose="02040503050406030204"/>
                      </a:rPr>
                      <m:t>：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0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  <m:r>
                      <a:rPr lang="en-US" altLang="zh-CN" sz="2800" b="1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  <m:r>
                      <a:rPr lang="en-US" altLang="zh-CN" sz="2800" b="1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1347614"/>
                <a:ext cx="2202591" cy="721159"/>
              </a:xfrm>
              <a:prstGeom prst="rect">
                <a:avLst/>
              </a:prstGeom>
              <a:blipFill rotWithShape="1">
                <a:blip r:embed="rId1"/>
                <a:stretch>
                  <a:fillRect l="-13" t="-20" r="-2966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688422" y="2314326"/>
                <a:ext cx="1277144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8422" y="2314326"/>
                <a:ext cx="1277144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37" t="-54" r="-5370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934409" y="2331548"/>
                <a:ext cx="773804" cy="71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4409" y="2331548"/>
                <a:ext cx="773804" cy="711477"/>
              </a:xfrm>
              <a:prstGeom prst="rect">
                <a:avLst/>
              </a:prstGeom>
              <a:blipFill rotWithShape="1">
                <a:blip r:embed="rId3"/>
                <a:stretch>
                  <a:fillRect l="-75" t="-65" r="42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1114882" y="2328077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763688" y="2233949"/>
                <a:ext cx="1111778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2233949"/>
                <a:ext cx="1111778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26" t="-2" r="17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980032" y="2425676"/>
            <a:ext cx="18174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计算错误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116014" y="3436144"/>
            <a:ext cx="12035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144615" y="3413254"/>
            <a:ext cx="617180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误把被除数也变成了它的倒数了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没有掌握分数除以整数的算理。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2742" y="627534"/>
            <a:ext cx="20154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错解分析：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1260518" y="1347614"/>
            <a:ext cx="4926073" cy="1523023"/>
          </a:xfrm>
          <a:prstGeom prst="wedgeRoundRectCallout">
            <a:avLst>
              <a:gd name="adj1" fmla="val 61243"/>
              <a:gd name="adj2" fmla="val -4582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分数除以整数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(0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除外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等于分数乘整数的倒数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运算符号和除数同时改变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被除数不变。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7574"/>
            <a:ext cx="1368152" cy="157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43608" y="3170917"/>
            <a:ext cx="17014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580133" y="3774514"/>
                <a:ext cx="1209818" cy="7211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0133" y="3774514"/>
                <a:ext cx="1209818" cy="721159"/>
              </a:xfrm>
              <a:prstGeom prst="rect">
                <a:avLst/>
              </a:prstGeom>
              <a:blipFill rotWithShape="1">
                <a:blip r:embed="rId2"/>
                <a:stretch>
                  <a:fillRect t="-10" r="12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4826120" y="3791736"/>
                <a:ext cx="773804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𝟐𝟒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120" y="3791736"/>
                <a:ext cx="773804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16" t="-21" r="6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2006593" y="3788265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655399" y="3694137"/>
                <a:ext cx="1034834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399" y="3694137"/>
                <a:ext cx="1034834" cy="793679"/>
              </a:xfrm>
              <a:prstGeom prst="rect">
                <a:avLst/>
              </a:prstGeom>
              <a:blipFill rotWithShape="1">
                <a:blip r:embed="rId4"/>
                <a:stretch>
                  <a:fillRect l="-45" t="-43" r="24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066812" y="1436770"/>
            <a:ext cx="5529524" cy="1498028"/>
          </a:xfrm>
          <a:prstGeom prst="wedgeRoundRectCallout">
            <a:avLst>
              <a:gd name="adj1" fmla="val -57014"/>
              <a:gd name="adj2" fmla="val 625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可根据乘法与除法的关系式来写：</a:t>
            </a:r>
            <a:endParaRPr lang="en-US" altLang="zh-CN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　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一个因数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另一个因数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882390" y="590050"/>
                <a:ext cx="6137881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根据算式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𝟏𝟐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𝟗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写出两道除法算式。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2390" y="590050"/>
                <a:ext cx="6137881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6" t="-19" r="6" b="-510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Documents and Settings\Administrator\桌面\6年级\p002-05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7465" y="1578921"/>
            <a:ext cx="839112" cy="121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586577" y="3265142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426609" y="3077270"/>
                <a:ext cx="2119491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𝟗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𝟏𝟐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6609" y="3077270"/>
                <a:ext cx="2119491" cy="898964"/>
              </a:xfrm>
              <a:prstGeom prst="rect">
                <a:avLst/>
              </a:prstGeom>
              <a:blipFill rotWithShape="1">
                <a:blip r:embed="rId3"/>
                <a:stretch>
                  <a:fillRect l="-13" t="-7" r="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426610" y="3788362"/>
                <a:ext cx="2119490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𝟗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800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>
                          <a:latin typeface="Cambria Math" panose="02040503050406030204"/>
                          <a:ea typeface="Cambria Math" panose="02040503050406030204"/>
                        </a:rPr>
                        <m:t>𝟏𝟐</m:t>
                      </m:r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6610" y="3788362"/>
                <a:ext cx="2119490" cy="898964"/>
              </a:xfrm>
              <a:prstGeom prst="rect">
                <a:avLst/>
              </a:prstGeom>
              <a:blipFill rotWithShape="1">
                <a:blip r:embed="rId4"/>
                <a:stretch>
                  <a:fillRect l="-13" t="-65" r="6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11" grpId="0"/>
      <p:bldP spid="12" grpId="0"/>
      <p:bldP spid="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115333" y="2021765"/>
            <a:ext cx="4536157" cy="1050164"/>
          </a:xfrm>
          <a:prstGeom prst="wedgeRoundRectCallout">
            <a:avLst>
              <a:gd name="adj1" fmla="val -57428"/>
              <a:gd name="adj2" fmla="val -766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分数除以整数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等于分数乘这个整数的倒数。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272698" y="526616"/>
                <a:ext cx="126509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计算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latin typeface="Cambria Math" panose="02040503050406030204"/>
                      </a:rPr>
                      <m:t>：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698" y="526616"/>
                <a:ext cx="1265090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12" t="-38" r="-5897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707994" y="1088366"/>
                <a:ext cx="159639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15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4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=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7994" y="1088366"/>
                <a:ext cx="1596399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30" t="-78" r="-1401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918858" y="1102221"/>
                <a:ext cx="1426480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=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8858" y="1102221"/>
                <a:ext cx="1426480" cy="784895"/>
              </a:xfrm>
              <a:prstGeom prst="rect">
                <a:avLst/>
              </a:prstGeom>
              <a:blipFill rotWithShape="1">
                <a:blip r:embed="rId3"/>
                <a:stretch>
                  <a:fillRect l="-10" t="-63" r="-1618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06" y="1874543"/>
            <a:ext cx="1373490" cy="143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3407643" y="3176699"/>
                <a:ext cx="125310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7643" y="3176699"/>
                <a:ext cx="1253100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9" t="-60" r="-518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540379" y="3160007"/>
                <a:ext cx="1008112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0379" y="3160007"/>
                <a:ext cx="1008112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13" t="-35" r="49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矩形 25"/>
          <p:cNvSpPr/>
          <p:nvPr/>
        </p:nvSpPr>
        <p:spPr>
          <a:xfrm>
            <a:off x="1618784" y="3170395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2331330" y="3170395"/>
                <a:ext cx="1373325" cy="704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latin typeface="Cambria Math" panose="02040503050406030204"/>
                          </a:rPr>
                          <m:t>8</m:t>
                        </m:r>
                      </m:num>
                      <m:den>
                        <m:r>
                          <a:rPr lang="en-US" altLang="zh-CN" sz="2800" b="0" i="0" smtClean="0">
                            <a:latin typeface="Cambria Math" panose="02040503050406030204"/>
                          </a:rPr>
                          <m:t>15</m:t>
                        </m:r>
                      </m:den>
                    </m:f>
                    <m:r>
                      <a:rPr lang="en-US" altLang="zh-CN" sz="2800" b="0" i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r>
                      <a:rPr lang="en-US" altLang="zh-CN" sz="2800" b="0" i="0" smtClean="0">
                        <a:latin typeface="Cambria Math" panose="02040503050406030204"/>
                        <a:ea typeface="Cambria Math" panose="02040503050406030204"/>
                      </a:rPr>
                      <m:t>4</m:t>
                    </m:r>
                    <m:r>
                      <a:rPr lang="en-US" altLang="zh-CN" sz="2800" b="0" i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1330" y="3170395"/>
                <a:ext cx="1373325" cy="704295"/>
              </a:xfrm>
              <a:prstGeom prst="rect">
                <a:avLst/>
              </a:prstGeom>
              <a:blipFill rotWithShape="1">
                <a:blip r:embed="rId7"/>
                <a:stretch>
                  <a:fillRect l="-18" t="-67" r="-3972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3044570" y="1105054"/>
                <a:ext cx="773804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4570" y="1105054"/>
                <a:ext cx="773804" cy="901785"/>
              </a:xfrm>
              <a:prstGeom prst="rect">
                <a:avLst/>
              </a:prstGeom>
              <a:blipFill rotWithShape="1">
                <a:blip r:embed="rId8"/>
                <a:stretch>
                  <a:fillRect l="-49" t="-17" r="15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331330" y="3888176"/>
                <a:ext cx="1426480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= 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1330" y="3888176"/>
                <a:ext cx="1426480" cy="784895"/>
              </a:xfrm>
              <a:prstGeom prst="rect">
                <a:avLst/>
              </a:prstGeom>
              <a:blipFill rotWithShape="1">
                <a:blip r:embed="rId3"/>
                <a:stretch>
                  <a:fillRect l="-17" t="-9" r="-161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285969" y="3944372"/>
                <a:ext cx="1096006" cy="713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5969" y="3944372"/>
                <a:ext cx="1096006" cy="713016"/>
              </a:xfrm>
              <a:prstGeom prst="rect">
                <a:avLst/>
              </a:prstGeom>
              <a:blipFill rotWithShape="1">
                <a:blip r:embed="rId9"/>
                <a:stretch>
                  <a:fillRect l="-44" t="-54" r="-6388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531956" y="3961594"/>
                <a:ext cx="773804" cy="71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956" y="3961594"/>
                <a:ext cx="773804" cy="711477"/>
              </a:xfrm>
              <a:prstGeom prst="rect">
                <a:avLst/>
              </a:prstGeom>
              <a:blipFill rotWithShape="1">
                <a:blip r:embed="rId10"/>
                <a:stretch>
                  <a:fillRect l="-77" t="-65" r="43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958436" y="987574"/>
                <a:ext cx="773804" cy="8995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0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8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436" y="987574"/>
                <a:ext cx="773804" cy="899542"/>
              </a:xfrm>
              <a:prstGeom prst="rect">
                <a:avLst/>
              </a:prstGeom>
              <a:blipFill rotWithShape="1">
                <a:blip r:embed="rId11"/>
                <a:stretch>
                  <a:fillRect l="-30" t="-17" r="78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12" grpId="0"/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904691" y="771550"/>
                <a:ext cx="7264128" cy="7397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小明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分钟行了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𝟖𝟖𝟎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，他平均每分行多少米？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4691" y="771550"/>
                <a:ext cx="7264128" cy="739754"/>
              </a:xfrm>
              <a:prstGeom prst="rect">
                <a:avLst/>
              </a:prstGeom>
              <a:blipFill rotWithShape="1">
                <a:blip r:embed="rId1"/>
                <a:stretch>
                  <a:fillRect l="-6" t="-3" r="2" b="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491630"/>
            <a:ext cx="1519411" cy="174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AutoShape 27"/>
              <p:cNvSpPr>
                <a:spLocks noChangeArrowheads="1"/>
              </p:cNvSpPr>
              <p:nvPr/>
            </p:nvSpPr>
            <p:spPr bwMode="auto">
              <a:xfrm>
                <a:off x="3305785" y="1779662"/>
                <a:ext cx="3426674" cy="882265"/>
              </a:xfrm>
              <a:prstGeom prst="wedgeRoundRectCallout">
                <a:avLst>
                  <a:gd name="adj1" fmla="val 57851"/>
                  <a:gd name="adj2" fmla="val 4426"/>
                  <a:gd name="adj3" fmla="val 16667"/>
                </a:avLst>
              </a:prstGeom>
              <a:solidFill>
                <a:srgbClr val="92D050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𝟖𝟖𝟎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是多少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05785" y="1779662"/>
                <a:ext cx="3426674" cy="882265"/>
              </a:xfrm>
              <a:prstGeom prst="wedgeRoundRectCallout">
                <a:avLst>
                  <a:gd name="adj1" fmla="val 57851"/>
                  <a:gd name="adj2" fmla="val 4426"/>
                  <a:gd name="adj3" fmla="val 16667"/>
                </a:avLst>
              </a:prstGeom>
              <a:blipFill rotWithShape="1">
                <a:blip r:embed="rId3"/>
                <a:stretch>
                  <a:fillRect l="-296" t="-1124" r="-8649" b="-1079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851920" y="2913697"/>
                <a:ext cx="1524007" cy="714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𝟖𝟖𝟎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2913697"/>
                <a:ext cx="1524007" cy="714811"/>
              </a:xfrm>
              <a:prstGeom prst="rect">
                <a:avLst/>
              </a:prstGeom>
              <a:blipFill rotWithShape="1">
                <a:blip r:embed="rId4"/>
                <a:stretch>
                  <a:fillRect l="-1" t="-44" r="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386251" y="2913696"/>
                <a:ext cx="1138830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𝟏𝟏𝟎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6251" y="2913696"/>
                <a:ext cx="1138830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6" t="-44" r="40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矩形 18"/>
          <p:cNvSpPr/>
          <p:nvPr/>
        </p:nvSpPr>
        <p:spPr>
          <a:xfrm>
            <a:off x="1795462" y="3009429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579977" y="2877951"/>
                <a:ext cx="137467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880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8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9977" y="2877951"/>
                <a:ext cx="1374672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44" t="-17" r="37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228184" y="2991971"/>
            <a:ext cx="906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>
                <a:spLocks noChangeArrowheads="1"/>
              </p:cNvSpPr>
              <p:nvPr/>
            </p:nvSpPr>
            <p:spPr bwMode="auto">
              <a:xfrm>
                <a:off x="2742379" y="3942625"/>
                <a:ext cx="4392488" cy="714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答：他平均每分行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𝟏𝟏𝟎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米。</a:t>
                </a:r>
                <a:endParaRPr lang="zh-CN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42379" y="3942625"/>
                <a:ext cx="4392488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10" t="-76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5" grpId="0"/>
      <p:bldP spid="17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2" name="AutoShape 27"/>
          <p:cNvSpPr/>
          <p:nvPr/>
        </p:nvSpPr>
        <p:spPr>
          <a:xfrm>
            <a:off x="2655981" y="1198373"/>
            <a:ext cx="3781425" cy="943610"/>
          </a:xfrm>
          <a:prstGeom prst="wedgeRoundRectCallout">
            <a:avLst>
              <a:gd name="adj1" fmla="val -61217"/>
              <a:gd name="adj2" fmla="val 4427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endParaRPr lang="zh-CN" altLang="zh-CN" sz="1500" dirty="0">
              <a:latin typeface="楷体_GB2312" panose="02010609030101010101" charset="-122"/>
              <a:ea typeface="宋体" panose="02010600030101010101" pitchFamily="2" charset="-122"/>
            </a:endParaRPr>
          </a:p>
          <a:p>
            <a:endParaRPr lang="zh-CN" altLang="zh-CN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55743" y="1198453"/>
            <a:ext cx="3781425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小朋友！你知道整数除法的意义吗？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996" y="1317118"/>
            <a:ext cx="1227455" cy="1617345"/>
          </a:xfrm>
          <a:prstGeom prst="rect">
            <a:avLst/>
          </a:prstGeom>
        </p:spPr>
      </p:pic>
      <p:sp>
        <p:nvSpPr>
          <p:cNvPr id="25" name="文本框 4"/>
          <p:cNvSpPr txBox="1"/>
          <p:nvPr/>
        </p:nvSpPr>
        <p:spPr>
          <a:xfrm>
            <a:off x="1909519" y="2264672"/>
            <a:ext cx="647890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已知两个因数的积与其中一个因数，求另一个因数的运算。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1921658" y="3181494"/>
            <a:ext cx="274880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积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4"/>
          <p:cNvSpPr txBox="1"/>
          <p:nvPr/>
        </p:nvSpPr>
        <p:spPr>
          <a:xfrm>
            <a:off x="1921659" y="3704714"/>
            <a:ext cx="451551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一个因数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另一个因数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5" grpId="0"/>
      <p:bldP spid="26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115616" y="1971342"/>
            <a:ext cx="6768752" cy="14219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分数除以整数的意义与整数除法的意义相同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都是已知两个因数的积与其中的一个因数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求另一个因数的运算。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15616" y="3363838"/>
            <a:ext cx="6768752" cy="9787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分数除以整数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，等于分数乘这个整数的倒数。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8"/>
          <p:cNvSpPr txBox="1">
            <a:spLocks noChangeArrowheads="1"/>
          </p:cNvSpPr>
          <p:nvPr/>
        </p:nvSpPr>
        <p:spPr bwMode="auto">
          <a:xfrm>
            <a:off x="684213" y="1059582"/>
            <a:ext cx="828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你能根据下面的乘法算式写出两道除法算式吗？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TextBox 1"/>
          <p:cNvSpPr txBox="1">
            <a:spLocks noChangeArrowheads="1"/>
          </p:cNvSpPr>
          <p:nvPr/>
        </p:nvSpPr>
        <p:spPr bwMode="auto">
          <a:xfrm>
            <a:off x="2123728" y="1879060"/>
            <a:ext cx="2376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3×4=12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8" name="TextBox 10"/>
          <p:cNvSpPr txBox="1">
            <a:spLocks noChangeArrowheads="1"/>
          </p:cNvSpPr>
          <p:nvPr/>
        </p:nvSpPr>
        <p:spPr bwMode="auto">
          <a:xfrm>
            <a:off x="971551" y="2841948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TextBox 11"/>
          <p:cNvSpPr txBox="1">
            <a:spLocks noChangeArrowheads="1"/>
          </p:cNvSpPr>
          <p:nvPr/>
        </p:nvSpPr>
        <p:spPr bwMode="auto">
          <a:xfrm>
            <a:off x="1979614" y="2896717"/>
            <a:ext cx="2160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12÷3=4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1979614" y="3437261"/>
            <a:ext cx="2160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12÷4=3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5508104" y="2585368"/>
            <a:ext cx="2393951" cy="513160"/>
          </a:xfrm>
          <a:prstGeom prst="wedgeRoundRectCallout">
            <a:avLst>
              <a:gd name="adj1" fmla="val -57379"/>
              <a:gd name="adj2" fmla="val 4525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你答对了吗？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618" y="2636633"/>
            <a:ext cx="1266423" cy="145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245956" y="1056741"/>
                <a:ext cx="7534730" cy="15753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卫生大扫除中、学校把操场的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平均分给六年级的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个班打扫，每个班应该打扫这个操场的几分之几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如果平均分给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个班呢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956" y="1056741"/>
                <a:ext cx="7534730" cy="1575303"/>
              </a:xfrm>
              <a:prstGeom prst="rect">
                <a:avLst/>
              </a:prstGeom>
              <a:blipFill rotWithShape="1">
                <a:blip r:embed="rId1"/>
                <a:stretch>
                  <a:fillRect l="-1" t="-6" r="7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874973" y="1721310"/>
            <a:ext cx="1493583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9544" y="2155915"/>
            <a:ext cx="1584176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95667" y="2586325"/>
            <a:ext cx="1368153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899593" y="3276303"/>
            <a:ext cx="2088033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用除法计算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022199" y="3162176"/>
                <a:ext cx="883575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÷2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199" y="3162176"/>
                <a:ext cx="883575" cy="713529"/>
              </a:xfrm>
              <a:prstGeom prst="rect">
                <a:avLst/>
              </a:prstGeom>
              <a:blipFill rotWithShape="1">
                <a:blip r:embed="rId2"/>
                <a:stretch>
                  <a:fillRect l="-12" t="-72" r="45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4022199" y="3946453"/>
                <a:ext cx="883575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199" y="3946453"/>
                <a:ext cx="883575" cy="713529"/>
              </a:xfrm>
              <a:prstGeom prst="rect">
                <a:avLst/>
              </a:prstGeom>
              <a:blipFill rotWithShape="1">
                <a:blip r:embed="rId3"/>
                <a:stretch>
                  <a:fillRect l="-12" t="-79" r="45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AutoShape 27"/>
              <p:cNvSpPr/>
              <p:nvPr/>
            </p:nvSpPr>
            <p:spPr>
              <a:xfrm>
                <a:off x="6651059" y="2676386"/>
                <a:ext cx="2322602" cy="1047492"/>
              </a:xfrm>
              <a:prstGeom prst="wedgeRoundRectCallout">
                <a:avLst>
                  <a:gd name="adj1" fmla="val -63603"/>
                  <a:gd name="adj2" fmla="val 7573"/>
                  <a:gd name="adj3" fmla="val 16667"/>
                </a:avLst>
              </a:prstGeom>
              <a:solidFill>
                <a:srgbClr val="92D050"/>
              </a:solidFill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algn="just"/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这里的整体是“操场的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”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endParaRPr lang="zh-CN" altLang="zh-CN" sz="135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059" y="2676386"/>
                <a:ext cx="2322602" cy="1047492"/>
              </a:xfrm>
              <a:prstGeom prst="wedgeRoundRectCallout">
                <a:avLst>
                  <a:gd name="adj1" fmla="val -63603"/>
                  <a:gd name="adj2" fmla="val 7573"/>
                  <a:gd name="adj3" fmla="val 16667"/>
                </a:avLst>
              </a:prstGeom>
              <a:blipFill rotWithShape="1">
                <a:blip r:embed="rId4"/>
                <a:stretch>
                  <a:fillRect l="-14767" t="-957" r="-390" b="-13556"/>
                </a:stretch>
              </a:blipFill>
              <a:ln w="1905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6" name="Picture 4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1" y="2562127"/>
            <a:ext cx="1671315" cy="174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3" y="537573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44420" y="49789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30"/>
          <p:cNvGrpSpPr/>
          <p:nvPr/>
        </p:nvGrpSpPr>
        <p:grpSpPr bwMode="auto">
          <a:xfrm>
            <a:off x="127332" y="1370780"/>
            <a:ext cx="772261" cy="801241"/>
            <a:chOff x="642516" y="1457273"/>
            <a:chExt cx="1582990" cy="1636755"/>
          </a:xfrm>
        </p:grpSpPr>
        <p:pic>
          <p:nvPicPr>
            <p:cNvPr id="26" name="图片 31" descr="28Z58PICt4r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矩形 32"/>
            <p:cNvSpPr>
              <a:spLocks noChangeArrowheads="1"/>
            </p:cNvSpPr>
            <p:nvPr/>
          </p:nvSpPr>
          <p:spPr bwMode="auto">
            <a:xfrm>
              <a:off x="642516" y="2245259"/>
              <a:ext cx="1439862" cy="848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sz="21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sz="2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 animBg="1"/>
      <p:bldP spid="12" grpId="0" animBg="1"/>
      <p:bldP spid="15" grpId="0" animBg="1"/>
      <p:bldP spid="17" grpId="0" animBg="1"/>
      <p:bldP spid="7" grpId="0"/>
      <p:bldP spid="21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27868" y="639791"/>
            <a:ext cx="12961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算法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642849" y="1582567"/>
            <a:ext cx="720725" cy="3345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1630293" y="3242529"/>
            <a:ext cx="720725" cy="3345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780125" y="1399130"/>
                <a:ext cx="883575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÷2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125" y="1399130"/>
                <a:ext cx="883575" cy="713529"/>
              </a:xfrm>
              <a:prstGeom prst="rect">
                <a:avLst/>
              </a:prstGeom>
              <a:blipFill rotWithShape="1">
                <a:blip r:embed="rId1"/>
                <a:stretch>
                  <a:fillRect l="-39" t="-3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圆角矩形 15"/>
              <p:cNvSpPr/>
              <p:nvPr/>
            </p:nvSpPr>
            <p:spPr>
              <a:xfrm>
                <a:off x="2555776" y="1100509"/>
                <a:ext cx="4889489" cy="1310770"/>
              </a:xfrm>
              <a:prstGeom prst="roundRect">
                <a:avLst/>
              </a:prstGeom>
              <a:solidFill>
                <a:srgbClr val="92D050"/>
              </a:solidFill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里面有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，把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份每份是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(4÷2)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6" name="圆角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1100509"/>
                <a:ext cx="4889489" cy="1310770"/>
              </a:xfrm>
              <a:prstGeom prst="roundRect">
                <a:avLst/>
              </a:prstGeom>
              <a:blipFill rotWithShape="1">
                <a:blip r:embed="rId2"/>
                <a:stretch>
                  <a:fillRect l="-141" t="-489" r="-119" b="-470"/>
                </a:stretch>
              </a:blipFill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809616" y="3053048"/>
                <a:ext cx="883575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616" y="3053048"/>
                <a:ext cx="883575" cy="713529"/>
              </a:xfrm>
              <a:prstGeom prst="rect">
                <a:avLst/>
              </a:prstGeom>
              <a:blipFill rotWithShape="1">
                <a:blip r:embed="rId3"/>
                <a:stretch>
                  <a:fillRect l="-71" t="-85" r="32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圆角矩形 24"/>
          <p:cNvSpPr/>
          <p:nvPr/>
        </p:nvSpPr>
        <p:spPr>
          <a:xfrm>
            <a:off x="2534072" y="2754427"/>
            <a:ext cx="5904657" cy="1310770"/>
          </a:xfrm>
          <a:prstGeom prst="roundRect">
            <a:avLst/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不能被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整除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那么用分子除以整数的方法不能计算出结果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我们需要一个新的方法来解决问题。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 animBg="1"/>
      <p:bldP spid="23" grpId="0" animBg="1"/>
      <p:bldP spid="15" grpId="0"/>
      <p:bldP spid="16" grpId="0" animBg="1"/>
      <p:bldP spid="17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761085" y="1635646"/>
                <a:ext cx="1087157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÷2=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1085" y="1635646"/>
                <a:ext cx="1087157" cy="713529"/>
              </a:xfrm>
              <a:prstGeom prst="rect">
                <a:avLst/>
              </a:prstGeom>
              <a:blipFill rotWithShape="1">
                <a:blip r:embed="rId1"/>
                <a:stretch>
                  <a:fillRect l="-21" t="-73" r="2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1331640" y="780633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平均分给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个班，每个班是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Documents and Settings\Administrator\桌面\6年级\p031-02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346715"/>
            <a:ext cx="1944216" cy="240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3498260" y="2329128"/>
            <a:ext cx="3117954" cy="1538766"/>
          </a:xfrm>
          <a:prstGeom prst="cloudCallout">
            <a:avLst>
              <a:gd name="adj1" fmla="val 57250"/>
              <a:gd name="adj2" fmla="val -21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901022" y="2518801"/>
                <a:ext cx="2312430" cy="11594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400" b="1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把</m:t>
                    </m:r>
                    <m:r>
                      <m:rPr>
                        <m:nor/>
                      </m:rPr>
                      <a:rPr lang="en-US" altLang="zh-CN" sz="2400" b="1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4</m:t>
                    </m:r>
                    <m:r>
                      <m:rPr>
                        <m:nor/>
                      </m:rPr>
                      <a:rPr lang="zh-CN" altLang="en-US" sz="2400" b="1" dirty="0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个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平均分成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份，每份是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1022" y="2518801"/>
                <a:ext cx="2312430" cy="1159420"/>
              </a:xfrm>
              <a:prstGeom prst="rect">
                <a:avLst/>
              </a:prstGeom>
              <a:blipFill rotWithShape="1">
                <a:blip r:embed="rId3"/>
                <a:stretch>
                  <a:fillRect l="-9" t="-34" r="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668544" y="1562998"/>
                <a:ext cx="158088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𝟒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÷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544" y="1562998"/>
                <a:ext cx="1580881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7" t="-33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8" grpId="0" animBg="1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644008" y="2275500"/>
            <a:ext cx="2674063" cy="2118355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293860" y="1366012"/>
                <a:ext cx="883575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3860" y="1366012"/>
                <a:ext cx="883575" cy="713529"/>
              </a:xfrm>
              <a:prstGeom prst="rect">
                <a:avLst/>
              </a:prstGeom>
              <a:blipFill rotWithShape="1">
                <a:blip r:embed="rId1"/>
                <a:stretch>
                  <a:fillRect l="-41" t="-18" r="2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721467" y="842792"/>
            <a:ext cx="4333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平均分给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个班，每个班是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283" y="818437"/>
            <a:ext cx="1495994" cy="155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云形标注 10"/>
          <p:cNvSpPr/>
          <p:nvPr/>
        </p:nvSpPr>
        <p:spPr>
          <a:xfrm>
            <a:off x="6228184" y="564782"/>
            <a:ext cx="2304256" cy="1142872"/>
          </a:xfrm>
          <a:prstGeom prst="cloudCallout">
            <a:avLst>
              <a:gd name="adj1" fmla="val -58273"/>
              <a:gd name="adj2" fmla="val 52110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7963" y="746867"/>
            <a:ext cx="2312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的倍数，怎么办呢？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21467" y="2267864"/>
                <a:ext cx="3346477" cy="15753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画一个长方形，把它平均分成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份，取其中的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份，表示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67" y="2267864"/>
                <a:ext cx="3346477" cy="1575303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4644008" y="2275500"/>
            <a:ext cx="3384376" cy="211835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92080" y="2267864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969162" y="2267863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318071" y="227550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648294" y="227550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/>
      <p:bldP spid="9" grpId="0"/>
      <p:bldP spid="11" grpId="0" animBg="1"/>
      <p:bldP spid="12" grpId="0"/>
      <p:bldP spid="14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839842" y="1358089"/>
                <a:ext cx="883575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842" y="1358089"/>
                <a:ext cx="883575" cy="713529"/>
              </a:xfrm>
              <a:prstGeom prst="rect">
                <a:avLst/>
              </a:prstGeom>
              <a:blipFill rotWithShape="1">
                <a:blip r:embed="rId1"/>
                <a:stretch>
                  <a:fillRect l="-28" t="-64" r="6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721467" y="84279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1716" y="1117511"/>
            <a:ext cx="42271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②把每份再平均分成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一共分成了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5×3=15(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90905" y="2431323"/>
            <a:ext cx="3384376" cy="2125992"/>
            <a:chOff x="4644008" y="2267863"/>
            <a:chExt cx="3384376" cy="2125992"/>
          </a:xfrm>
        </p:grpSpPr>
        <p:sp>
          <p:nvSpPr>
            <p:cNvPr id="25" name="矩形 24"/>
            <p:cNvSpPr/>
            <p:nvPr/>
          </p:nvSpPr>
          <p:spPr>
            <a:xfrm>
              <a:off x="4644008" y="2275500"/>
              <a:ext cx="2674063" cy="211835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644008" y="2275500"/>
              <a:ext cx="3384376" cy="2118355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92080" y="2267864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69162" y="2267863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318071" y="2275500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648294" y="2275500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/>
          <p:nvPr/>
        </p:nvCxnSpPr>
        <p:spPr>
          <a:xfrm>
            <a:off x="2980512" y="2431322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213252" y="2431321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38285" y="244853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871025" y="2448529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358365" y="2448531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591105" y="244853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006437" y="2431321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239177" y="243132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右箭头 31"/>
          <p:cNvSpPr/>
          <p:nvPr/>
        </p:nvSpPr>
        <p:spPr>
          <a:xfrm>
            <a:off x="6444208" y="3173143"/>
            <a:ext cx="719137" cy="334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7189629" y="3034027"/>
                <a:ext cx="928459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12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9629" y="3034027"/>
                <a:ext cx="928459" cy="612796"/>
              </a:xfrm>
              <a:prstGeom prst="rect">
                <a:avLst/>
              </a:prstGeom>
              <a:blipFill rotWithShape="1">
                <a:blip r:embed="rId2"/>
                <a:stretch>
                  <a:fillRect l="-17" t="-103" r="2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3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839842" y="1358089"/>
                <a:ext cx="1087157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÷3=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842" y="1358089"/>
                <a:ext cx="1087157" cy="713529"/>
              </a:xfrm>
              <a:prstGeom prst="rect">
                <a:avLst/>
              </a:prstGeom>
              <a:blipFill rotWithShape="1">
                <a:blip r:embed="rId1"/>
                <a:stretch>
                  <a:fillRect l="-23" t="-64" r="26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721467" y="84279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90905" y="2431323"/>
            <a:ext cx="3384376" cy="2125992"/>
            <a:chOff x="4644008" y="2267863"/>
            <a:chExt cx="3384376" cy="2125992"/>
          </a:xfrm>
        </p:grpSpPr>
        <p:sp>
          <p:nvSpPr>
            <p:cNvPr id="25" name="矩形 24"/>
            <p:cNvSpPr/>
            <p:nvPr/>
          </p:nvSpPr>
          <p:spPr>
            <a:xfrm>
              <a:off x="4644008" y="2275500"/>
              <a:ext cx="2674063" cy="211835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644008" y="2275500"/>
              <a:ext cx="3384376" cy="2118355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92080" y="2267864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69162" y="2267863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318071" y="2275500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648294" y="2275500"/>
              <a:ext cx="0" cy="2118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/>
          <p:nvPr/>
        </p:nvCxnSpPr>
        <p:spPr>
          <a:xfrm>
            <a:off x="2980512" y="2431322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213252" y="2431321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38285" y="244853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871025" y="2448529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358365" y="2448531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591105" y="244853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006437" y="2431321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239177" y="2431320"/>
            <a:ext cx="0" cy="211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右箭头 31"/>
          <p:cNvSpPr/>
          <p:nvPr/>
        </p:nvSpPr>
        <p:spPr>
          <a:xfrm>
            <a:off x="6444208" y="3173143"/>
            <a:ext cx="719137" cy="334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882414" y="1386794"/>
                <a:ext cx="274305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÷3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÷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414" y="1386794"/>
                <a:ext cx="2743059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5" t="-82" r="-509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7308304" y="2984237"/>
                <a:ext cx="102944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0" smtClean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2984237"/>
                <a:ext cx="1029449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9" t="-52" r="-448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1733</Words>
  <Application>WPS 演示</Application>
  <PresentationFormat>全屏显示(16:9)</PresentationFormat>
  <Paragraphs>240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Times New Roman</vt:lpstr>
      <vt:lpstr>Cambria Math</vt:lpstr>
      <vt:lpstr>微软雅黑</vt:lpstr>
      <vt:lpstr>Arial Unicode MS</vt:lpstr>
      <vt:lpstr>Cambria Math</vt:lpstr>
      <vt:lpstr>等线</vt:lpstr>
      <vt:lpstr>Office 主题</vt:lpstr>
      <vt:lpstr>2_自定义设计方案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140</cp:revision>
  <dcterms:created xsi:type="dcterms:W3CDTF">2018-09-11T05:46:00Z</dcterms:created>
  <dcterms:modified xsi:type="dcterms:W3CDTF">2023-08-29T01:00:08Z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A23C37E4B6BD433289500865249E1B5F_12</vt:lpwstr>
  </property>
</Properties>
</file>