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3" r:id="rId3"/>
    <p:sldMasterId id="2147483695" r:id="rId4"/>
  </p:sldMasterIdLst>
  <p:notesMasterIdLst>
    <p:notesMasterId r:id="rId23"/>
  </p:notesMasterIdLst>
  <p:sldIdLst>
    <p:sldId id="256" r:id="rId5"/>
    <p:sldId id="308" r:id="rId6"/>
    <p:sldId id="336" r:id="rId7"/>
    <p:sldId id="320" r:id="rId8"/>
    <p:sldId id="321" r:id="rId9"/>
    <p:sldId id="337" r:id="rId10"/>
    <p:sldId id="338" r:id="rId11"/>
    <p:sldId id="343" r:id="rId12"/>
    <p:sldId id="341" r:id="rId13"/>
    <p:sldId id="340" r:id="rId14"/>
    <p:sldId id="345" r:id="rId15"/>
    <p:sldId id="344" r:id="rId16"/>
    <p:sldId id="346" r:id="rId17"/>
    <p:sldId id="332" r:id="rId18"/>
    <p:sldId id="339" r:id="rId19"/>
    <p:sldId id="333" r:id="rId20"/>
    <p:sldId id="334" r:id="rId21"/>
    <p:sldId id="271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78" autoAdjust="0"/>
    <p:restoredTop sz="99824" autoAdjust="0"/>
  </p:normalViewPr>
  <p:slideViewPr>
    <p:cSldViewPr showGuides="1">
      <p:cViewPr varScale="1">
        <p:scale>
          <a:sx n="114" d="100"/>
          <a:sy n="114" d="100"/>
        </p:scale>
        <p:origin x="-114" y="-174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801C839-CF95-4324-8826-A562DB3C4C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A629132-7CE5-48B1-8D31-BE06A2A49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63E3A2F-34B7-4DB4-B51B-70DF91F2AF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9" Type="http://schemas.openxmlformats.org/officeDocument/2006/relationships/image" Target="../media/image4.png"/><Relationship Id="rId38" Type="http://schemas.openxmlformats.org/officeDocument/2006/relationships/slide" Target="../slides/slide1.xml"/><Relationship Id="rId37" Type="http://schemas.openxmlformats.org/officeDocument/2006/relationships/image" Target="../media/image3.png"/><Relationship Id="rId36" Type="http://schemas.openxmlformats.org/officeDocument/2006/relationships/image" Target="../media/image2.png"/><Relationship Id="rId35" Type="http://schemas.openxmlformats.org/officeDocument/2006/relationships/image" Target="../media/image1.png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9" Type="http://schemas.openxmlformats.org/officeDocument/2006/relationships/theme" Target="../theme/theme3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70.xml"/><Relationship Id="rId24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67.xml"/><Relationship Id="rId21" Type="http://schemas.openxmlformats.org/officeDocument/2006/relationships/slideLayout" Target="../slideLayouts/slideLayout66.xml"/><Relationship Id="rId20" Type="http://schemas.openxmlformats.org/officeDocument/2006/relationships/slideLayout" Target="../slideLayouts/slideLayout65.xml"/><Relationship Id="rId2" Type="http://schemas.openxmlformats.org/officeDocument/2006/relationships/slideLayout" Target="../slideLayouts/slideLayout47.xml"/><Relationship Id="rId19" Type="http://schemas.openxmlformats.org/officeDocument/2006/relationships/slideLayout" Target="../slideLayouts/slideLayout64.xml"/><Relationship Id="rId18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61.xml"/><Relationship Id="rId15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512" y="92978"/>
            <a:ext cx="24117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圆的面积计算公式的应用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8" action="ppaction://hlinksldjump"/>
            </p:cNvPr>
            <p:cNvPicPr>
              <a:picLocks noChangeAspect="1"/>
            </p:cNvPicPr>
            <p:nvPr/>
          </p:nvPicPr>
          <p:blipFill>
            <a:blip r:embed="rId3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  <p:sldLayoutId id="2147483713" r:id="rId18"/>
    <p:sldLayoutId id="2147483714" r:id="rId19"/>
    <p:sldLayoutId id="2147483715" r:id="rId20"/>
    <p:sldLayoutId id="2147483716" r:id="rId21"/>
    <p:sldLayoutId id="2147483717" r:id="rId22"/>
    <p:sldLayoutId id="2147483718" r:id="rId23"/>
    <p:sldLayoutId id="2147483719" r:id="rId24"/>
    <p:sldLayoutId id="2147483720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7" Type="http://schemas.openxmlformats.org/officeDocument/2006/relationships/image" Target="../media/image6.png"/><Relationship Id="rId6" Type="http://schemas.openxmlformats.org/officeDocument/2006/relationships/slide" Target="slide8.xml"/><Relationship Id="rId5" Type="http://schemas.openxmlformats.org/officeDocument/2006/relationships/slide" Target="slide1.xml"/><Relationship Id="rId4" Type="http://schemas.openxmlformats.org/officeDocument/2006/relationships/slide" Target="slide18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48108" y="1435154"/>
            <a:ext cx="7791235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zh-CN" sz="5400" b="1" dirty="0">
                <a:solidFill>
                  <a:srgbClr val="000000"/>
                </a:solidFill>
                <a:ea typeface="宋体" panose="02010600030101010101" pitchFamily="2" charset="-122"/>
              </a:rPr>
              <a:t>圆的面积计算公式的应用</a:t>
            </a:r>
            <a:endParaRPr lang="en-US" altLang="en-US" sz="5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圆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692502"/>
            <a:ext cx="7200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用两根长度都是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31.4cm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的铁丝，分别围出一个正方形和圆。计算出它们的面积。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67744" y="2211710"/>
            <a:ext cx="1224000" cy="1224136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860032" y="2067846"/>
            <a:ext cx="1368000" cy="1368000"/>
          </a:xfrm>
          <a:prstGeom prst="ellipse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692502"/>
            <a:ext cx="360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计算正方形的面积。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49734" y="1354658"/>
            <a:ext cx="1224000" cy="1224136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039899" y="1354658"/>
            <a:ext cx="1800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的周长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=31.4cm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508104" y="1354658"/>
            <a:ext cx="177164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=31.4÷4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572000" y="2479913"/>
            <a:ext cx="15494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=a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4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79513" y="2787690"/>
            <a:ext cx="10185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zh-CN" sz="28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597061" y="3814721"/>
            <a:ext cx="1549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a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4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15616" y="2787690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4840099" y="1770156"/>
            <a:ext cx="668005" cy="196570"/>
          </a:xfrm>
          <a:prstGeom prst="rightArrow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7" name="直角上箭头 6"/>
          <p:cNvSpPr/>
          <p:nvPr/>
        </p:nvSpPr>
        <p:spPr>
          <a:xfrm rot="5400000" flipV="1">
            <a:off x="6002391" y="2298381"/>
            <a:ext cx="780783" cy="709421"/>
          </a:xfrm>
          <a:prstGeom prst="bentUpArrow">
            <a:avLst>
              <a:gd name="adj1" fmla="val 19465"/>
              <a:gd name="adj2" fmla="val 25000"/>
              <a:gd name="adj3" fmla="val 25000"/>
            </a:avLst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34046" y="3260723"/>
            <a:ext cx="3799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31.4÷4=7.85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198094" y="3814721"/>
            <a:ext cx="27748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面积：</a:t>
            </a:r>
            <a:endParaRPr lang="zh-CN" altLang="zh-CN" sz="28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766218" y="3783943"/>
            <a:ext cx="1549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=7.85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792680" y="4258118"/>
            <a:ext cx="36677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61.6225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zh-CN" altLang="zh-CN" sz="28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12" grpId="0"/>
      <p:bldP spid="13" grpId="0"/>
      <p:bldP spid="15" grpId="0"/>
      <p:bldP spid="16" grpId="0"/>
      <p:bldP spid="18" grpId="0"/>
      <p:bldP spid="19" grpId="0"/>
      <p:bldP spid="3" grpId="0" animBg="1"/>
      <p:bldP spid="7" grpId="0" animBg="1"/>
      <p:bldP spid="20" grpId="0"/>
      <p:bldP spid="21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7477" y="692502"/>
            <a:ext cx="2736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计算圆的面积。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899592" y="1210986"/>
            <a:ext cx="1368000" cy="1368000"/>
          </a:xfrm>
          <a:prstGeom prst="ellipse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345357" y="4202451"/>
            <a:ext cx="40294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483768" y="2162451"/>
            <a:ext cx="35283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31.4=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×2×3.14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525598" y="3087867"/>
            <a:ext cx="35667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=31.4÷2÷3.14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627784" y="1222419"/>
            <a:ext cx="34645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=31.4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下箭头 2"/>
          <p:cNvSpPr/>
          <p:nvPr/>
        </p:nvSpPr>
        <p:spPr>
          <a:xfrm>
            <a:off x="3638988" y="1803181"/>
            <a:ext cx="288032" cy="376286"/>
          </a:xfrm>
          <a:prstGeom prst="downArrow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5" name="下箭头 24"/>
          <p:cNvSpPr/>
          <p:nvPr/>
        </p:nvSpPr>
        <p:spPr>
          <a:xfrm>
            <a:off x="3624777" y="2692367"/>
            <a:ext cx="288032" cy="406717"/>
          </a:xfrm>
          <a:prstGeom prst="downArrow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6" name="下箭头 25"/>
          <p:cNvSpPr/>
          <p:nvPr/>
        </p:nvSpPr>
        <p:spPr>
          <a:xfrm>
            <a:off x="3624777" y="3585417"/>
            <a:ext cx="288032" cy="559492"/>
          </a:xfrm>
          <a:prstGeom prst="downArrow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21" grpId="0"/>
      <p:bldP spid="22" grpId="0"/>
      <p:bldP spid="23" grpId="0"/>
      <p:bldP spid="24" grpId="0"/>
      <p:bldP spid="3" grpId="0" animBg="1"/>
      <p:bldP spid="25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83568" y="919198"/>
            <a:ext cx="11968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979712" y="915566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979712" y="1849263"/>
            <a:ext cx="4339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圆的半径：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31.4÷2÷3.14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071758" y="2984634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758945" y="2461414"/>
            <a:ext cx="19896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=5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（厘米）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816914" y="2986932"/>
            <a:ext cx="15712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3.14×5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937790" y="949572"/>
            <a:ext cx="1630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31.4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842497" y="3507854"/>
            <a:ext cx="18133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=3.14×25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816914" y="4022963"/>
            <a:ext cx="32544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78.5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（平方厘米）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47577" y="536061"/>
            <a:ext cx="40323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计算下面圆环的面积。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47577" y="2738689"/>
            <a:ext cx="792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23636" y="4244261"/>
            <a:ext cx="48189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圆环的面积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84.78cm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5128304" y="411510"/>
            <a:ext cx="2612346" cy="1324880"/>
          </a:xfrm>
          <a:prstGeom prst="cloudCallout">
            <a:avLst>
              <a:gd name="adj1" fmla="val -13153"/>
              <a:gd name="adj2" fmla="val 68799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44328" y="536061"/>
            <a:ext cx="23963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环形的面积等于外圆面积减去内圆面积。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3" descr="C:\Documents and Settings\Administrator\桌面\6年级\p014-03-03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926" y="1602454"/>
            <a:ext cx="102632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861" y="1159095"/>
            <a:ext cx="1876425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2955532" y="1597615"/>
            <a:ext cx="7658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3cm</a:t>
            </a:r>
            <a:endParaRPr lang="zh-CN" altLang="zh-CN" sz="24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38313" y="2295857"/>
            <a:ext cx="7658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6cm</a:t>
            </a:r>
            <a:endParaRPr lang="zh-CN" altLang="zh-CN" sz="24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277852" y="2844245"/>
            <a:ext cx="35284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3.14×6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-3.14×3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971550" y="3218236"/>
            <a:ext cx="32493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-3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971550" y="3771019"/>
            <a:ext cx="30087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36-9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034557" y="4248073"/>
            <a:ext cx="30348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84.78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  <p:bldP spid="8" grpId="0"/>
      <p:bldP spid="11" grpId="0" animBg="1"/>
      <p:bldP spid="13" grpId="0"/>
      <p:bldP spid="15" grpId="0"/>
      <p:bldP spid="16" grpId="0"/>
      <p:bldP spid="17" grpId="0"/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174004"/>
            <a:ext cx="150495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115616" y="483518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求下图中阴影部分的面积。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图中单位：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cm)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47577" y="2814295"/>
            <a:ext cx="792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23636" y="4319867"/>
            <a:ext cx="5721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：阴影部分的面积是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100.48cm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361279" y="2800615"/>
            <a:ext cx="35284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3.14×6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-3.14×2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971550" y="3293842"/>
            <a:ext cx="32493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-2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971550" y="3846625"/>
            <a:ext cx="30087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36-4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034557" y="4323679"/>
            <a:ext cx="30348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100.48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77070" y="510520"/>
            <a:ext cx="7591425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一个圆形草坪的周长是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50.24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这个草坪的面积是多少平方米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631228" y="4227934"/>
            <a:ext cx="4911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63688" y="2381040"/>
            <a:ext cx="47513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50.24=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×2×3.14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763688" y="3291830"/>
            <a:ext cx="47513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=50.24÷2÷3.14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763688" y="1464627"/>
            <a:ext cx="45363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=50.24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2" grpId="0"/>
      <p:bldP spid="8" grpId="0"/>
      <p:bldP spid="13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75656" y="3931117"/>
            <a:ext cx="62406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这个草坪的面积是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200.96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99592" y="1028165"/>
            <a:ext cx="10080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985330" y="1028165"/>
            <a:ext cx="35958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草坪的周长：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50.24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020354" y="1588357"/>
            <a:ext cx="48814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草坪的半径：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50.24÷2÷3.14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985330" y="2111577"/>
            <a:ext cx="2348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草坪的面积：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901819" y="1588357"/>
            <a:ext cx="16289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=8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（米）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241924" y="2111577"/>
            <a:ext cx="15712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3.14×8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241924" y="2634797"/>
            <a:ext cx="18133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=3.14×64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241924" y="3177558"/>
            <a:ext cx="32560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200.96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（平方米）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5" grpId="0"/>
      <p:bldP spid="17" grpId="0"/>
      <p:bldP spid="14" grpId="0"/>
      <p:bldP spid="11" grpId="0"/>
      <p:bldP spid="13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73819" y="1679957"/>
            <a:ext cx="8058621" cy="2980025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257380" y="1870622"/>
            <a:ext cx="6626988" cy="9541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运用圆的面积计算公式</a:t>
            </a:r>
            <a:r>
              <a:rPr lang="en-US" altLang="zh-CN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解决生活中的实际问题。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57380" y="2834106"/>
            <a:ext cx="6626988" cy="5407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环形的面积等于外圆面积减去内圆面积。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1257380" y="3447814"/>
            <a:ext cx="6626988" cy="105779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表示环形的面积，环形的面积公式是</a:t>
            </a:r>
            <a:r>
              <a:rPr lang="en-US" altLang="zh-CN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-π</a:t>
            </a:r>
            <a:r>
              <a:rPr lang="en-US" altLang="zh-CN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=π(</a:t>
            </a:r>
            <a:r>
              <a:rPr lang="en-US" altLang="zh-CN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  <p:bldP spid="22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1763688" y="1242796"/>
            <a:ext cx="5234559" cy="954107"/>
            <a:chOff x="3009592" y="1490008"/>
            <a:chExt cx="5234816" cy="1754326"/>
          </a:xfrm>
        </p:grpSpPr>
        <p:sp>
          <p:nvSpPr>
            <p:cNvPr id="7173" name="AutoShape 27"/>
            <p:cNvSpPr>
              <a:spLocks noChangeArrowheads="1"/>
            </p:cNvSpPr>
            <p:nvPr/>
          </p:nvSpPr>
          <p:spPr bwMode="auto">
            <a:xfrm>
              <a:off x="3009592" y="1490008"/>
              <a:ext cx="5040560" cy="1750182"/>
            </a:xfrm>
            <a:prstGeom prst="wedgeRoundRectCallout">
              <a:avLst>
                <a:gd name="adj1" fmla="val -55459"/>
                <a:gd name="adj2" fmla="val 16356"/>
                <a:gd name="adj3" fmla="val 16667"/>
              </a:avLst>
            </a:prstGeom>
            <a:solidFill>
              <a:srgbClr val="92D050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endParaRPr lang="zh-CN" altLang="zh-CN" sz="2000">
                <a:latin typeface="楷体_GB2312" panose="02010609030101010101" charset="-122"/>
              </a:endParaRPr>
            </a:p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7174" name="TextBox 1"/>
            <p:cNvSpPr txBox="1">
              <a:spLocks noChangeArrowheads="1"/>
            </p:cNvSpPr>
            <p:nvPr/>
          </p:nvSpPr>
          <p:spPr bwMode="auto">
            <a:xfrm>
              <a:off x="3235720" y="1490008"/>
              <a:ext cx="5008688" cy="17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你还记得圆的面积的意义和计算公式吗？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18" name="图片 17" descr="p007-04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242796"/>
            <a:ext cx="1227455" cy="1617345"/>
          </a:xfrm>
          <a:prstGeom prst="rect">
            <a:avLst/>
          </a:prstGeom>
        </p:spPr>
      </p:pic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2421647" y="3762552"/>
            <a:ext cx="4144757" cy="6093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圆的面积公式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68782" y="2407236"/>
            <a:ext cx="58435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圆所占平面的大小或圆形物体表面的大小就是圆的面积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047551" y="1949066"/>
            <a:ext cx="720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475362" y="4155926"/>
            <a:ext cx="57367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：它的占地面积是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2826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153955" y="1229327"/>
            <a:ext cx="669609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修建一个半径是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米的圆形鱼池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它的占地面积是多少平方米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4" name="图片 31" descr="28Z58PICt4r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60850" y="1159816"/>
            <a:ext cx="899250" cy="9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32"/>
          <p:cNvSpPr>
            <a:spLocks noChangeArrowheads="1"/>
          </p:cNvSpPr>
          <p:nvPr/>
        </p:nvSpPr>
        <p:spPr bwMode="auto">
          <a:xfrm>
            <a:off x="260261" y="1706381"/>
            <a:ext cx="864339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例 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sz="2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C:\Documents and Settings\Administrator\桌面\6年级\p020-05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086" y="2196897"/>
            <a:ext cx="4256652" cy="1742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652120" y="1965710"/>
            <a:ext cx="14686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767631" y="2644577"/>
            <a:ext cx="21891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=3.14×30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767631" y="3062863"/>
            <a:ext cx="23074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=3.14×900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5753064" y="3560698"/>
            <a:ext cx="25905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2826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矩形 3"/>
          <p:cNvSpPr>
            <a:spLocks noChangeArrowheads="1"/>
          </p:cNvSpPr>
          <p:nvPr/>
        </p:nvSpPr>
        <p:spPr bwMode="auto">
          <a:xfrm>
            <a:off x="1476302" y="857692"/>
            <a:ext cx="684011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量得一张圆桌的周长是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米。这张圆桌的面积是多少平方米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AutoShape 27"/>
          <p:cNvSpPr>
            <a:spLocks noChangeArrowheads="1"/>
          </p:cNvSpPr>
          <p:nvPr/>
        </p:nvSpPr>
        <p:spPr bwMode="auto">
          <a:xfrm>
            <a:off x="1388262" y="1760766"/>
            <a:ext cx="1856704" cy="591741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思路分析：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dirty="0">
              <a:latin typeface="Arial" panose="020B0604020202020204" pitchFamily="34" charset="0"/>
            </a:endParaRPr>
          </a:p>
        </p:txBody>
      </p:sp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1016788" y="2464153"/>
            <a:ext cx="1431298" cy="105560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圆桌的周长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2933861" y="2464153"/>
            <a:ext cx="1386433" cy="105560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圆桌的直径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>
            <a:spLocks noChangeArrowheads="1"/>
          </p:cNvSpPr>
          <p:nvPr/>
        </p:nvSpPr>
        <p:spPr bwMode="auto">
          <a:xfrm>
            <a:off x="4896359" y="2504007"/>
            <a:ext cx="1377950" cy="105560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圆桌的半径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>
            <a:spLocks noChangeArrowheads="1"/>
          </p:cNvSpPr>
          <p:nvPr/>
        </p:nvSpPr>
        <p:spPr bwMode="auto">
          <a:xfrm>
            <a:off x="6805451" y="2470517"/>
            <a:ext cx="1463575" cy="105560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圆桌的面积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2448086" y="2883610"/>
            <a:ext cx="485775" cy="2166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4340589" y="2924060"/>
            <a:ext cx="485775" cy="2155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6284537" y="2890570"/>
            <a:ext cx="485775" cy="2155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307493" y="3519761"/>
            <a:ext cx="7683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901646" y="3551179"/>
            <a:ext cx="17430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943099" y="3560698"/>
            <a:ext cx="15843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900601" y="3559615"/>
            <a:ext cx="1368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31" descr="28Z58PICt4r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85208" y="743738"/>
            <a:ext cx="899250" cy="9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矩形 32"/>
          <p:cNvSpPr>
            <a:spLocks noChangeArrowheads="1"/>
          </p:cNvSpPr>
          <p:nvPr/>
        </p:nvSpPr>
        <p:spPr bwMode="auto">
          <a:xfrm>
            <a:off x="584619" y="1290303"/>
            <a:ext cx="864339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例 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sz="2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/>
      <p:bldP spid="15" grpId="0"/>
      <p:bldP spid="16" grpId="0"/>
      <p:bldP spid="17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71551" y="2283718"/>
            <a:ext cx="7921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033508" y="3937787"/>
            <a:ext cx="6218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：这张圆桌的面积是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0.785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2051720" y="939499"/>
            <a:ext cx="3736306" cy="1055285"/>
          </a:xfrm>
          <a:prstGeom prst="wedgeRoundRectCallout">
            <a:avLst>
              <a:gd name="adj1" fmla="val 66394"/>
              <a:gd name="adj2" fmla="val 2259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要求出圆的面积，就要先求出圆的半径。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Documents and Settings\Administrator\桌面\6年级\p002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6877" y="939499"/>
            <a:ext cx="1478755" cy="1632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761487" y="2283718"/>
            <a:ext cx="27363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3.14÷2÷3.14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367619" y="3347767"/>
            <a:ext cx="18745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=0.5(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864766" y="2281436"/>
            <a:ext cx="12857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021876" y="2790801"/>
            <a:ext cx="22300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021876" y="3347767"/>
            <a:ext cx="29001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785(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386505" y="2908560"/>
            <a:ext cx="28974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=3.14÷3.14÷2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80" y="1234549"/>
            <a:ext cx="7507282" cy="307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875957" y="1506633"/>
            <a:ext cx="21533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云南景洪的曼飞龙白塔的塔基为圆柱形石座，底面周长是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42.6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6426549" y="2060631"/>
            <a:ext cx="19442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这座塔的塔基占地多少平方米？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C:\Documents and Settings\Administrator\桌面\6年级\p002-03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79" y="411510"/>
            <a:ext cx="1508749" cy="671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2339752" y="693348"/>
            <a:ext cx="41044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塔基占地多少平方米？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84040" y="1216316"/>
            <a:ext cx="7921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259632" y="3082804"/>
            <a:ext cx="48782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：塔基占地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153.86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873976" y="1216316"/>
            <a:ext cx="27363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42.6÷2÷3.14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80108" y="2280365"/>
            <a:ext cx="18745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977255" y="1214034"/>
            <a:ext cx="12857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134365" y="1723399"/>
            <a:ext cx="22300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134365" y="2280365"/>
            <a:ext cx="29001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153.86(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498994" y="1841158"/>
            <a:ext cx="28974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=21.3÷3.14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14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1419" y="922600"/>
            <a:ext cx="7128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公园草地上的自动旋转喷水器的射程是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。它能喷洒的面积是多少平方米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94894"/>
            <a:ext cx="4556143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15"/>
          <p:cNvGrpSpPr/>
          <p:nvPr/>
        </p:nvGrpSpPr>
        <p:grpSpPr bwMode="auto">
          <a:xfrm>
            <a:off x="193985" y="411510"/>
            <a:ext cx="2266950" cy="561692"/>
            <a:chOff x="192082" y="411510"/>
            <a:chExt cx="2266690" cy="561409"/>
          </a:xfrm>
        </p:grpSpPr>
        <p:pic>
          <p:nvPicPr>
            <p:cNvPr id="7" name="图片 1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2082" y="492072"/>
              <a:ext cx="366860" cy="45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4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6300192" y="1399653"/>
            <a:ext cx="136815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6300192" y="1581503"/>
            <a:ext cx="2088232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半径的长度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460935" y="4412391"/>
            <a:ext cx="63209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：它能喷洒的面积是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200.96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199995" y="3340645"/>
            <a:ext cx="12857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318948" y="3365951"/>
            <a:ext cx="22300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145782" y="3889171"/>
            <a:ext cx="29001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200.96(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915566"/>
            <a:ext cx="69847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一个圆形水缸口的外直径为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1m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。现在为这个水缸做一个盖子，这个盖子的面积至少是多少平方米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120935" y="3499480"/>
            <a:ext cx="68611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这个盖子的面积至少是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0.785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859995" y="2427734"/>
            <a:ext cx="12857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978948" y="2453040"/>
            <a:ext cx="32492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14×(1÷2)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805782" y="2976260"/>
            <a:ext cx="29001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0.785(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1420</Words>
  <Application>WPS 演示</Application>
  <PresentationFormat>全屏显示(16:9)</PresentationFormat>
  <Paragraphs>257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楷体_GB2312</vt:lpstr>
      <vt:lpstr>黑体</vt:lpstr>
      <vt:lpstr>Calibri</vt:lpstr>
      <vt:lpstr>楷体</vt:lpstr>
      <vt:lpstr>幼圆</vt:lpstr>
      <vt:lpstr>微软雅黑</vt:lpstr>
      <vt:lpstr>Arial Unicode MS</vt:lpstr>
      <vt:lpstr>等线</vt:lpstr>
      <vt:lpstr>Office 主题</vt:lpstr>
      <vt:lpstr>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139</cp:revision>
  <dcterms:created xsi:type="dcterms:W3CDTF">2018-09-11T05:46:00Z</dcterms:created>
  <dcterms:modified xsi:type="dcterms:W3CDTF">2023-08-29T01:06:14Z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16461F62EF3D430D9CCDF2CA75CE3868_12</vt:lpwstr>
  </property>
</Properties>
</file>