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12"/>
  </p:notesMasterIdLst>
  <p:sldIdLst>
    <p:sldId id="256" r:id="rId4"/>
    <p:sldId id="309" r:id="rId5"/>
    <p:sldId id="314" r:id="rId6"/>
    <p:sldId id="315" r:id="rId7"/>
    <p:sldId id="316" r:id="rId8"/>
    <p:sldId id="333" r:id="rId9"/>
    <p:sldId id="340" r:id="rId10"/>
    <p:sldId id="341" r:id="rId11"/>
    <p:sldId id="342" r:id="rId13"/>
    <p:sldId id="324" r:id="rId14"/>
    <p:sldId id="325" r:id="rId15"/>
    <p:sldId id="343" r:id="rId16"/>
    <p:sldId id="327" r:id="rId17"/>
    <p:sldId id="344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40" y="-10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10DE758-5EDC-4457-87EB-624B9B530A47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ED838C8-40B0-4650-BF43-A5B5F25B4698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0543083-7B17-46AE-ADBE-07812426D1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5857" y="1347614"/>
            <a:ext cx="352404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600" b="1" dirty="0">
                <a:solidFill>
                  <a:srgbClr val="000000"/>
                </a:solidFill>
                <a:latin typeface="宋体" panose="02010600030101010101" pitchFamily="2" charset="-122"/>
              </a:rPr>
              <a:t>解决问题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23901" y="668953"/>
            <a:ext cx="63683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计算下面涂色部分的面积。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72000" y="2003248"/>
            <a:ext cx="8085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3379" y="402298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涂色部分的面积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103.62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19678" y="2995743"/>
            <a:ext cx="37914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/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＝外圆面积－内圆面积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1235545"/>
            <a:ext cx="1598171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3567932" y="158508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06992" y="201935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247846" y="1988581"/>
            <a:ext cx="28325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3.14×(7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020656" y="2472523"/>
            <a:ext cx="28325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=3.14×33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013938" y="2971195"/>
            <a:ext cx="28325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103.62(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  <p:bldP spid="22" grpId="0"/>
      <p:bldP spid="13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74" y="1707712"/>
            <a:ext cx="3945752" cy="152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755650" y="700647"/>
            <a:ext cx="78486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有一个运动场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两端是半圆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中间是长方形。它的周长和面积各是多少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446596" y="1654717"/>
            <a:ext cx="9010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3728" y="2820408"/>
            <a:ext cx="1112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896550" y="2142686"/>
            <a:ext cx="797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784232" y="3431864"/>
            <a:ext cx="2808684" cy="897005"/>
          </a:xfrm>
          <a:prstGeom prst="wedgeRoundRectCallout">
            <a:avLst>
              <a:gd name="adj1" fmla="val -66031"/>
              <a:gd name="adj2" fmla="val -3105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左右两个半圆刚好能组成一个圆。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" y="2898333"/>
            <a:ext cx="1641336" cy="171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11552" y="1654717"/>
            <a:ext cx="40324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长方形两条长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endParaRPr lang="en-US" altLang="zh-CN" sz="2800" b="1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204258" y="2865237"/>
            <a:ext cx="4032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C=100×2+3.14×64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239104" y="3470774"/>
            <a:ext cx="2213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=400.96(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b="1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12" grpId="0"/>
      <p:bldP spid="13" grpId="0"/>
      <p:bldP spid="14" grpId="0" animBg="1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18" y="1819335"/>
            <a:ext cx="3945752" cy="152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755650" y="700647"/>
            <a:ext cx="78486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有一个运动场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两端是半圆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中间是长方形。它的周长和面积各是多少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5027770" y="1590638"/>
            <a:ext cx="9010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2333" y="2970199"/>
            <a:ext cx="1112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1385460" y="2235632"/>
            <a:ext cx="797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784232" y="3431864"/>
            <a:ext cx="2808684" cy="897005"/>
          </a:xfrm>
          <a:prstGeom prst="wedgeRoundRectCallout">
            <a:avLst>
              <a:gd name="adj1" fmla="val -66031"/>
              <a:gd name="adj2" fmla="val -3105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左右两个半圆刚好能组成一个圆。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" y="2898333"/>
            <a:ext cx="1641336" cy="171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738163" y="1590638"/>
            <a:ext cx="338288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72283" y="2447334"/>
            <a:ext cx="41044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100×64+3.14×(64÷2)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85068" y="4155138"/>
            <a:ext cx="33828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9615.36(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8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800" i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72283" y="3079128"/>
            <a:ext cx="32970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=6400+3.14×1024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872283" y="3591912"/>
            <a:ext cx="32970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=6400+3215.36</a:t>
            </a:r>
            <a:endParaRPr lang="en-US" altLang="zh-CN" sz="3600" i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12" grpId="0"/>
      <p:bldP spid="13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5918" y="719355"/>
            <a:ext cx="474503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求阴影部分的面积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>
            <a:spLocks noChangeArrowheads="1"/>
          </p:cNvSpPr>
          <p:nvPr/>
        </p:nvSpPr>
        <p:spPr bwMode="auto">
          <a:xfrm>
            <a:off x="6776158" y="3596903"/>
            <a:ext cx="1116013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>
            <a:spLocks noChangeArrowheads="1"/>
          </p:cNvSpPr>
          <p:nvPr/>
        </p:nvSpPr>
        <p:spPr bwMode="auto">
          <a:xfrm>
            <a:off x="3656885" y="3605529"/>
            <a:ext cx="2266677" cy="105560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合起来就是一个整圆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048868" y="4016955"/>
            <a:ext cx="485775" cy="215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6156175" y="4028552"/>
            <a:ext cx="485775" cy="215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4"/>
              <p:cNvSpPr>
                <a:spLocks noChangeArrowheads="1"/>
              </p:cNvSpPr>
              <p:nvPr/>
            </p:nvSpPr>
            <p:spPr bwMode="auto">
              <a:xfrm>
                <a:off x="574307" y="3395968"/>
                <a:ext cx="2365313" cy="1265169"/>
              </a:xfrm>
              <a:prstGeom prst="roundRect">
                <a:avLst>
                  <a:gd name="adj" fmla="val 16667"/>
                </a:avLst>
              </a:prstGeom>
              <a:solidFill>
                <a:srgbClr val="92D050"/>
              </a:solidFill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每个阴影部分都是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个圆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307" y="3395968"/>
                <a:ext cx="2365313" cy="1265169"/>
              </a:xfrm>
              <a:prstGeom prst="roundRect">
                <a:avLst>
                  <a:gd name="adj" fmla="val 16667"/>
                </a:avLst>
              </a:prstGeom>
              <a:blipFill rotWithShape="1">
                <a:blip r:embed="rId1"/>
                <a:stretch>
                  <a:fillRect l="-11" t="-49" r="9" b="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696" y="1539977"/>
            <a:ext cx="1956746" cy="1442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 rot="19336719">
            <a:off x="2018333" y="140007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2566147">
            <a:off x="2238730" y="178903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19336719">
            <a:off x="1768148" y="189478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5303545" y="1323313"/>
            <a:ext cx="2985064" cy="1107391"/>
          </a:xfrm>
          <a:prstGeom prst="wedgeRoundRectCallout">
            <a:avLst>
              <a:gd name="adj1" fmla="val -63237"/>
              <a:gd name="adj2" fmla="val 3629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现在你能独立完成这道题了吗？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64040" y="2831673"/>
            <a:ext cx="18450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441" y="1458330"/>
            <a:ext cx="1541413" cy="16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5" grpId="0" animBg="1"/>
      <p:bldP spid="16" grpId="0" animBg="1"/>
      <p:bldP spid="17" grpId="0" animBg="1"/>
      <p:bldP spid="19" grpId="0" animBg="1"/>
      <p:bldP spid="21" grpId="0"/>
      <p:bldP spid="22" grpId="0"/>
      <p:bldP spid="23" grpId="0"/>
      <p:bldP spid="28" grpId="0" animBg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5918" y="719355"/>
            <a:ext cx="474503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求阴影部分的面积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696" y="1539977"/>
            <a:ext cx="1956746" cy="1442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 rot="19336719">
            <a:off x="2018333" y="140007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2566147">
            <a:off x="2238730" y="178903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19336719">
            <a:off x="1768148" y="189478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923929" y="1537857"/>
            <a:ext cx="1008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122896" y="3867894"/>
            <a:ext cx="55122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：阴影部分的面积是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50.24cm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716017" y="1551714"/>
            <a:ext cx="1440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499993" y="2079447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=3.14×4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499991" y="2602667"/>
            <a:ext cx="18722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=3.14×16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427985" y="3063878"/>
            <a:ext cx="2056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50.24(cm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58766" y="1995686"/>
            <a:ext cx="621030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会用“切割法”“平移法”等方法求组合图形的面积。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346756" y="3003798"/>
            <a:ext cx="6210300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能够运用“转化法”把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无法找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出已知条件的问题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，换个角度思考，把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未知条件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转化成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已知条件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来解决。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1758623"/>
            <a:ext cx="1800201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27"/>
          <p:cNvSpPr>
            <a:spLocks noChangeArrowheads="1"/>
          </p:cNvSpPr>
          <p:nvPr/>
        </p:nvSpPr>
        <p:spPr bwMode="auto">
          <a:xfrm>
            <a:off x="2684105" y="1365698"/>
            <a:ext cx="4032249" cy="590692"/>
          </a:xfrm>
          <a:prstGeom prst="wedgeRoundRectCallout">
            <a:avLst>
              <a:gd name="adj1" fmla="val -57403"/>
              <a:gd name="adj2" fmla="val -5062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你会求圆环的面积吗？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1966685"/>
            <a:ext cx="554513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环形的面积等于外圆面积减去内圆面积。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33590" y="3122704"/>
            <a:ext cx="695275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表示环形的面积，环形的面积公式是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=π(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6296" y="1782019"/>
            <a:ext cx="39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90300" y="2326473"/>
            <a:ext cx="39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67774" y="2715766"/>
            <a:ext cx="68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环宽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863779"/>
            <a:ext cx="1177130" cy="149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" grpId="0"/>
      <p:bldP spid="17" grpId="0"/>
      <p:bldP spid="6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5"/>
          <p:cNvSpPr txBox="1">
            <a:spLocks noChangeArrowheads="1"/>
          </p:cNvSpPr>
          <p:nvPr/>
        </p:nvSpPr>
        <p:spPr bwMode="auto">
          <a:xfrm>
            <a:off x="1209632" y="1028645"/>
            <a:ext cx="676047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一张可折叠的圆桌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折叠后成了正方形。折叠部分的面积约是多少平方米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得数保留两位小数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31" descr="28Z58PICt4r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0138" y="935417"/>
            <a:ext cx="899250" cy="9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32"/>
          <p:cNvSpPr>
            <a:spLocks noChangeArrowheads="1"/>
          </p:cNvSpPr>
          <p:nvPr/>
        </p:nvSpPr>
        <p:spPr bwMode="auto">
          <a:xfrm>
            <a:off x="319549" y="1481982"/>
            <a:ext cx="86433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例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C:\Documents and Settings\Administrator\桌面\6年级\p023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55" y="2443396"/>
            <a:ext cx="2680449" cy="188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56" y="2401434"/>
            <a:ext cx="2268000" cy="231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 rot="18821282">
            <a:off x="5492644" y="3701558"/>
            <a:ext cx="814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23928" y="3559769"/>
            <a:ext cx="1034687" cy="177735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7" grpId="0"/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609" y="1072242"/>
            <a:ext cx="2268000" cy="231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 rot="18821282">
            <a:off x="6362556" y="2372366"/>
            <a:ext cx="814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90676" y="1235330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折叠部分的面积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007444" y="1833028"/>
            <a:ext cx="4551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圆的面积－正方形的面积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2862" y="1464471"/>
            <a:ext cx="1547812" cy="154078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04576" y="2399528"/>
            <a:ext cx="3248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圆的面积：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753745" y="674072"/>
            <a:ext cx="1081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001862" y="2914414"/>
            <a:ext cx="22656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=3.14×0.6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30818" y="3437634"/>
            <a:ext cx="22656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=3.14×0.36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001862" y="3994468"/>
            <a:ext cx="29353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=1.1304(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2" grpId="0"/>
      <p:bldP spid="18" grpId="0"/>
      <p:bldP spid="24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00448" y="2117133"/>
            <a:ext cx="3070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折叠部分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的面积：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4587" y="4312046"/>
            <a:ext cx="6354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折叠部分的面积约是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57" y="876616"/>
            <a:ext cx="2268000" cy="231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18821282">
            <a:off x="6478304" y="2176740"/>
            <a:ext cx="814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78610" y="1268845"/>
            <a:ext cx="1547812" cy="154078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0448" y="1342453"/>
            <a:ext cx="2835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0.6×1.2÷2×2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80148" y="1342453"/>
            <a:ext cx="2835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=0.72(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57561" y="2650346"/>
            <a:ext cx="21771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1.1304-0.72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09162" y="3193286"/>
            <a:ext cx="14526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=0.4104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73418" y="3716506"/>
            <a:ext cx="27142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0.41(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88988" y="592703"/>
            <a:ext cx="6343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个等腰三角形面积之和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  <p:bldP spid="15" grpId="0"/>
      <p:bldP spid="16" grpId="0"/>
      <p:bldP spid="1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60" y="785624"/>
            <a:ext cx="2268000" cy="231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3702858" y="3071452"/>
            <a:ext cx="3245406" cy="1519728"/>
          </a:xfrm>
          <a:prstGeom prst="cloudCallout">
            <a:avLst>
              <a:gd name="adj1" fmla="val -47769"/>
              <a:gd name="adj2" fmla="val 3324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55354" y="3170395"/>
            <a:ext cx="28149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观察图形，折叠部分有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块，算出每块面积再相加，行吗？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18821282">
            <a:off x="1312555" y="2085748"/>
            <a:ext cx="814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2861" y="1177853"/>
            <a:ext cx="1547812" cy="1540786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1083860" y="893405"/>
            <a:ext cx="2326940" cy="2109681"/>
            <a:chOff x="982682" y="895645"/>
            <a:chExt cx="2326940" cy="2109681"/>
          </a:xfrm>
        </p:grpSpPr>
        <p:sp>
          <p:nvSpPr>
            <p:cNvPr id="20" name="空心弧 19"/>
            <p:cNvSpPr/>
            <p:nvPr/>
          </p:nvSpPr>
          <p:spPr>
            <a:xfrm rot="2882497">
              <a:off x="1091311" y="787016"/>
              <a:ext cx="2109681" cy="232694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2" name="直接连接符 21"/>
            <p:cNvCxnSpPr>
              <a:endCxn id="20" idx="1"/>
            </p:cNvCxnSpPr>
            <p:nvPr/>
          </p:nvCxnSpPr>
          <p:spPr>
            <a:xfrm flipV="1">
              <a:off x="1414655" y="1171718"/>
              <a:ext cx="1595894" cy="6135"/>
            </a:xfrm>
            <a:prstGeom prst="lin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82682" y="889118"/>
            <a:ext cx="2326940" cy="2109681"/>
            <a:chOff x="982682" y="895645"/>
            <a:chExt cx="2326940" cy="2109681"/>
          </a:xfrm>
        </p:grpSpPr>
        <p:sp>
          <p:nvSpPr>
            <p:cNvPr id="25" name="空心弧 24"/>
            <p:cNvSpPr/>
            <p:nvPr/>
          </p:nvSpPr>
          <p:spPr>
            <a:xfrm rot="2882497">
              <a:off x="1091311" y="787016"/>
              <a:ext cx="2109681" cy="232694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6" name="直接连接符 25"/>
            <p:cNvCxnSpPr>
              <a:endCxn id="25" idx="1"/>
            </p:cNvCxnSpPr>
            <p:nvPr/>
          </p:nvCxnSpPr>
          <p:spPr>
            <a:xfrm flipV="1">
              <a:off x="1414655" y="1171718"/>
              <a:ext cx="1595894" cy="6135"/>
            </a:xfrm>
            <a:prstGeom prst="lin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rot="16200000">
            <a:off x="1023297" y="974501"/>
            <a:ext cx="2326940" cy="2109681"/>
            <a:chOff x="982682" y="895645"/>
            <a:chExt cx="2326940" cy="2109681"/>
          </a:xfrm>
        </p:grpSpPr>
        <p:sp>
          <p:nvSpPr>
            <p:cNvPr id="28" name="空心弧 27"/>
            <p:cNvSpPr/>
            <p:nvPr/>
          </p:nvSpPr>
          <p:spPr>
            <a:xfrm rot="2882497">
              <a:off x="1091311" y="787016"/>
              <a:ext cx="2109681" cy="232694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29" name="直接连接符 28"/>
            <p:cNvCxnSpPr>
              <a:endCxn id="28" idx="1"/>
            </p:cNvCxnSpPr>
            <p:nvPr/>
          </p:nvCxnSpPr>
          <p:spPr>
            <a:xfrm flipV="1">
              <a:off x="1414655" y="1171718"/>
              <a:ext cx="1595894" cy="6135"/>
            </a:xfrm>
            <a:prstGeom prst="lin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rot="5400000">
            <a:off x="1049131" y="793076"/>
            <a:ext cx="2326940" cy="2109681"/>
            <a:chOff x="982682" y="895645"/>
            <a:chExt cx="2326940" cy="2109681"/>
          </a:xfrm>
        </p:grpSpPr>
        <p:sp>
          <p:nvSpPr>
            <p:cNvPr id="31" name="空心弧 30"/>
            <p:cNvSpPr/>
            <p:nvPr/>
          </p:nvSpPr>
          <p:spPr>
            <a:xfrm rot="2882497">
              <a:off x="1091311" y="787016"/>
              <a:ext cx="2109681" cy="232694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2" name="直接连接符 31"/>
            <p:cNvCxnSpPr>
              <a:endCxn id="31" idx="1"/>
            </p:cNvCxnSpPr>
            <p:nvPr/>
          </p:nvCxnSpPr>
          <p:spPr>
            <a:xfrm flipV="1">
              <a:off x="1414655" y="1171718"/>
              <a:ext cx="1595894" cy="6135"/>
            </a:xfrm>
            <a:prstGeom prst="lin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66" y="3159248"/>
            <a:ext cx="1206988" cy="157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  <p:bldP spid="12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6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851670"/>
            <a:ext cx="74485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40024" y="1242258"/>
            <a:ext cx="49680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求圆形花坛周围小路的面积：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076056" y="2043352"/>
            <a:ext cx="20943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花坛周围的小路正好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1907704" y="2024232"/>
            <a:ext cx="20882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花坛的半径是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3" name="Group 19"/>
          <p:cNvGrpSpPr/>
          <p:nvPr/>
        </p:nvGrpSpPr>
        <p:grpSpPr bwMode="auto">
          <a:xfrm>
            <a:off x="2935929" y="844996"/>
            <a:ext cx="2484000" cy="2493169"/>
            <a:chOff x="1872" y="960"/>
            <a:chExt cx="2304" cy="2304"/>
          </a:xfrm>
        </p:grpSpPr>
        <p:sp>
          <p:nvSpPr>
            <p:cNvPr id="40964" name="Text Box 8"/>
            <p:cNvSpPr txBox="1">
              <a:spLocks noChangeArrowheads="1"/>
            </p:cNvSpPr>
            <p:nvPr/>
          </p:nvSpPr>
          <p:spPr bwMode="auto">
            <a:xfrm>
              <a:off x="2613" y="1941"/>
              <a:ext cx="316" cy="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琥珀简体" pitchFamily="65" charset="-122"/>
                </a:rPr>
                <a:t>o</a:t>
              </a:r>
              <a:endPara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琥珀简体" pitchFamily="65" charset="-122"/>
              </a:endParaRPr>
            </a:p>
          </p:txBody>
        </p:sp>
        <p:sp>
          <p:nvSpPr>
            <p:cNvPr id="40965" name="AutoShape 14"/>
            <p:cNvSpPr>
              <a:spLocks noChangeArrowheads="1"/>
            </p:cNvSpPr>
            <p:nvPr/>
          </p:nvSpPr>
          <p:spPr bwMode="auto">
            <a:xfrm>
              <a:off x="1872" y="960"/>
              <a:ext cx="2304" cy="2304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2605 w 21600"/>
                <a:gd name="T11" fmla="*/ 10800 h 21600"/>
                <a:gd name="T12" fmla="*/ 10800 w 21600"/>
                <a:gd name="T13" fmla="*/ 18995 h 21600"/>
                <a:gd name="T14" fmla="*/ 18995 w 21600"/>
                <a:gd name="T15" fmla="*/ 10800 h 21600"/>
                <a:gd name="T16" fmla="*/ 10800 w 21600"/>
                <a:gd name="T17" fmla="*/ 2605 h 21600"/>
                <a:gd name="T18" fmla="*/ 2605 w 21600"/>
                <a:gd name="T19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605" y="10800"/>
                  </a:moveTo>
                  <a:cubicBezTo>
                    <a:pt x="2605" y="15326"/>
                    <a:pt x="6274" y="18995"/>
                    <a:pt x="10800" y="18995"/>
                  </a:cubicBezTo>
                  <a:cubicBezTo>
                    <a:pt x="15326" y="18995"/>
                    <a:pt x="18995" y="15326"/>
                    <a:pt x="18995" y="10800"/>
                  </a:cubicBezTo>
                  <a:cubicBezTo>
                    <a:pt x="18995" y="6274"/>
                    <a:pt x="15326" y="2605"/>
                    <a:pt x="10800" y="2605"/>
                  </a:cubicBezTo>
                  <a:cubicBezTo>
                    <a:pt x="6274" y="2605"/>
                    <a:pt x="2605" y="6274"/>
                    <a:pt x="2605" y="10800"/>
                  </a:cubicBezTo>
                  <a:close/>
                </a:path>
              </a:pathLst>
            </a:custGeom>
            <a:solidFill>
              <a:srgbClr val="00CC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6" name="Text Box 6"/>
            <p:cNvSpPr txBox="1">
              <a:spLocks noChangeArrowheads="1"/>
            </p:cNvSpPr>
            <p:nvPr/>
          </p:nvSpPr>
          <p:spPr bwMode="auto">
            <a:xfrm>
              <a:off x="3099" y="1637"/>
              <a:ext cx="624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8m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67" name="Text Box 7"/>
            <p:cNvSpPr txBox="1">
              <a:spLocks noChangeArrowheads="1"/>
            </p:cNvSpPr>
            <p:nvPr/>
          </p:nvSpPr>
          <p:spPr bwMode="auto">
            <a:xfrm>
              <a:off x="3256" y="2363"/>
              <a:ext cx="816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10m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968" name="Line 17"/>
            <p:cNvSpPr>
              <a:spLocks noChangeShapeType="1"/>
            </p:cNvSpPr>
            <p:nvPr/>
          </p:nvSpPr>
          <p:spPr bwMode="auto">
            <a:xfrm>
              <a:off x="3024" y="2160"/>
              <a:ext cx="48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9" name="Line 18"/>
            <p:cNvSpPr>
              <a:spLocks noChangeShapeType="1"/>
            </p:cNvSpPr>
            <p:nvPr/>
          </p:nvSpPr>
          <p:spPr bwMode="auto">
            <a:xfrm flipV="1">
              <a:off x="3024" y="1968"/>
              <a:ext cx="86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971550" y="3943351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花坛周围小路的面积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外圆面积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内圆面积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23160" y="832637"/>
            <a:ext cx="231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由题意可得：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823850"/>
            <a:ext cx="1018456" cy="541139"/>
          </a:xfrm>
          <a:prstGeom prst="rect">
            <a:avLst/>
          </a:prstGeom>
          <a:noFill/>
        </p:spPr>
        <p:txBody>
          <a:bodyPr/>
          <a:lstStyle/>
          <a:p>
            <a:pPr algn="l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dirty="0"/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971550" y="771550"/>
            <a:ext cx="30243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花坛外圆的面积：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755650" y="1865851"/>
            <a:ext cx="3024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花坛内圆的面积：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755650" y="2912291"/>
            <a:ext cx="30297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花坛小路的面积：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1165309" y="3996343"/>
            <a:ext cx="6842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答：花坛周围的小路的面积是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113.04 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699792" y="1342631"/>
            <a:ext cx="4793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8+2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27784" y="2389071"/>
            <a:ext cx="43564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 ×8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=200.96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658763" y="3437646"/>
            <a:ext cx="4630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200.96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113.04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（㎡）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1" grpId="0"/>
      <p:bldP spid="43012" grpId="0"/>
      <p:bldP spid="43013" grpId="0"/>
      <p:bldP spid="43014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WPS 演示</Application>
  <PresentationFormat>全屏显示(16:9)</PresentationFormat>
  <Paragraphs>214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Times New Roman</vt:lpstr>
      <vt:lpstr>方正琥珀简体</vt:lpstr>
      <vt:lpstr>微软雅黑</vt:lpstr>
      <vt:lpstr>华文新魏</vt:lpstr>
      <vt:lpstr>Cambria Math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129</cp:revision>
  <dcterms:created xsi:type="dcterms:W3CDTF">2018-09-11T05:46:00Z</dcterms:created>
  <dcterms:modified xsi:type="dcterms:W3CDTF">2023-08-29T01:06:41Z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66A400CCB31F429085284A5A702845B9_12</vt:lpwstr>
  </property>
</Properties>
</file>