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309" r:id="rId5"/>
    <p:sldId id="310" r:id="rId6"/>
    <p:sldId id="329" r:id="rId7"/>
    <p:sldId id="321" r:id="rId8"/>
    <p:sldId id="322" r:id="rId9"/>
    <p:sldId id="327" r:id="rId10"/>
    <p:sldId id="331" r:id="rId11"/>
    <p:sldId id="330" r:id="rId12"/>
    <p:sldId id="328" r:id="rId13"/>
    <p:sldId id="33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EEF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可能性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slide" Target="slide4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大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187729" y="3719576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4488" y="2880831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195736" y="2880831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807631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78777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4313" y="555526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  <a:latin typeface="+mj-ea"/>
                <a:ea typeface="+mj-ea"/>
              </a:rPr>
              <a:t>总复习</a:t>
            </a:r>
            <a:endParaRPr lang="zh-CN" altLang="en-US" sz="40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295965" y="365786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26526"/>
            <a:ext cx="654821" cy="677000"/>
            <a:chOff x="1306635" y="1411417"/>
            <a:chExt cx="654821" cy="677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11417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606987" y="1347614"/>
            <a:ext cx="4313648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</a:rPr>
              <a:t> </a:t>
            </a:r>
            <a:r>
              <a:rPr lang="zh-CN" altLang="zh-CN" sz="6600" b="1" dirty="0"/>
              <a:t>可能性</a:t>
            </a:r>
            <a:endParaRPr lang="zh-CN" altLang="zh-CN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3832" y="555525"/>
            <a:ext cx="5742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charset="-122"/>
              </a:rPr>
              <a:t>根据要求在转盘上涂上绿色和黄色。</a:t>
            </a:r>
            <a:endParaRPr lang="zh-CN" altLang="en-US" sz="2400" b="1" dirty="0">
              <a:ea typeface="楷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43608" y="2092286"/>
            <a:ext cx="1584176" cy="1800200"/>
            <a:chOff x="6732240" y="1059582"/>
            <a:chExt cx="1584176" cy="1800200"/>
          </a:xfrm>
        </p:grpSpPr>
        <p:grpSp>
          <p:nvGrpSpPr>
            <p:cNvPr id="11" name="组合 10"/>
            <p:cNvGrpSpPr/>
            <p:nvPr/>
          </p:nvGrpSpPr>
          <p:grpSpPr>
            <a:xfrm>
              <a:off x="6732240" y="1059582"/>
              <a:ext cx="1584176" cy="1800200"/>
              <a:chOff x="6732240" y="1059582"/>
              <a:chExt cx="1584176" cy="1800200"/>
            </a:xfrm>
          </p:grpSpPr>
          <p:sp>
            <p:nvSpPr>
              <p:cNvPr id="3" name="流程图: 汇总连接 2"/>
              <p:cNvSpPr/>
              <p:nvPr/>
            </p:nvSpPr>
            <p:spPr>
              <a:xfrm>
                <a:off x="6732240" y="1059582"/>
                <a:ext cx="1584176" cy="1800200"/>
              </a:xfrm>
              <a:prstGeom prst="flowChartSummingJunction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cxnSp>
            <p:nvCxnSpPr>
              <p:cNvPr id="6" name="直接连接符 5"/>
              <p:cNvCxnSpPr>
                <a:stCxn id="3" idx="2"/>
                <a:endCxn id="3" idx="6"/>
              </p:cNvCxnSpPr>
              <p:nvPr/>
            </p:nvCxnSpPr>
            <p:spPr>
              <a:xfrm>
                <a:off x="6732240" y="1959682"/>
                <a:ext cx="1584176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>
                <a:stCxn id="3" idx="0"/>
                <a:endCxn id="3" idx="4"/>
              </p:cNvCxnSpPr>
              <p:nvPr/>
            </p:nvCxnSpPr>
            <p:spPr>
              <a:xfrm>
                <a:off x="7524328" y="1059582"/>
                <a:ext cx="0" cy="18002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直接箭头连接符 12"/>
            <p:cNvCxnSpPr/>
            <p:nvPr/>
          </p:nvCxnSpPr>
          <p:spPr>
            <a:xfrm flipH="1" flipV="1">
              <a:off x="7308304" y="1275606"/>
              <a:ext cx="216024" cy="684076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1043608" y="258529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3449" y="337885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a typeface="楷体" panose="02010609060101010101" charset="-122"/>
              </a:rPr>
              <a:t>黄</a:t>
            </a:r>
            <a:endParaRPr lang="zh-CN" altLang="en-US" sz="2400" b="1" dirty="0">
              <a:solidFill>
                <a:srgbClr val="FFC000"/>
              </a:solidFill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6760" y="1080536"/>
            <a:ext cx="2464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charset="-122"/>
              </a:rPr>
              <a:t>指针停在绿色区域的可能性大。</a:t>
            </a:r>
            <a:endParaRPr lang="zh-CN" altLang="en-US" sz="2400" b="1" dirty="0"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0072" y="1091892"/>
            <a:ext cx="2425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charset="-122"/>
              </a:rPr>
              <a:t>指针停在黄色区域的可能性大。</a:t>
            </a:r>
            <a:endParaRPr lang="zh-CN" altLang="en-US" sz="2400" b="1" dirty="0"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6760" y="3998296"/>
            <a:ext cx="3145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charset="-122"/>
              </a:rPr>
              <a:t>涂绿色的的份数比黄色的份数多。</a:t>
            </a:r>
            <a:r>
              <a:rPr lang="zh-CN" altLang="en-US" sz="2000" b="1" dirty="0">
                <a:ea typeface="楷体" panose="02010609060101010101" charset="-122"/>
              </a:rPr>
              <a:t> </a:t>
            </a:r>
            <a:endParaRPr lang="zh-CN" altLang="en-US" sz="2000" b="1" dirty="0">
              <a:ea typeface="楷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640524" y="1933651"/>
            <a:ext cx="1584176" cy="1800200"/>
            <a:chOff x="6732240" y="1059582"/>
            <a:chExt cx="1584176" cy="1800200"/>
          </a:xfrm>
        </p:grpSpPr>
        <p:grpSp>
          <p:nvGrpSpPr>
            <p:cNvPr id="29" name="组合 28"/>
            <p:cNvGrpSpPr/>
            <p:nvPr/>
          </p:nvGrpSpPr>
          <p:grpSpPr>
            <a:xfrm>
              <a:off x="6732240" y="1059582"/>
              <a:ext cx="1584176" cy="1800200"/>
              <a:chOff x="6732240" y="1059582"/>
              <a:chExt cx="1584176" cy="1800200"/>
            </a:xfrm>
          </p:grpSpPr>
          <p:sp>
            <p:nvSpPr>
              <p:cNvPr id="31" name="流程图: 汇总连接 30"/>
              <p:cNvSpPr/>
              <p:nvPr/>
            </p:nvSpPr>
            <p:spPr>
              <a:xfrm>
                <a:off x="6732240" y="1059582"/>
                <a:ext cx="1584176" cy="1800200"/>
              </a:xfrm>
              <a:prstGeom prst="flowChartSummingJunction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cxnSp>
            <p:nvCxnSpPr>
              <p:cNvPr id="32" name="直接连接符 31"/>
              <p:cNvCxnSpPr>
                <a:stCxn id="31" idx="2"/>
                <a:endCxn id="31" idx="6"/>
              </p:cNvCxnSpPr>
              <p:nvPr/>
            </p:nvCxnSpPr>
            <p:spPr>
              <a:xfrm>
                <a:off x="6732240" y="1959682"/>
                <a:ext cx="1584176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31" idx="0"/>
                <a:endCxn id="31" idx="4"/>
              </p:cNvCxnSpPr>
              <p:nvPr/>
            </p:nvCxnSpPr>
            <p:spPr>
              <a:xfrm>
                <a:off x="7524328" y="1059582"/>
                <a:ext cx="0" cy="180020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直接箭头连接符 29"/>
            <p:cNvCxnSpPr/>
            <p:nvPr/>
          </p:nvCxnSpPr>
          <p:spPr>
            <a:xfrm flipH="1" flipV="1">
              <a:off x="7308304" y="1275606"/>
              <a:ext cx="216024" cy="684076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373450" y="226088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35696" y="225429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56454" y="25852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81917" y="297281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10232" y="321860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43607" y="299239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a typeface="楷体" panose="02010609060101010101" charset="-122"/>
              </a:rPr>
              <a:t>黄</a:t>
            </a:r>
            <a:endParaRPr lang="zh-CN" altLang="en-US" sz="2400" b="1" dirty="0">
              <a:solidFill>
                <a:srgbClr val="FFC000"/>
              </a:solidFill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01483" y="240055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a typeface="楷体" panose="02010609060101010101" charset="-122"/>
              </a:rPr>
              <a:t>黄</a:t>
            </a:r>
            <a:endParaRPr lang="zh-CN" altLang="en-US" sz="2400" b="1" dirty="0">
              <a:solidFill>
                <a:srgbClr val="FFC000"/>
              </a:solidFill>
              <a:ea typeface="楷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23773" y="209228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a typeface="楷体" panose="02010609060101010101" charset="-122"/>
              </a:rPr>
              <a:t>黄</a:t>
            </a:r>
            <a:endParaRPr lang="zh-CN" altLang="en-US" sz="2400" b="1" dirty="0">
              <a:solidFill>
                <a:srgbClr val="FFC000"/>
              </a:solidFill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32612" y="209228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a typeface="楷体" panose="02010609060101010101" charset="-122"/>
              </a:rPr>
              <a:t>黄</a:t>
            </a:r>
            <a:endParaRPr lang="zh-CN" altLang="en-US" sz="2400" b="1" dirty="0">
              <a:solidFill>
                <a:srgbClr val="FFC000"/>
              </a:solidFill>
              <a:ea typeface="楷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78833" y="241951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a typeface="楷体" panose="02010609060101010101" charset="-122"/>
              </a:rPr>
              <a:t>黄</a:t>
            </a:r>
            <a:endParaRPr lang="zh-CN" altLang="en-US" sz="2400" b="1" dirty="0">
              <a:solidFill>
                <a:srgbClr val="FFC000"/>
              </a:solidFill>
              <a:ea typeface="楷体" panose="02010609060101010101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70239" y="285429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ea typeface="楷体" panose="02010609060101010101" charset="-122"/>
              </a:rPr>
              <a:t>黄</a:t>
            </a:r>
            <a:endParaRPr lang="zh-CN" altLang="en-US" sz="2400" b="1" dirty="0">
              <a:solidFill>
                <a:srgbClr val="FFC000"/>
              </a:solidFill>
              <a:ea typeface="楷体" panose="0201060906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49861" y="320582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95391" y="320364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724145" y="283593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339933"/>
                </a:solidFill>
                <a:ea typeface="楷体" panose="02010609060101010101" charset="-122"/>
              </a:rPr>
              <a:t>绿</a:t>
            </a:r>
            <a:endParaRPr lang="zh-CN" altLang="en-US" sz="2400" b="1" dirty="0">
              <a:solidFill>
                <a:srgbClr val="339933"/>
              </a:solidFill>
              <a:ea typeface="楷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246320" y="3856409"/>
            <a:ext cx="27995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charset="-122"/>
              </a:rPr>
              <a:t>涂黄色的份数比绿色的份数多。</a:t>
            </a:r>
            <a:r>
              <a:rPr lang="zh-CN" altLang="en-US" sz="2000" b="1" dirty="0">
                <a:ea typeface="楷体" panose="02010609060101010101" charset="-122"/>
              </a:rPr>
              <a:t> </a:t>
            </a:r>
            <a:endParaRPr lang="zh-CN" altLang="en-US" sz="2000" b="1" dirty="0"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00325" y="2704227"/>
            <a:ext cx="24878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 </a:t>
            </a:r>
            <a:endParaRPr kumimoji="0" lang="zh-CN" altLang="zh-CN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584" y="809169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袋中装有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个小球，颜色为红、白、黑三种，除颜色外其他均相同。若要求摸出一个球是白球和不是白球的可能性相等，则黑球和红球共有多少个？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6" y="2598738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10÷2=5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5696" y="3337362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答：黑球与红球共有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个。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 bwMode="auto">
          <a:xfrm>
            <a:off x="3292972" y="2021841"/>
            <a:ext cx="287337" cy="1008578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圆角矩形 18"/>
          <p:cNvSpPr>
            <a:spLocks noChangeArrowheads="1"/>
          </p:cNvSpPr>
          <p:nvPr/>
        </p:nvSpPr>
        <p:spPr bwMode="auto">
          <a:xfrm>
            <a:off x="1763688" y="2113714"/>
            <a:ext cx="1467720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生活中的事件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4" name="圆角矩形 19"/>
          <p:cNvSpPr>
            <a:spLocks noChangeArrowheads="1"/>
          </p:cNvSpPr>
          <p:nvPr/>
        </p:nvSpPr>
        <p:spPr bwMode="auto">
          <a:xfrm>
            <a:off x="6013181" y="2862748"/>
            <a:ext cx="879526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可能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740774" y="2843133"/>
            <a:ext cx="1926435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不确定现象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6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621012" y="1821405"/>
            <a:ext cx="1885135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确定现象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左大括号 26"/>
          <p:cNvSpPr/>
          <p:nvPr/>
        </p:nvSpPr>
        <p:spPr bwMode="auto">
          <a:xfrm>
            <a:off x="5523541" y="1487692"/>
            <a:ext cx="287337" cy="1008578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879359" y="2179006"/>
            <a:ext cx="1157363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不可能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810879" y="1430692"/>
            <a:ext cx="942566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5683071" y="3023906"/>
            <a:ext cx="330109" cy="21857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5" name="组合 14"/>
          <p:cNvGrpSpPr/>
          <p:nvPr/>
        </p:nvGrpSpPr>
        <p:grpSpPr>
          <a:xfrm>
            <a:off x="278826" y="460354"/>
            <a:ext cx="2266690" cy="561692"/>
            <a:chOff x="192082" y="439395"/>
            <a:chExt cx="2266690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723" grpId="0" animBg="1"/>
      <p:bldP spid="30724" grpId="0" animBg="1"/>
      <p:bldP spid="31749" grpId="0" animBg="1"/>
      <p:bldP spid="31756" grpId="0" animBg="1"/>
      <p:bldP spid="27" grpId="0" animBg="1"/>
      <p:bldP spid="31" grpId="0" animBg="1"/>
      <p:bldP spid="32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3" name="图片 39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71600" y="1108366"/>
            <a:ext cx="7632848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事件发生的可能性有大有小。当某种物品的数量较多或条件对某些事件有利肘，发生的可能性就大些，反之，发生的可能性就小一些。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0077" y="2530294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事件肯定发生时，就用“一定”描述，如果不是一定发生，就用“可能”描述。可能发生的事件发生的可能性有大有小，还可能相等。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0077" y="3756977"/>
            <a:ext cx="75359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根据事件发生的情况，可以用“一定”“偶尔”“经常”“可能”“不可能”等来描述。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09617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想一想，在一定发生的事件后面画“√”，在可能发生的事件后面画“△”，在不可能发生的事件后面画“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×”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718" y="1840614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、星期一下雨，星期二也下雨。 （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7983" y="2280022"/>
            <a:ext cx="41332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、哥哥比弟弟小。 （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741687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、擅长游泳的人，在河里游泳也会发生溺水事故。 （ 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171334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、期末考试小花考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100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分。 （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776" y="3609075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每年的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日是我们的国庆节。 （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983" y="4015788"/>
            <a:ext cx="7317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黄经的学习成绩很好，将来能考上大学。 （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983" y="4414341"/>
            <a:ext cx="47739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闭上眼睛看见东西。 （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1904" y="1840614"/>
            <a:ext cx="576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△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91880" y="2280022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40352" y="2736597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△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55433" y="3194083"/>
            <a:ext cx="576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△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1173" y="3609074"/>
            <a:ext cx="576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04248" y="4015787"/>
            <a:ext cx="548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△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46806" y="4414341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9086" y="425882"/>
            <a:ext cx="2266690" cy="561692"/>
            <a:chOff x="192082" y="411510"/>
            <a:chExt cx="2266690" cy="5616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/>
          <p:nvPr/>
        </p:nvGrpSpPr>
        <p:grpSpPr bwMode="auto">
          <a:xfrm>
            <a:off x="1311276" y="2150507"/>
            <a:ext cx="1527175" cy="457200"/>
            <a:chOff x="791" y="1632"/>
            <a:chExt cx="962" cy="384"/>
          </a:xfrm>
        </p:grpSpPr>
        <p:sp>
          <p:nvSpPr>
            <p:cNvPr id="40963" name="Oval 3"/>
            <p:cNvSpPr>
              <a:spLocks noChangeArrowheads="1"/>
            </p:cNvSpPr>
            <p:nvPr/>
          </p:nvSpPr>
          <p:spPr bwMode="auto">
            <a:xfrm>
              <a:off x="1367" y="1632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64" name="Oval 4"/>
            <p:cNvSpPr>
              <a:spLocks noChangeArrowheads="1"/>
            </p:cNvSpPr>
            <p:nvPr/>
          </p:nvSpPr>
          <p:spPr bwMode="auto">
            <a:xfrm>
              <a:off x="1536" y="1703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65" name="Oval 5"/>
            <p:cNvSpPr>
              <a:spLocks noChangeArrowheads="1"/>
            </p:cNvSpPr>
            <p:nvPr/>
          </p:nvSpPr>
          <p:spPr bwMode="auto">
            <a:xfrm>
              <a:off x="1448" y="175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66" name="Oval 6"/>
            <p:cNvSpPr>
              <a:spLocks noChangeArrowheads="1"/>
            </p:cNvSpPr>
            <p:nvPr/>
          </p:nvSpPr>
          <p:spPr bwMode="auto">
            <a:xfrm>
              <a:off x="960" y="1655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67" name="Oval 7"/>
            <p:cNvSpPr>
              <a:spLocks noChangeArrowheads="1"/>
            </p:cNvSpPr>
            <p:nvPr/>
          </p:nvSpPr>
          <p:spPr bwMode="auto">
            <a:xfrm>
              <a:off x="1118" y="1655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68" name="Oval 8"/>
            <p:cNvSpPr>
              <a:spLocks noChangeArrowheads="1"/>
            </p:cNvSpPr>
            <p:nvPr/>
          </p:nvSpPr>
          <p:spPr bwMode="auto">
            <a:xfrm>
              <a:off x="791" y="1703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69" name="Oval 9"/>
            <p:cNvSpPr>
              <a:spLocks noChangeArrowheads="1"/>
            </p:cNvSpPr>
            <p:nvPr/>
          </p:nvSpPr>
          <p:spPr bwMode="auto">
            <a:xfrm>
              <a:off x="929" y="175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70" name="Oval 10"/>
            <p:cNvSpPr>
              <a:spLocks noChangeArrowheads="1"/>
            </p:cNvSpPr>
            <p:nvPr/>
          </p:nvSpPr>
          <p:spPr bwMode="auto">
            <a:xfrm>
              <a:off x="1269" y="169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71" name="Oval 11"/>
            <p:cNvSpPr>
              <a:spLocks noChangeArrowheads="1"/>
            </p:cNvSpPr>
            <p:nvPr/>
          </p:nvSpPr>
          <p:spPr bwMode="auto">
            <a:xfrm>
              <a:off x="1118" y="175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72" name="Oval 12"/>
            <p:cNvSpPr>
              <a:spLocks noChangeArrowheads="1"/>
            </p:cNvSpPr>
            <p:nvPr/>
          </p:nvSpPr>
          <p:spPr bwMode="auto">
            <a:xfrm>
              <a:off x="1307" y="1799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40973" name="AutoShape 13"/>
          <p:cNvSpPr>
            <a:spLocks noChangeArrowheads="1"/>
          </p:cNvSpPr>
          <p:nvPr/>
        </p:nvSpPr>
        <p:spPr bwMode="auto">
          <a:xfrm>
            <a:off x="1195389" y="2116931"/>
            <a:ext cx="1949450" cy="490776"/>
          </a:xfrm>
          <a:prstGeom prst="cube">
            <a:avLst>
              <a:gd name="adj" fmla="val 25000"/>
            </a:avLst>
          </a:prstGeom>
          <a:solidFill>
            <a:srgbClr val="66CC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 b="1"/>
          </a:p>
        </p:txBody>
      </p:sp>
      <p:grpSp>
        <p:nvGrpSpPr>
          <p:cNvPr id="40974" name="Group 14"/>
          <p:cNvGrpSpPr/>
          <p:nvPr/>
        </p:nvGrpSpPr>
        <p:grpSpPr bwMode="auto">
          <a:xfrm>
            <a:off x="3718720" y="2207657"/>
            <a:ext cx="1527175" cy="457200"/>
            <a:chOff x="2847" y="2569"/>
            <a:chExt cx="962" cy="384"/>
          </a:xfrm>
        </p:grpSpPr>
        <p:sp>
          <p:nvSpPr>
            <p:cNvPr id="40975" name="Oval 15"/>
            <p:cNvSpPr>
              <a:spLocks noChangeArrowheads="1"/>
            </p:cNvSpPr>
            <p:nvPr/>
          </p:nvSpPr>
          <p:spPr bwMode="auto">
            <a:xfrm>
              <a:off x="3423" y="2569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76" name="Oval 16"/>
            <p:cNvSpPr>
              <a:spLocks noChangeArrowheads="1"/>
            </p:cNvSpPr>
            <p:nvPr/>
          </p:nvSpPr>
          <p:spPr bwMode="auto">
            <a:xfrm>
              <a:off x="3592" y="2640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77" name="Oval 17"/>
            <p:cNvSpPr>
              <a:spLocks noChangeArrowheads="1"/>
            </p:cNvSpPr>
            <p:nvPr/>
          </p:nvSpPr>
          <p:spPr bwMode="auto">
            <a:xfrm>
              <a:off x="3504" y="2688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78" name="Oval 18"/>
            <p:cNvSpPr>
              <a:spLocks noChangeArrowheads="1"/>
            </p:cNvSpPr>
            <p:nvPr/>
          </p:nvSpPr>
          <p:spPr bwMode="auto">
            <a:xfrm>
              <a:off x="3016" y="2592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79" name="Oval 19"/>
            <p:cNvSpPr>
              <a:spLocks noChangeArrowheads="1"/>
            </p:cNvSpPr>
            <p:nvPr/>
          </p:nvSpPr>
          <p:spPr bwMode="auto">
            <a:xfrm>
              <a:off x="3174" y="2592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80" name="Oval 20"/>
            <p:cNvSpPr>
              <a:spLocks noChangeArrowheads="1"/>
            </p:cNvSpPr>
            <p:nvPr/>
          </p:nvSpPr>
          <p:spPr bwMode="auto">
            <a:xfrm>
              <a:off x="2847" y="2640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81" name="Oval 21"/>
            <p:cNvSpPr>
              <a:spLocks noChangeArrowheads="1"/>
            </p:cNvSpPr>
            <p:nvPr/>
          </p:nvSpPr>
          <p:spPr bwMode="auto">
            <a:xfrm>
              <a:off x="2985" y="2688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82" name="Oval 22"/>
            <p:cNvSpPr>
              <a:spLocks noChangeArrowheads="1"/>
            </p:cNvSpPr>
            <p:nvPr/>
          </p:nvSpPr>
          <p:spPr bwMode="auto">
            <a:xfrm>
              <a:off x="3325" y="2628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83" name="Oval 23"/>
            <p:cNvSpPr>
              <a:spLocks noChangeArrowheads="1"/>
            </p:cNvSpPr>
            <p:nvPr/>
          </p:nvSpPr>
          <p:spPr bwMode="auto">
            <a:xfrm>
              <a:off x="3174" y="2688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84" name="Oval 24"/>
            <p:cNvSpPr>
              <a:spLocks noChangeArrowheads="1"/>
            </p:cNvSpPr>
            <p:nvPr/>
          </p:nvSpPr>
          <p:spPr bwMode="auto">
            <a:xfrm>
              <a:off x="3363" y="2736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40985" name="AutoShape 25"/>
          <p:cNvSpPr>
            <a:spLocks noChangeArrowheads="1"/>
          </p:cNvSpPr>
          <p:nvPr/>
        </p:nvSpPr>
        <p:spPr bwMode="auto">
          <a:xfrm>
            <a:off x="3597275" y="2189112"/>
            <a:ext cx="1949450" cy="490776"/>
          </a:xfrm>
          <a:prstGeom prst="cube">
            <a:avLst>
              <a:gd name="adj" fmla="val 25000"/>
            </a:avLst>
          </a:prstGeom>
          <a:solidFill>
            <a:srgbClr val="66CC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 b="1"/>
          </a:p>
        </p:txBody>
      </p:sp>
      <p:grpSp>
        <p:nvGrpSpPr>
          <p:cNvPr id="40986" name="Group 26"/>
          <p:cNvGrpSpPr/>
          <p:nvPr/>
        </p:nvGrpSpPr>
        <p:grpSpPr bwMode="auto">
          <a:xfrm>
            <a:off x="6248400" y="2131942"/>
            <a:ext cx="1527175" cy="457200"/>
            <a:chOff x="4416" y="3072"/>
            <a:chExt cx="962" cy="384"/>
          </a:xfrm>
        </p:grpSpPr>
        <p:sp>
          <p:nvSpPr>
            <p:cNvPr id="40987" name="Oval 27"/>
            <p:cNvSpPr>
              <a:spLocks noChangeArrowheads="1"/>
            </p:cNvSpPr>
            <p:nvPr/>
          </p:nvSpPr>
          <p:spPr bwMode="auto">
            <a:xfrm>
              <a:off x="4992" y="3072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88" name="Oval 28"/>
            <p:cNvSpPr>
              <a:spLocks noChangeArrowheads="1"/>
            </p:cNvSpPr>
            <p:nvPr/>
          </p:nvSpPr>
          <p:spPr bwMode="auto">
            <a:xfrm>
              <a:off x="5161" y="3143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89" name="Oval 29"/>
            <p:cNvSpPr>
              <a:spLocks noChangeArrowheads="1"/>
            </p:cNvSpPr>
            <p:nvPr/>
          </p:nvSpPr>
          <p:spPr bwMode="auto">
            <a:xfrm>
              <a:off x="5073" y="319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90" name="Oval 30"/>
            <p:cNvSpPr>
              <a:spLocks noChangeArrowheads="1"/>
            </p:cNvSpPr>
            <p:nvPr/>
          </p:nvSpPr>
          <p:spPr bwMode="auto">
            <a:xfrm>
              <a:off x="4585" y="3095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91" name="Oval 31"/>
            <p:cNvSpPr>
              <a:spLocks noChangeArrowheads="1"/>
            </p:cNvSpPr>
            <p:nvPr/>
          </p:nvSpPr>
          <p:spPr bwMode="auto">
            <a:xfrm>
              <a:off x="4743" y="3095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92" name="Oval 32"/>
            <p:cNvSpPr>
              <a:spLocks noChangeArrowheads="1"/>
            </p:cNvSpPr>
            <p:nvPr/>
          </p:nvSpPr>
          <p:spPr bwMode="auto">
            <a:xfrm>
              <a:off x="4416" y="3143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93" name="Oval 33"/>
            <p:cNvSpPr>
              <a:spLocks noChangeArrowheads="1"/>
            </p:cNvSpPr>
            <p:nvPr/>
          </p:nvSpPr>
          <p:spPr bwMode="auto">
            <a:xfrm>
              <a:off x="4554" y="319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94" name="Oval 34"/>
            <p:cNvSpPr>
              <a:spLocks noChangeArrowheads="1"/>
            </p:cNvSpPr>
            <p:nvPr/>
          </p:nvSpPr>
          <p:spPr bwMode="auto">
            <a:xfrm>
              <a:off x="4894" y="313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95" name="Oval 35"/>
            <p:cNvSpPr>
              <a:spLocks noChangeArrowheads="1"/>
            </p:cNvSpPr>
            <p:nvPr/>
          </p:nvSpPr>
          <p:spPr bwMode="auto">
            <a:xfrm>
              <a:off x="4743" y="3191"/>
              <a:ext cx="217" cy="217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996" name="Oval 36"/>
            <p:cNvSpPr>
              <a:spLocks noChangeArrowheads="1"/>
            </p:cNvSpPr>
            <p:nvPr/>
          </p:nvSpPr>
          <p:spPr bwMode="auto">
            <a:xfrm>
              <a:off x="4932" y="3239"/>
              <a:ext cx="217" cy="2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40997" name="AutoShape 37"/>
          <p:cNvSpPr>
            <a:spLocks noChangeArrowheads="1"/>
          </p:cNvSpPr>
          <p:nvPr/>
        </p:nvSpPr>
        <p:spPr bwMode="auto">
          <a:xfrm>
            <a:off x="6104499" y="2116931"/>
            <a:ext cx="1949450" cy="490776"/>
          </a:xfrm>
          <a:prstGeom prst="cube">
            <a:avLst>
              <a:gd name="adj" fmla="val 25000"/>
            </a:avLst>
          </a:prstGeom>
          <a:solidFill>
            <a:srgbClr val="66CC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 b="1"/>
          </a:p>
        </p:txBody>
      </p:sp>
      <p:sp>
        <p:nvSpPr>
          <p:cNvPr id="40998" name="Text Box 38"/>
          <p:cNvSpPr txBox="1">
            <a:spLocks noChangeArrowheads="1"/>
          </p:cNvSpPr>
          <p:nvPr/>
        </p:nvSpPr>
        <p:spPr bwMode="auto">
          <a:xfrm>
            <a:off x="609600" y="779611"/>
            <a:ext cx="7696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从下面的三个盒子里分别摸出一个小球，会是哪种结果？</a:t>
            </a:r>
            <a:endParaRPr kumimoji="1"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999" name="Text Box 39"/>
          <p:cNvSpPr txBox="1">
            <a:spLocks noChangeArrowheads="1"/>
          </p:cNvSpPr>
          <p:nvPr/>
        </p:nvSpPr>
        <p:spPr bwMode="auto">
          <a:xfrm>
            <a:off x="889001" y="3694261"/>
            <a:ext cx="236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</a:rPr>
              <a:t>可能是黄球</a:t>
            </a:r>
            <a:endParaRPr kumimoji="1"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00" name="Text Box 40"/>
          <p:cNvSpPr txBox="1">
            <a:spLocks noChangeArrowheads="1"/>
          </p:cNvSpPr>
          <p:nvPr/>
        </p:nvSpPr>
        <p:spPr bwMode="auto">
          <a:xfrm>
            <a:off x="3429000" y="3694261"/>
            <a:ext cx="2743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</a:rPr>
              <a:t>不可能是黄球</a:t>
            </a:r>
            <a:endParaRPr kumimoji="1"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01" name="Text Box 41"/>
          <p:cNvSpPr txBox="1">
            <a:spLocks noChangeArrowheads="1"/>
          </p:cNvSpPr>
          <p:nvPr/>
        </p:nvSpPr>
        <p:spPr bwMode="auto">
          <a:xfrm>
            <a:off x="6248400" y="3694261"/>
            <a:ext cx="236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楷体" panose="02010609060101010101" charset="-122"/>
                <a:ea typeface="楷体" panose="02010609060101010101" charset="-122"/>
              </a:rPr>
              <a:t>一定是黄球</a:t>
            </a:r>
            <a:endParaRPr kumimoji="1"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02" name="Line 42"/>
          <p:cNvSpPr>
            <a:spLocks noChangeShapeType="1"/>
          </p:cNvSpPr>
          <p:nvPr/>
        </p:nvSpPr>
        <p:spPr bwMode="auto">
          <a:xfrm>
            <a:off x="2382044" y="2664857"/>
            <a:ext cx="4306888" cy="1086554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 b="1"/>
          </a:p>
        </p:txBody>
      </p:sp>
      <p:sp>
        <p:nvSpPr>
          <p:cNvPr id="41003" name="Line 43"/>
          <p:cNvSpPr>
            <a:spLocks noChangeShapeType="1"/>
          </p:cNvSpPr>
          <p:nvPr/>
        </p:nvSpPr>
        <p:spPr bwMode="auto">
          <a:xfrm>
            <a:off x="4535488" y="2679888"/>
            <a:ext cx="36512" cy="1071523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 b="1"/>
          </a:p>
        </p:txBody>
      </p:sp>
      <p:sp>
        <p:nvSpPr>
          <p:cNvPr id="41004" name="Line 44"/>
          <p:cNvSpPr>
            <a:spLocks noChangeShapeType="1"/>
          </p:cNvSpPr>
          <p:nvPr/>
        </p:nvSpPr>
        <p:spPr bwMode="auto">
          <a:xfrm flipH="1">
            <a:off x="2286000" y="2679888"/>
            <a:ext cx="4402932" cy="1071523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 animBg="1"/>
      <p:bldP spid="40985" grpId="0" animBg="1"/>
      <p:bldP spid="40997" grpId="0" animBg="1"/>
      <p:bldP spid="40998" grpId="0"/>
      <p:bldP spid="40999" grpId="0"/>
      <p:bldP spid="41000" grpId="0"/>
      <p:bldP spid="41001" grpId="0"/>
      <p:bldP spid="41002" grpId="0" animBg="1"/>
      <p:bldP spid="41003" grpId="0" animBg="1"/>
      <p:bldP spid="4100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8" name="Text Box 38"/>
          <p:cNvSpPr txBox="1">
            <a:spLocks noChangeArrowheads="1"/>
          </p:cNvSpPr>
          <p:nvPr/>
        </p:nvSpPr>
        <p:spPr bwMode="auto">
          <a:xfrm>
            <a:off x="609600" y="514350"/>
            <a:ext cx="7696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楷体" panose="02010609060101010101" charset="-122"/>
                <a:ea typeface="楷体" panose="02010609060101010101" charset="-122"/>
              </a:rPr>
              <a:t>先估计一下，在下面两个盒子里摸小球，摸到哪种颜色的可能性大些？</a:t>
            </a:r>
            <a:endParaRPr kumimoji="1"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5" name="Group 2"/>
          <p:cNvGrpSpPr/>
          <p:nvPr/>
        </p:nvGrpSpPr>
        <p:grpSpPr bwMode="auto">
          <a:xfrm>
            <a:off x="1066800" y="1628775"/>
            <a:ext cx="2743200" cy="1543050"/>
            <a:chOff x="720" y="1344"/>
            <a:chExt cx="1728" cy="1296"/>
          </a:xfrm>
        </p:grpSpPr>
        <p:sp>
          <p:nvSpPr>
            <p:cNvPr id="46" name="Oval 3"/>
            <p:cNvSpPr>
              <a:spLocks noChangeArrowheads="1"/>
            </p:cNvSpPr>
            <p:nvPr/>
          </p:nvSpPr>
          <p:spPr bwMode="auto">
            <a:xfrm>
              <a:off x="816" y="2064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7" name="Oval 4"/>
            <p:cNvSpPr>
              <a:spLocks noChangeArrowheads="1"/>
            </p:cNvSpPr>
            <p:nvPr/>
          </p:nvSpPr>
          <p:spPr bwMode="auto">
            <a:xfrm>
              <a:off x="1680" y="2016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1104" y="2064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9" name="Oval 6"/>
            <p:cNvSpPr>
              <a:spLocks noChangeArrowheads="1"/>
            </p:cNvSpPr>
            <p:nvPr/>
          </p:nvSpPr>
          <p:spPr bwMode="auto">
            <a:xfrm>
              <a:off x="1776" y="2160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0" name="Oval 7"/>
            <p:cNvSpPr>
              <a:spLocks noChangeArrowheads="1"/>
            </p:cNvSpPr>
            <p:nvPr/>
          </p:nvSpPr>
          <p:spPr bwMode="auto">
            <a:xfrm>
              <a:off x="1392" y="2064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1" name="Oval 8"/>
            <p:cNvSpPr>
              <a:spLocks noChangeArrowheads="1"/>
            </p:cNvSpPr>
            <p:nvPr/>
          </p:nvSpPr>
          <p:spPr bwMode="auto">
            <a:xfrm>
              <a:off x="2016" y="2160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2" name="Oval 9"/>
            <p:cNvSpPr>
              <a:spLocks noChangeArrowheads="1"/>
            </p:cNvSpPr>
            <p:nvPr/>
          </p:nvSpPr>
          <p:spPr bwMode="auto">
            <a:xfrm>
              <a:off x="1440" y="2208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1056" y="2208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4" name="Oval 11"/>
            <p:cNvSpPr>
              <a:spLocks noChangeArrowheads="1"/>
            </p:cNvSpPr>
            <p:nvPr/>
          </p:nvSpPr>
          <p:spPr bwMode="auto">
            <a:xfrm>
              <a:off x="1200" y="2304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Oval 12"/>
            <p:cNvSpPr>
              <a:spLocks noChangeArrowheads="1"/>
            </p:cNvSpPr>
            <p:nvPr/>
          </p:nvSpPr>
          <p:spPr bwMode="auto">
            <a:xfrm>
              <a:off x="1632" y="2304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AutoShape 13"/>
            <p:cNvSpPr>
              <a:spLocks noChangeArrowheads="1"/>
            </p:cNvSpPr>
            <p:nvPr/>
          </p:nvSpPr>
          <p:spPr bwMode="auto">
            <a:xfrm>
              <a:off x="720" y="1344"/>
              <a:ext cx="1728" cy="1296"/>
            </a:xfrm>
            <a:prstGeom prst="can">
              <a:avLst>
                <a:gd name="adj" fmla="val 25000"/>
              </a:avLst>
            </a:prstGeom>
            <a:solidFill>
              <a:srgbClr val="CCFF99">
                <a:alpha val="50000"/>
              </a:srgbClr>
            </a:solidFill>
            <a:ln w="38100">
              <a:solidFill>
                <a:srgbClr val="00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57" name="Group 19"/>
          <p:cNvGrpSpPr/>
          <p:nvPr/>
        </p:nvGrpSpPr>
        <p:grpSpPr bwMode="auto">
          <a:xfrm>
            <a:off x="4762500" y="1614489"/>
            <a:ext cx="2743200" cy="1543050"/>
            <a:chOff x="2952" y="1296"/>
            <a:chExt cx="1728" cy="1296"/>
          </a:xfrm>
        </p:grpSpPr>
        <p:sp>
          <p:nvSpPr>
            <p:cNvPr id="58" name="Oval 20"/>
            <p:cNvSpPr>
              <a:spLocks noChangeArrowheads="1"/>
            </p:cNvSpPr>
            <p:nvPr/>
          </p:nvSpPr>
          <p:spPr bwMode="auto">
            <a:xfrm>
              <a:off x="3072" y="2016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9" name="Oval 21"/>
            <p:cNvSpPr>
              <a:spLocks noChangeArrowheads="1"/>
            </p:cNvSpPr>
            <p:nvPr/>
          </p:nvSpPr>
          <p:spPr bwMode="auto">
            <a:xfrm>
              <a:off x="3936" y="1968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0" name="Oval 22"/>
            <p:cNvSpPr>
              <a:spLocks noChangeArrowheads="1"/>
            </p:cNvSpPr>
            <p:nvPr/>
          </p:nvSpPr>
          <p:spPr bwMode="auto">
            <a:xfrm>
              <a:off x="3360" y="2016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Oval 23"/>
            <p:cNvSpPr>
              <a:spLocks noChangeArrowheads="1"/>
            </p:cNvSpPr>
            <p:nvPr/>
          </p:nvSpPr>
          <p:spPr bwMode="auto">
            <a:xfrm>
              <a:off x="4032" y="2112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2" name="Oval 24"/>
            <p:cNvSpPr>
              <a:spLocks noChangeArrowheads="1"/>
            </p:cNvSpPr>
            <p:nvPr/>
          </p:nvSpPr>
          <p:spPr bwMode="auto">
            <a:xfrm>
              <a:off x="3648" y="2016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3" name="Oval 25"/>
            <p:cNvSpPr>
              <a:spLocks noChangeArrowheads="1"/>
            </p:cNvSpPr>
            <p:nvPr/>
          </p:nvSpPr>
          <p:spPr bwMode="auto">
            <a:xfrm>
              <a:off x="4272" y="2112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4" name="Oval 26"/>
            <p:cNvSpPr>
              <a:spLocks noChangeArrowheads="1"/>
            </p:cNvSpPr>
            <p:nvPr/>
          </p:nvSpPr>
          <p:spPr bwMode="auto">
            <a:xfrm>
              <a:off x="3696" y="2160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5" name="Oval 27"/>
            <p:cNvSpPr>
              <a:spLocks noChangeArrowheads="1"/>
            </p:cNvSpPr>
            <p:nvPr/>
          </p:nvSpPr>
          <p:spPr bwMode="auto">
            <a:xfrm>
              <a:off x="3312" y="2160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6" name="Oval 28"/>
            <p:cNvSpPr>
              <a:spLocks noChangeArrowheads="1"/>
            </p:cNvSpPr>
            <p:nvPr/>
          </p:nvSpPr>
          <p:spPr bwMode="auto">
            <a:xfrm>
              <a:off x="3456" y="2256"/>
              <a:ext cx="276" cy="276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7" name="Oval 29"/>
            <p:cNvSpPr>
              <a:spLocks noChangeArrowheads="1"/>
            </p:cNvSpPr>
            <p:nvPr/>
          </p:nvSpPr>
          <p:spPr bwMode="auto">
            <a:xfrm>
              <a:off x="3888" y="2256"/>
              <a:ext cx="276" cy="2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8" name="AutoShape 30"/>
            <p:cNvSpPr>
              <a:spLocks noChangeArrowheads="1"/>
            </p:cNvSpPr>
            <p:nvPr/>
          </p:nvSpPr>
          <p:spPr bwMode="auto">
            <a:xfrm>
              <a:off x="2952" y="1296"/>
              <a:ext cx="1728" cy="1296"/>
            </a:xfrm>
            <a:prstGeom prst="can">
              <a:avLst>
                <a:gd name="adj" fmla="val 25000"/>
              </a:avLst>
            </a:prstGeom>
            <a:solidFill>
              <a:srgbClr val="CCFF99">
                <a:alpha val="50000"/>
              </a:srgbClr>
            </a:solidFill>
            <a:ln w="38100">
              <a:solidFill>
                <a:srgbClr val="00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 dirty="0"/>
            </a:p>
          </p:txBody>
        </p:sp>
      </p:grpSp>
      <p:sp>
        <p:nvSpPr>
          <p:cNvPr id="69" name="Text Box 31"/>
          <p:cNvSpPr txBox="1">
            <a:spLocks noChangeArrowheads="1"/>
          </p:cNvSpPr>
          <p:nvPr/>
        </p:nvSpPr>
        <p:spPr bwMode="auto">
          <a:xfrm>
            <a:off x="2133600" y="1971675"/>
            <a:ext cx="533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kumimoji="1" lang="en-US" altLang="zh-CN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Text Box 32"/>
          <p:cNvSpPr txBox="1">
            <a:spLocks noChangeArrowheads="1"/>
          </p:cNvSpPr>
          <p:nvPr/>
        </p:nvSpPr>
        <p:spPr bwMode="auto">
          <a:xfrm>
            <a:off x="5943600" y="2028825"/>
            <a:ext cx="533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kumimoji="1" lang="en-US" altLang="zh-CN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AutoShape 15"/>
          <p:cNvSpPr>
            <a:spLocks noChangeArrowheads="1"/>
          </p:cNvSpPr>
          <p:nvPr/>
        </p:nvSpPr>
        <p:spPr bwMode="auto">
          <a:xfrm>
            <a:off x="3095185" y="3228961"/>
            <a:ext cx="2819400" cy="1143000"/>
          </a:xfrm>
          <a:prstGeom prst="cloudCallout">
            <a:avLst>
              <a:gd name="adj1" fmla="val 60104"/>
              <a:gd name="adj2" fmla="val 48484"/>
            </a:avLst>
          </a:prstGeom>
          <a:gradFill>
            <a:gsLst>
              <a:gs pos="0">
                <a:srgbClr val="FBEAC7"/>
              </a:gs>
              <a:gs pos="41000">
                <a:srgbClr val="FEE7F2"/>
              </a:gs>
              <a:gs pos="11000">
                <a:srgbClr val="FAC77D"/>
              </a:gs>
              <a:gs pos="89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9525">
            <a:solidFill>
              <a:srgbClr val="003300"/>
            </a:solidFill>
            <a:round/>
          </a:ln>
          <a:effectLst/>
        </p:spPr>
        <p:txBody>
          <a:bodyPr/>
          <a:lstStyle/>
          <a:p>
            <a:pPr algn="ctr"/>
            <a:endParaRPr kumimoji="1" lang="zh-CN" altLang="zh-CN" sz="24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auto">
          <a:xfrm>
            <a:off x="3266635" y="3292629"/>
            <a:ext cx="267696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盒子</a:t>
            </a:r>
            <a:r>
              <a:rPr kumimoji="1" lang="en-US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中摸到红色小球可能性大，盒子</a:t>
            </a:r>
            <a:r>
              <a:rPr kumimoji="1" lang="en-US" altLang="zh-CN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摸到棕色小球可能性大。</a:t>
            </a:r>
            <a:endParaRPr kumimoji="1" lang="zh-CN" altLang="en-US" sz="2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3" name="Picture 3" descr="C:\Documents and Settings\Administrator\桌面\6年级\p019-02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34100" y="3260876"/>
            <a:ext cx="990599" cy="145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8" grpId="0"/>
      <p:bldP spid="69" grpId="0"/>
      <p:bldP spid="70" grpId="0"/>
      <p:bldP spid="71" grpId="0" animBg="1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2776602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唱歌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03648" y="1540867"/>
          <a:ext cx="6336704" cy="1084580"/>
        </p:xfrm>
        <a:graphic>
          <a:graphicData uri="http://schemas.openxmlformats.org/drawingml/2006/table">
            <a:tbl>
              <a:tblPr/>
              <a:tblGrid>
                <a:gridCol w="1584176"/>
                <a:gridCol w="1584176"/>
                <a:gridCol w="1584176"/>
                <a:gridCol w="1584176"/>
              </a:tblGrid>
              <a:tr h="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朗诵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唱歌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跳舞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讲故事</a:t>
                      </a:r>
                      <a:endParaRPr lang="zh-CN" altLang="en-US" sz="2800" b="1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张 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9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张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张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楷体" panose="02010609060101010101" charset="-122"/>
                          <a:ea typeface="楷体" panose="02010609060101010101" charset="-122"/>
                        </a:rPr>
                        <a:t>张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9850" marB="698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00325" y="27042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zh-CN" altLang="zh-CN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5556" y="843558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“六一”儿童节，六（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）班的同学抽签表演节目。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827338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抽中（     ）的可能性最大，抽中（       ）的可能性最小。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0192" y="2821829"/>
            <a:ext cx="1230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讲故事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00325" y="27042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zh-CN" altLang="zh-CN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516781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ea typeface="楷体" panose="02010609060101010101" charset="-122"/>
              </a:rPr>
              <a:t>判断</a:t>
            </a:r>
            <a:endParaRPr lang="zh-CN" altLang="zh-CN" b="1" dirty="0"/>
          </a:p>
        </p:txBody>
      </p:sp>
      <p:sp>
        <p:nvSpPr>
          <p:cNvPr id="10" name="矩形 9"/>
          <p:cNvSpPr/>
          <p:nvPr/>
        </p:nvSpPr>
        <p:spPr>
          <a:xfrm>
            <a:off x="370246" y="978446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ea typeface="楷体" panose="02010609060101010101" charset="-122"/>
              </a:rPr>
              <a:t>1.</a:t>
            </a:r>
            <a:r>
              <a:rPr lang="zh-CN" altLang="zh-CN" sz="2400" b="1" dirty="0">
                <a:ea typeface="楷体" panose="02010609060101010101" charset="-122"/>
              </a:rPr>
              <a:t>盒子里放</a:t>
            </a:r>
            <a:r>
              <a:rPr lang="en-US" altLang="zh-CN" sz="2400" b="1" dirty="0">
                <a:ea typeface="楷体" panose="02010609060101010101" charset="-122"/>
              </a:rPr>
              <a:t>4</a:t>
            </a:r>
            <a:r>
              <a:rPr lang="zh-CN" altLang="zh-CN" sz="2400" b="1" dirty="0">
                <a:ea typeface="楷体" panose="02010609060101010101" charset="-122"/>
              </a:rPr>
              <a:t>个球，上面分别写着</a:t>
            </a:r>
            <a:r>
              <a:rPr lang="en-US" altLang="zh-CN" sz="2400" b="1" dirty="0">
                <a:ea typeface="楷体" panose="02010609060101010101" charset="-122"/>
              </a:rPr>
              <a:t>2</a:t>
            </a:r>
            <a:r>
              <a:rPr lang="zh-CN" altLang="zh-CN" sz="2400" b="1" dirty="0">
                <a:ea typeface="楷体" panose="02010609060101010101" charset="-122"/>
              </a:rPr>
              <a:t>、</a:t>
            </a:r>
            <a:r>
              <a:rPr lang="en-US" altLang="zh-CN" sz="2400" b="1" dirty="0">
                <a:ea typeface="楷体" panose="02010609060101010101" charset="-122"/>
              </a:rPr>
              <a:t>3</a:t>
            </a:r>
            <a:r>
              <a:rPr lang="zh-CN" altLang="zh-CN" sz="2400" b="1" dirty="0">
                <a:ea typeface="楷体" panose="02010609060101010101" charset="-122"/>
              </a:rPr>
              <a:t>、</a:t>
            </a:r>
            <a:r>
              <a:rPr lang="en-US" altLang="zh-CN" sz="2400" b="1" dirty="0">
                <a:ea typeface="楷体" panose="02010609060101010101" charset="-122"/>
              </a:rPr>
              <a:t>5</a:t>
            </a:r>
            <a:r>
              <a:rPr lang="zh-CN" altLang="zh-CN" sz="2400" b="1" dirty="0">
                <a:ea typeface="楷体" panose="02010609060101010101" charset="-122"/>
              </a:rPr>
              <a:t>、</a:t>
            </a:r>
            <a:r>
              <a:rPr lang="en-US" altLang="zh-CN" sz="2400" b="1" dirty="0">
                <a:ea typeface="楷体" panose="02010609060101010101" charset="-122"/>
              </a:rPr>
              <a:t>7</a:t>
            </a:r>
            <a:r>
              <a:rPr lang="zh-CN" altLang="zh-CN" sz="2400" b="1" dirty="0">
                <a:ea typeface="楷体" panose="02010609060101010101" charset="-122"/>
              </a:rPr>
              <a:t>，任意摸一个球，如果摸到单数小丽胜，摸到双数小华胜，这个规则对小丽有利，她一定能赢</a:t>
            </a:r>
            <a:r>
              <a:rPr lang="zh-CN" altLang="en-US" sz="2400" b="1" dirty="0">
                <a:ea typeface="楷体" panose="02010609060101010101" charset="-122"/>
              </a:rPr>
              <a:t>。（   ）</a:t>
            </a:r>
            <a:r>
              <a:rPr lang="en-US" altLang="zh-CN" sz="2400" b="1" dirty="0">
                <a:ea typeface="楷体" panose="02010609060101010101" charset="-122"/>
              </a:rPr>
              <a:t>    </a:t>
            </a:r>
            <a:endParaRPr lang="zh-CN" altLang="zh-CN" sz="2400" b="1" dirty="0"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536" y="2158415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ea typeface="楷体" panose="02010609060101010101" charset="-122"/>
              </a:rPr>
              <a:t>2.</a:t>
            </a:r>
            <a:r>
              <a:rPr lang="zh-CN" altLang="zh-CN" sz="2400" b="1" dirty="0">
                <a:ea typeface="楷体" panose="02010609060101010101" charset="-122"/>
              </a:rPr>
              <a:t>全班有</a:t>
            </a:r>
            <a:r>
              <a:rPr lang="en-US" altLang="zh-CN" sz="2400" b="1" dirty="0">
                <a:ea typeface="楷体" panose="02010609060101010101" charset="-122"/>
              </a:rPr>
              <a:t>10</a:t>
            </a:r>
            <a:r>
              <a:rPr lang="zh-CN" altLang="zh-CN" sz="2400" b="1" dirty="0">
                <a:ea typeface="楷体" panose="02010609060101010101" charset="-122"/>
              </a:rPr>
              <a:t>名男生和</a:t>
            </a:r>
            <a:r>
              <a:rPr lang="en-US" altLang="zh-CN" sz="2400" b="1" dirty="0">
                <a:ea typeface="楷体" panose="02010609060101010101" charset="-122"/>
              </a:rPr>
              <a:t>30</a:t>
            </a:r>
            <a:r>
              <a:rPr lang="zh-CN" altLang="zh-CN" sz="2400" b="1" dirty="0">
                <a:ea typeface="楷体" panose="02010609060101010101" charset="-122"/>
              </a:rPr>
              <a:t>名女生，随机选一人做班长，那么选中女生的可能性比较</a:t>
            </a:r>
            <a:r>
              <a:rPr lang="zh-CN" altLang="en-US" b="1" dirty="0">
                <a:ea typeface="楷体" panose="02010609060101010101" charset="-122"/>
              </a:rPr>
              <a:t>。    （     ）</a:t>
            </a:r>
            <a:endParaRPr lang="zh-CN" altLang="zh-CN" b="1" dirty="0"/>
          </a:p>
        </p:txBody>
      </p:sp>
      <p:sp>
        <p:nvSpPr>
          <p:cNvPr id="12" name="矩形 11"/>
          <p:cNvSpPr/>
          <p:nvPr/>
        </p:nvSpPr>
        <p:spPr>
          <a:xfrm>
            <a:off x="420826" y="2927019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ea typeface="楷体" panose="02010609060101010101" charset="-122"/>
              </a:rPr>
              <a:t>3.</a:t>
            </a:r>
            <a:r>
              <a:rPr lang="zh-CN" altLang="zh-CN" sz="2400" b="1" dirty="0">
                <a:ea typeface="楷体" panose="02010609060101010101" charset="-122"/>
              </a:rPr>
              <a:t>一个不透明的袋子中装有</a:t>
            </a:r>
            <a:r>
              <a:rPr lang="en-US" altLang="zh-CN" sz="2400" b="1" dirty="0">
                <a:ea typeface="楷体" panose="02010609060101010101" charset="-122"/>
              </a:rPr>
              <a:t>3</a:t>
            </a:r>
            <a:r>
              <a:rPr lang="zh-CN" altLang="zh-CN" sz="2400" b="1" dirty="0">
                <a:ea typeface="楷体" panose="02010609060101010101" charset="-122"/>
              </a:rPr>
              <a:t>个红球，</a:t>
            </a:r>
            <a:r>
              <a:rPr lang="en-US" altLang="zh-CN" sz="2400" b="1" dirty="0">
                <a:ea typeface="楷体" panose="02010609060101010101" charset="-122"/>
              </a:rPr>
              <a:t>2</a:t>
            </a:r>
            <a:r>
              <a:rPr lang="zh-CN" altLang="zh-CN" sz="2400" b="1" dirty="0">
                <a:ea typeface="楷体" panose="02010609060101010101" charset="-122"/>
              </a:rPr>
              <a:t>个黄球和</a:t>
            </a:r>
            <a:r>
              <a:rPr lang="en-US" altLang="zh-CN" sz="2400" b="1" dirty="0">
                <a:ea typeface="楷体" panose="02010609060101010101" charset="-122"/>
              </a:rPr>
              <a:t>1</a:t>
            </a:r>
            <a:r>
              <a:rPr lang="zh-CN" altLang="zh-CN" sz="2400" b="1" dirty="0">
                <a:ea typeface="楷体" panose="02010609060101010101" charset="-122"/>
              </a:rPr>
              <a:t>个白球，每次从袋中摸出</a:t>
            </a:r>
            <a:r>
              <a:rPr lang="en-US" altLang="zh-CN" sz="2400" b="1" dirty="0">
                <a:ea typeface="楷体" panose="02010609060101010101" charset="-122"/>
              </a:rPr>
              <a:t>1</a:t>
            </a:r>
            <a:r>
              <a:rPr lang="zh-CN" altLang="zh-CN" sz="2400" b="1" dirty="0">
                <a:ea typeface="楷体" panose="02010609060101010101" charset="-122"/>
              </a:rPr>
              <a:t>球，那么摸到红球的可能性最大</a:t>
            </a:r>
            <a:r>
              <a:rPr lang="zh-CN" altLang="en-US" sz="2400" b="1" dirty="0">
                <a:ea typeface="楷体" panose="02010609060101010101" charset="-122"/>
              </a:rPr>
              <a:t>。（   ）</a:t>
            </a:r>
            <a:r>
              <a:rPr lang="en-US" altLang="zh-CN" sz="2400" b="1" dirty="0">
                <a:ea typeface="楷体" panose="02010609060101010101" charset="-122"/>
              </a:rPr>
              <a:t>    </a:t>
            </a:r>
            <a:endParaRPr lang="zh-CN" altLang="zh-CN" sz="2400" b="1" dirty="0"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370754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ea typeface="楷体" panose="02010609060101010101" charset="-122"/>
              </a:rPr>
              <a:t>4.</a:t>
            </a:r>
            <a:r>
              <a:rPr lang="zh-CN" altLang="zh-CN" sz="2400" b="1" dirty="0">
                <a:ea typeface="楷体" panose="02010609060101010101" charset="-122"/>
              </a:rPr>
              <a:t>盒子里有红、黄、蓝、绿四种颜色的球各</a:t>
            </a:r>
            <a:r>
              <a:rPr lang="en-US" altLang="zh-CN" sz="2400" b="1" dirty="0">
                <a:ea typeface="楷体" panose="02010609060101010101" charset="-122"/>
              </a:rPr>
              <a:t>1</a:t>
            </a:r>
            <a:r>
              <a:rPr lang="zh-CN" altLang="zh-CN" sz="2400" b="1" dirty="0">
                <a:ea typeface="楷体" panose="02010609060101010101" charset="-122"/>
              </a:rPr>
              <a:t>个，小聪从盒子里只摸出</a:t>
            </a:r>
            <a:r>
              <a:rPr lang="en-US" altLang="zh-CN" sz="2400" b="1" dirty="0">
                <a:ea typeface="楷体" panose="02010609060101010101" charset="-122"/>
              </a:rPr>
              <a:t>1</a:t>
            </a:r>
            <a:r>
              <a:rPr lang="zh-CN" altLang="zh-CN" sz="2400" b="1" dirty="0">
                <a:ea typeface="楷体" panose="02010609060101010101" charset="-122"/>
              </a:rPr>
              <a:t>个球．小聪摸出的一定是黄球</a:t>
            </a:r>
            <a:r>
              <a:rPr lang="zh-CN" altLang="en-US" sz="2400" b="1" dirty="0">
                <a:ea typeface="楷体" panose="02010609060101010101" charset="-122"/>
              </a:rPr>
              <a:t>。（   ）</a:t>
            </a:r>
            <a:r>
              <a:rPr lang="en-US" altLang="zh-CN" sz="2400" b="1" dirty="0">
                <a:ea typeface="楷体" panose="02010609060101010101" charset="-122"/>
              </a:rPr>
              <a:t>    </a:t>
            </a:r>
            <a:endParaRPr lang="zh-CN" altLang="zh-CN" sz="2400" b="1" dirty="0"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3410" y="1656392"/>
            <a:ext cx="666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ea typeface="楷体" panose="02010609060101010101" charset="-122"/>
              </a:rPr>
              <a:t>×</a:t>
            </a:r>
            <a:endParaRPr lang="zh-CN" altLang="zh-CN" sz="2800" b="1" dirty="0">
              <a:solidFill>
                <a:srgbClr val="FF0000"/>
              </a:solidFill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9952" y="2499454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charset="-122"/>
              </a:rPr>
              <a:t>√</a:t>
            </a:r>
            <a:endParaRPr lang="zh-CN" altLang="zh-CN" sz="2800" b="1" dirty="0">
              <a:solidFill>
                <a:srgbClr val="FF0000"/>
              </a:solidFill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25052" y="3265345"/>
            <a:ext cx="666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charset="-122"/>
              </a:rPr>
              <a:t>√</a:t>
            </a:r>
            <a:endParaRPr lang="zh-CN" altLang="zh-CN" sz="2800" b="1" dirty="0">
              <a:solidFill>
                <a:srgbClr val="FF0000"/>
              </a:solidFill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00936" y="4047728"/>
            <a:ext cx="684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ea typeface="楷体" panose="02010609060101010101" charset="-122"/>
              </a:rPr>
              <a:t>×  </a:t>
            </a:r>
            <a:endParaRPr lang="zh-CN" altLang="zh-CN" sz="2800" b="1" dirty="0">
              <a:solidFill>
                <a:srgbClr val="FF0000"/>
              </a:solidFill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133" y="2036534"/>
            <a:ext cx="12382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133" y="1106797"/>
            <a:ext cx="12382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78" y="3112924"/>
            <a:ext cx="12382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63" y="4167783"/>
            <a:ext cx="12382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WordArt 7"/>
          <p:cNvSpPr>
            <a:spLocks noChangeArrowheads="1" noChangeShapeType="1" noTextEdit="1"/>
          </p:cNvSpPr>
          <p:nvPr/>
        </p:nvSpPr>
        <p:spPr bwMode="auto">
          <a:xfrm>
            <a:off x="7451725" y="4731544"/>
            <a:ext cx="1371600" cy="26312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59" y="583577"/>
            <a:ext cx="8211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楷体" panose="02010609060101010101" charset="-122"/>
              </a:rPr>
              <a:t>从盒里摸出一个球，结果会是什么？（连一连）。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518089"/>
            <a:ext cx="197933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一定摸到红球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68144" y="2384196"/>
            <a:ext cx="191641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不可能是白球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38578" y="1194923"/>
            <a:ext cx="9041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○○○○○○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" name="直接连接符 15"/>
          <p:cNvCxnSpPr>
            <a:stCxn id="18" idx="1"/>
            <a:endCxn id="5" idx="3"/>
          </p:cNvCxnSpPr>
          <p:nvPr/>
        </p:nvCxnSpPr>
        <p:spPr>
          <a:xfrm flipH="1" flipV="1">
            <a:off x="2590898" y="1718144"/>
            <a:ext cx="747680" cy="174244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40" idx="3"/>
          </p:cNvCxnSpPr>
          <p:nvPr/>
        </p:nvCxnSpPr>
        <p:spPr>
          <a:xfrm flipV="1">
            <a:off x="2527973" y="1803621"/>
            <a:ext cx="810605" cy="85129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590898" y="1803622"/>
            <a:ext cx="747680" cy="19737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8" idx="3"/>
          </p:cNvCxnSpPr>
          <p:nvPr/>
        </p:nvCxnSpPr>
        <p:spPr>
          <a:xfrm flipH="1">
            <a:off x="4576828" y="2731859"/>
            <a:ext cx="1291316" cy="72872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4507535" y="2438659"/>
            <a:ext cx="1329147" cy="126174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4442433" y="1918199"/>
            <a:ext cx="1394249" cy="259724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338577" y="3254131"/>
            <a:ext cx="1136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●●●●●●●●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36682" y="1306851"/>
            <a:ext cx="1979338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摸到白球的可能性大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11560" y="2454859"/>
            <a:ext cx="191641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不可能是红球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0097" y="3500352"/>
            <a:ext cx="197933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一定摸到白球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837898" y="3313532"/>
            <a:ext cx="1979338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摸到红球的可能性大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287133" y="4302361"/>
            <a:ext cx="11879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○○○○○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●●●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287133" y="2208638"/>
            <a:ext cx="11553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●●●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●●●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○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14" grpId="0"/>
      <p:bldP spid="29" grpId="0"/>
      <p:bldP spid="35" grpId="0" animBg="1"/>
      <p:bldP spid="40" grpId="0" animBg="1"/>
      <p:bldP spid="42" grpId="0" animBg="1"/>
      <p:bldP spid="43" grpId="0" animBg="1"/>
      <p:bldP spid="44" grpId="0"/>
      <p:bldP spid="4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1137</Words>
  <Application>WPS 演示</Application>
  <PresentationFormat>全屏显示(16:9)</PresentationFormat>
  <Paragraphs>204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幼圆</vt:lpstr>
      <vt:lpstr>Times New Roman</vt:lpstr>
      <vt:lpstr>楷体_GB2312</vt:lpstr>
      <vt:lpstr>Arial</vt:lpstr>
      <vt:lpstr>等线</vt:lpstr>
      <vt:lpstr>Calibri</vt:lpstr>
      <vt:lpstr>微软雅黑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76</cp:revision>
  <dcterms:created xsi:type="dcterms:W3CDTF">2018-09-11T05:46:00Z</dcterms:created>
  <dcterms:modified xsi:type="dcterms:W3CDTF">2023-08-29T01:04:43Z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88FB92D2CBC841D5A2E2147240447602_12</vt:lpwstr>
  </property>
  <property fmtid="{D5CDD505-2E9C-101B-9397-08002B2CF9AE}" pid="3" name="KSOProductBuildVer">
    <vt:lpwstr>2052-12.1.0.15120</vt:lpwstr>
  </property>
</Properties>
</file>