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87" r:id="rId4"/>
    <p:sldMasterId id="2147483698" r:id="rId5"/>
    <p:sldMasterId id="2147483709" r:id="rId6"/>
  </p:sldMasterIdLst>
  <p:notesMasterIdLst>
    <p:notesMasterId r:id="rId26"/>
  </p:notesMasterIdLst>
  <p:sldIdLst>
    <p:sldId id="256" r:id="rId7"/>
    <p:sldId id="389" r:id="rId8"/>
    <p:sldId id="390" r:id="rId9"/>
    <p:sldId id="391" r:id="rId10"/>
    <p:sldId id="407" r:id="rId11"/>
    <p:sldId id="408" r:id="rId12"/>
    <p:sldId id="409" r:id="rId13"/>
    <p:sldId id="410" r:id="rId14"/>
    <p:sldId id="411" r:id="rId15"/>
    <p:sldId id="412" r:id="rId16"/>
    <p:sldId id="413" r:id="rId17"/>
    <p:sldId id="414" r:id="rId18"/>
    <p:sldId id="415" r:id="rId19"/>
    <p:sldId id="416" r:id="rId20"/>
    <p:sldId id="417" r:id="rId21"/>
    <p:sldId id="395" r:id="rId22"/>
    <p:sldId id="418" r:id="rId23"/>
    <p:sldId id="402" r:id="rId24"/>
    <p:sldId id="381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82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77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4128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问题解决（1）</a:t>
            </a:r>
            <a:endParaRPr lang="zh-CN" altLang="en-US" sz="1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6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2" charset="-122"/>
                  <a:ea typeface="黑体" panose="02010609060101010101" pitchFamily="2" charset="-122"/>
                </a:rPr>
                <a:t>返回</a:t>
              </a:r>
              <a:endParaRPr kumimoji="1"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  <p:sldLayoutId id="2147483731" r:id="rId22"/>
    <p:sldLayoutId id="2147483732" r:id="rId23"/>
    <p:sldLayoutId id="2147483733" r:id="rId24"/>
    <p:sldLayoutId id="2147483734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6" Type="http://schemas.openxmlformats.org/officeDocument/2006/relationships/slide" Target="slide9.xml"/><Relationship Id="rId5" Type="http://schemas.openxmlformats.org/officeDocument/2006/relationships/slide" Target="slide1.xml"/><Relationship Id="rId4" Type="http://schemas.openxmlformats.org/officeDocument/2006/relationships/slide" Target="slide19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62548"/>
              <a:ext cx="3275856" cy="277198"/>
              <a:chOff x="0" y="62548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62548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2" charset="-122"/>
                    <a:ea typeface="黑体" panose="02010609060101010101" pitchFamily="2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17571" y="1455167"/>
            <a:ext cx="611128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6600" b="1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zh-CN" altLang="zh-CN" sz="6600" b="1" dirty="0">
                <a:solidFill>
                  <a:srgbClr val="000000"/>
                </a:solidFill>
                <a:latin typeface="+mn-ea"/>
                <a:ea typeface="+mn-ea"/>
              </a:rPr>
              <a:t>问题解决（1）</a:t>
            </a:r>
            <a:endParaRPr lang="en-US" altLang="en-US" sz="66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23687" y="446787"/>
            <a:ext cx="3216265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indent="0" algn="ctr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+mn-ea"/>
                <a:ea typeface="+mn-ea"/>
              </a:rPr>
              <a:t>分数混合运算</a:t>
            </a:r>
            <a:endParaRPr lang="en-US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45333" y="415184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19"/>
          <p:cNvSpPr>
            <a:spLocks noChangeArrowheads="1"/>
          </p:cNvSpPr>
          <p:nvPr/>
        </p:nvSpPr>
        <p:spPr bwMode="auto">
          <a:xfrm>
            <a:off x="611560" y="555526"/>
            <a:ext cx="2663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方法分析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2111144" y="2355726"/>
            <a:ext cx="477837" cy="6488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642773" y="1354173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期的蓄水水位比第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期高多少米。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4644008" y="1351509"/>
            <a:ext cx="3964631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期的蓄水水位是第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期的几分之几。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67544" y="3075806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期的蓄水水位加上这个量。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4495800" y="3014329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期的蓄水水位乘这个分数。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6018799" y="2319908"/>
            <a:ext cx="477837" cy="6488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0" grpId="0" animBg="1"/>
      <p:bldP spid="15" grpId="0" animBg="1"/>
      <p:bldP spid="16" grpId="0" animBg="1"/>
      <p:bldP spid="17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19"/>
          <p:cNvSpPr>
            <a:spLocks noChangeArrowheads="1"/>
          </p:cNvSpPr>
          <p:nvPr/>
        </p:nvSpPr>
        <p:spPr bwMode="auto">
          <a:xfrm>
            <a:off x="570639" y="555526"/>
            <a:ext cx="12650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147144" y="1260988"/>
            <a:ext cx="1674584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4311048" y="1288002"/>
            <a:ext cx="1459319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26677" y="3398246"/>
            <a:ext cx="4314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期的水位是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815384" y="1222034"/>
                <a:ext cx="2903113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156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𝟏𝟓𝟔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384" y="1222034"/>
                <a:ext cx="2903113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9" t="-41" r="15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1569819" y="1923893"/>
            <a:ext cx="1919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69819" y="2467958"/>
            <a:ext cx="205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5796136" y="1300077"/>
                <a:ext cx="2903113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156×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r>
                      <a:rPr lang="zh-CN" altLang="en-US" sz="2800" b="1" i="0" smtClean="0">
                        <a:latin typeface="Cambria Math" panose="02040503050406030204"/>
                      </a:rPr>
                      <m:t>＋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𝟏𝟓𝟔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1300077"/>
                <a:ext cx="2903113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7" t="-32" r="13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5649096" y="1962883"/>
                <a:ext cx="2016224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𝟏𝟕𝟓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𝟏𝟓𝟔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096" y="1962883"/>
                <a:ext cx="2016224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7" t="-14" r="12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5768371" y="2673334"/>
            <a:ext cx="205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0" grpId="0" animBg="1"/>
      <p:bldP spid="11" grpId="0" animBg="1"/>
      <p:bldP spid="12" grpId="0"/>
      <p:bldP spid="15" grpId="0"/>
      <p:bldP spid="16" grpId="0"/>
      <p:bldP spid="17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326" y="2538497"/>
            <a:ext cx="914319" cy="925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656628" y="3650557"/>
            <a:ext cx="4713194" cy="720572"/>
          </a:xfrm>
          <a:prstGeom prst="cloudCallout">
            <a:avLst>
              <a:gd name="adj1" fmla="val 60569"/>
              <a:gd name="adj2" fmla="val 31005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5508104" y="2626175"/>
            <a:ext cx="3580588" cy="1551920"/>
          </a:xfrm>
          <a:prstGeom prst="cloudCallout">
            <a:avLst>
              <a:gd name="adj1" fmla="val -55623"/>
              <a:gd name="adj2" fmla="val -15251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-1" y="2054112"/>
            <a:ext cx="3435423" cy="1556820"/>
          </a:xfrm>
          <a:prstGeom prst="cloudCallout">
            <a:avLst>
              <a:gd name="adj1" fmla="val 63427"/>
              <a:gd name="adj2" fmla="val 21922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4068486" y="1491629"/>
            <a:ext cx="5064754" cy="984757"/>
          </a:xfrm>
          <a:prstGeom prst="cloudCallout">
            <a:avLst>
              <a:gd name="adj1" fmla="val -57730"/>
              <a:gd name="adj2" fmla="val 4720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339079" y="2095190"/>
                <a:ext cx="2895871" cy="1354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婴儿每分的心跳次数是青少年每分的心跳次数的（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079" y="2095190"/>
                <a:ext cx="2895871" cy="1354089"/>
              </a:xfrm>
              <a:prstGeom prst="rect">
                <a:avLst/>
              </a:prstGeom>
              <a:blipFill rotWithShape="1">
                <a:blip r:embed="rId2"/>
                <a:stretch>
                  <a:fillRect l="-22" t="-24" r="-2885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4524728" y="1491630"/>
                <a:ext cx="4315950" cy="9847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从“婴儿每分的心跳次数比青少年多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”，你能知道些什么？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4728" y="1491630"/>
                <a:ext cx="4315950" cy="984757"/>
              </a:xfrm>
              <a:prstGeom prst="rect">
                <a:avLst/>
              </a:prstGeom>
              <a:blipFill rotWithShape="1">
                <a:blip r:embed="rId3"/>
                <a:stretch>
                  <a:fillRect l="-8" t="-2" r="5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5724127" y="2772234"/>
            <a:ext cx="3442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把青少年的心跳次数平均分成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份，婴儿每分心跳次数是（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5+4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5100" y="3780010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提出数学问题并说一说解题思路。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539552" y="566693"/>
                <a:ext cx="7609519" cy="1133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青少年的心跳次数平均每分钟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次，婴儿每分的心跳次数比青少年多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566693"/>
                <a:ext cx="7609519" cy="1133387"/>
              </a:xfrm>
              <a:prstGeom prst="rect">
                <a:avLst/>
              </a:prstGeom>
              <a:blipFill rotWithShape="1">
                <a:blip r:embed="rId4"/>
                <a:stretch>
                  <a:fillRect l="-6" t="-24" r="2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530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759" y="3932398"/>
            <a:ext cx="936104" cy="107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Documents and Settings\Administrator\桌面\6年级\p008-02-0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86520" y="2464133"/>
            <a:ext cx="1021583" cy="132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Documents and Settings\Administrator\桌面\6年级\p075-02-0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13859" y="1491630"/>
            <a:ext cx="909961" cy="102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4" grpId="0" animBg="1"/>
      <p:bldP spid="13" grpId="0" animBg="1"/>
      <p:bldP spid="2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矩形 8"/>
          <p:cNvSpPr>
            <a:spLocks noChangeArrowheads="1"/>
          </p:cNvSpPr>
          <p:nvPr/>
        </p:nvSpPr>
        <p:spPr bwMode="auto">
          <a:xfrm>
            <a:off x="558404" y="1597473"/>
            <a:ext cx="19494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687430" y="2450803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青少年的心跳次数看作单位“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4932039" y="3325665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求比单位“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多几分之几的量是多少。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右箭头 4"/>
          <p:cNvSpPr/>
          <p:nvPr/>
        </p:nvSpPr>
        <p:spPr>
          <a:xfrm flipV="1">
            <a:off x="3617925" y="3440755"/>
            <a:ext cx="1186683" cy="483518"/>
          </a:xfrm>
          <a:prstGeom prst="bentArrow">
            <a:avLst/>
          </a:prstGeom>
          <a:solidFill>
            <a:srgbClr val="0070C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9072" y="547647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6415" y="1131190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如：婴儿每分的心跳是多少次？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3" grpId="0" animBg="1"/>
      <p:bldP spid="14" grpId="0" animBg="1"/>
      <p:bldP spid="5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19"/>
          <p:cNvSpPr>
            <a:spLocks noChangeArrowheads="1"/>
          </p:cNvSpPr>
          <p:nvPr/>
        </p:nvSpPr>
        <p:spPr bwMode="auto">
          <a:xfrm>
            <a:off x="611560" y="555526"/>
            <a:ext cx="2663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方法分析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2111144" y="2355726"/>
            <a:ext cx="477837" cy="6488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642773" y="1354173"/>
            <a:ext cx="3929227" cy="965735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求出婴儿每分的心跳次数比青少年的多多少次。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4644008" y="1351509"/>
            <a:ext cx="3964631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求出婴儿每分的心跳次数是青少年的几分之几。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67544" y="3075806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用青少年的心跳次数加上这个量。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4495800" y="3014329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青少年的心跳次数乘这个分数。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6018799" y="2319908"/>
            <a:ext cx="477837" cy="6488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0" grpId="0" animBg="1"/>
      <p:bldP spid="15" grpId="0" animBg="1"/>
      <p:bldP spid="16" grpId="0" animBg="1"/>
      <p:bldP spid="17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19"/>
          <p:cNvSpPr>
            <a:spLocks noChangeArrowheads="1"/>
          </p:cNvSpPr>
          <p:nvPr/>
        </p:nvSpPr>
        <p:spPr bwMode="auto">
          <a:xfrm>
            <a:off x="570639" y="555526"/>
            <a:ext cx="12650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147144" y="1260988"/>
            <a:ext cx="1674584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4311048" y="1288002"/>
            <a:ext cx="1459319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15761" y="3216758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婴儿每分的心跳是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1815384" y="1222034"/>
                <a:ext cx="2903113" cy="71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384" y="1222034"/>
                <a:ext cx="2903113" cy="713529"/>
              </a:xfrm>
              <a:prstGeom prst="rect">
                <a:avLst/>
              </a:prstGeom>
              <a:blipFill rotWithShape="1">
                <a:blip r:embed="rId1"/>
                <a:stretch>
                  <a:fillRect l="-19" t="-41" r="15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1569819" y="1923893"/>
            <a:ext cx="1919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69819" y="2467958"/>
            <a:ext cx="205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（次）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5796136" y="1300077"/>
                <a:ext cx="2903113" cy="71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75×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r>
                      <a:rPr lang="zh-CN" altLang="en-US" sz="2800" b="1" i="0" smtClean="0">
                        <a:latin typeface="Cambria Math" panose="02040503050406030204"/>
                      </a:rPr>
                      <m:t>＋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1300077"/>
                <a:ext cx="2903113" cy="713529"/>
              </a:xfrm>
              <a:prstGeom prst="rect">
                <a:avLst/>
              </a:prstGeom>
              <a:blipFill rotWithShape="1">
                <a:blip r:embed="rId2"/>
                <a:stretch>
                  <a:fillRect l="-17" t="-33" r="1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5649096" y="1962883"/>
                <a:ext cx="2016224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096" y="1962883"/>
                <a:ext cx="2016224" cy="710451"/>
              </a:xfrm>
              <a:prstGeom prst="rect">
                <a:avLst/>
              </a:prstGeom>
              <a:blipFill rotWithShape="1">
                <a:blip r:embed="rId3"/>
                <a:stretch>
                  <a:fillRect l="-7" t="-14" r="12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5768371" y="2673334"/>
            <a:ext cx="205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（次）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0" grpId="0" animBg="1"/>
      <p:bldP spid="11" grpId="0" animBg="1"/>
      <p:bldP spid="12" grpId="0"/>
      <p:bldP spid="15" grpId="0"/>
      <p:bldP spid="16" grpId="0"/>
      <p:bldP spid="17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11560" y="698778"/>
                <a:ext cx="7678669" cy="11347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汽车厂去年计划生产3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0辆汽车，结果实际比计划超产生产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，实际生产多少辆汽车？  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698778"/>
                <a:ext cx="7678669" cy="1134798"/>
              </a:xfrm>
              <a:prstGeom prst="rect">
                <a:avLst/>
              </a:prstGeom>
              <a:blipFill rotWithShape="1">
                <a:blip r:embed="rId1"/>
                <a:stretch>
                  <a:fillRect l="-1" t="-24" r="4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99792" y="4038373"/>
            <a:ext cx="43973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实际生产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辆汽车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203848" y="1954665"/>
                <a:ext cx="2903113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3240×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r>
                      <a:rPr lang="zh-CN" altLang="en-US" sz="2800" b="1" i="0" smtClean="0">
                        <a:latin typeface="Cambria Math" panose="02040503050406030204"/>
                      </a:rPr>
                      <m:t>＋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1954665"/>
                <a:ext cx="2903113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9" t="-19" r="6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056807" y="2617471"/>
                <a:ext cx="2169867" cy="7104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3240×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6807" y="2617471"/>
                <a:ext cx="2169867" cy="710451"/>
              </a:xfrm>
              <a:prstGeom prst="rect">
                <a:avLst/>
              </a:prstGeom>
              <a:blipFill rotWithShape="1">
                <a:blip r:embed="rId3"/>
                <a:stretch>
                  <a:fillRect l="-25" r="29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3116444" y="3334076"/>
            <a:ext cx="205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（辆）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07490" y="555526"/>
                <a:ext cx="7695828" cy="15651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服装厂第一季度的产值是120万元，第一季度产值比第二季度减少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prstClr val="black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，第二季度的产值是多少万元？</a:t>
                </a:r>
                <a:endPara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490" y="555526"/>
                <a:ext cx="7695828" cy="1565172"/>
              </a:xfrm>
              <a:prstGeom prst="rect">
                <a:avLst/>
              </a:prstGeom>
              <a:blipFill rotWithShape="1">
                <a:blip r:embed="rId1"/>
                <a:stretch>
                  <a:fillRect l="-5" t="-3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48963" y="4078926"/>
            <a:ext cx="52116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第二季度的产值是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8348" y="1955514"/>
            <a:ext cx="4543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第二季度的产值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546996" y="2381516"/>
                <a:ext cx="2232248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120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6996" y="2381516"/>
                <a:ext cx="2232248" cy="619913"/>
              </a:xfrm>
              <a:prstGeom prst="rect">
                <a:avLst/>
              </a:prstGeom>
              <a:blipFill rotWithShape="1">
                <a:blip r:embed="rId2"/>
                <a:stretch>
                  <a:fillRect t="-43" r="10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168643" y="2965918"/>
                <a:ext cx="1710493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120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643" y="2965918"/>
                <a:ext cx="1710493" cy="619913"/>
              </a:xfrm>
              <a:prstGeom prst="rect">
                <a:avLst/>
              </a:prstGeom>
              <a:blipFill rotWithShape="1">
                <a:blip r:embed="rId3"/>
                <a:stretch>
                  <a:fillRect l="-37" t="-75" r="25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3312658" y="3624633"/>
            <a:ext cx="1710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67544" y="470089"/>
                <a:ext cx="8352928" cy="11435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野生丹顶鹤是国家一级保护动物。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2001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年全世界约有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2000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只，我国占其中的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，其他国家约有多少只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70089"/>
                <a:ext cx="8352928" cy="1143518"/>
              </a:xfrm>
              <a:prstGeom prst="rect">
                <a:avLst/>
              </a:prstGeom>
              <a:blipFill rotWithShape="1">
                <a:blip r:embed="rId1"/>
                <a:stretch>
                  <a:fillRect l="-2" t="-17" r="4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288866" y="2071583"/>
            <a:ext cx="1422675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4519786" y="2136884"/>
            <a:ext cx="1368152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71495" y="4064754"/>
            <a:ext cx="43973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其他国家约有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793229" y="2032629"/>
                <a:ext cx="2903113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2000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3229" y="2032629"/>
                <a:ext cx="2903113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21" t="-88" r="18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547664" y="2734488"/>
            <a:ext cx="2932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3278553"/>
            <a:ext cx="205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937858" y="2110672"/>
                <a:ext cx="2903113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2000×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7858" y="2110672"/>
                <a:ext cx="2903113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21" t="-80" r="17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790818" y="2773478"/>
                <a:ext cx="2016224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0818" y="2773478"/>
                <a:ext cx="2016224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13" t="-61" r="17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5910093" y="3483929"/>
            <a:ext cx="205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5" y="1389029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635646"/>
            <a:ext cx="7632065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8757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7228" name="Rectangle 12"/>
          <p:cNvSpPr>
            <a:spLocks noChangeArrowheads="1"/>
          </p:cNvSpPr>
          <p:nvPr/>
        </p:nvSpPr>
        <p:spPr bwMode="auto">
          <a:xfrm>
            <a:off x="1187876" y="3003798"/>
            <a:ext cx="6625371" cy="1200329"/>
          </a:xfrm>
          <a:prstGeom prst="rect">
            <a:avLst/>
          </a:prstGeom>
          <a:solidFill>
            <a:srgbClr val="008000">
              <a:alpha val="36862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“比一个数多或少几分之几的数是多少”和“比一个数多或少几分之几，求这个数”的实际问题间的内在联系和区别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232" name="矩形 21"/>
          <p:cNvSpPr>
            <a:spLocks noChangeArrowheads="1"/>
          </p:cNvSpPr>
          <p:nvPr/>
        </p:nvSpPr>
        <p:spPr bwMode="auto">
          <a:xfrm>
            <a:off x="1218900" y="1939771"/>
            <a:ext cx="6613293" cy="919867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掌握求比一个数多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几分之几是多少的解题方法。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8" grpId="0" bldLvl="0" animBg="1"/>
      <p:bldP spid="1372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1300000956410128514172504686_950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672" y="1131590"/>
            <a:ext cx="5991487" cy="3373139"/>
          </a:xfrm>
          <a:noFill/>
        </p:spPr>
      </p:pic>
      <p:sp>
        <p:nvSpPr>
          <p:cNvPr id="3" name="文本框 14"/>
          <p:cNvSpPr txBox="1">
            <a:spLocks noChangeArrowheads="1"/>
          </p:cNvSpPr>
          <p:nvPr/>
        </p:nvSpPr>
        <p:spPr bwMode="auto">
          <a:xfrm>
            <a:off x="539552" y="497607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157" y="550629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7534"/>
            <a:ext cx="7486030" cy="372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u=521174933,3719941600&amp;fm=52&amp;gp=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71550"/>
            <a:ext cx="6517756" cy="3625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71" y="2034875"/>
            <a:ext cx="7103219" cy="2246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1511150" y="969571"/>
            <a:ext cx="76328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三峡水库第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期、第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期、第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期的蓄水水位之间的关系如下图。第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期的水位是多少米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30"/>
          <p:cNvGrpSpPr/>
          <p:nvPr/>
        </p:nvGrpSpPr>
        <p:grpSpPr bwMode="auto">
          <a:xfrm>
            <a:off x="235457" y="1060901"/>
            <a:ext cx="1013266" cy="934785"/>
            <a:chOff x="670145" y="1457273"/>
            <a:chExt cx="1555361" cy="1393477"/>
          </a:xfrm>
        </p:grpSpPr>
        <p:pic>
          <p:nvPicPr>
            <p:cNvPr id="7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矩形 32"/>
            <p:cNvSpPr>
              <a:spLocks noChangeArrowheads="1"/>
            </p:cNvSpPr>
            <p:nvPr/>
          </p:nvSpPr>
          <p:spPr bwMode="auto">
            <a:xfrm>
              <a:off x="883978" y="2221903"/>
              <a:ext cx="1117607" cy="619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endPara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84637" y="2157054"/>
            <a:ext cx="2589057" cy="1134776"/>
          </a:xfrm>
          <a:prstGeom prst="cloudCallout">
            <a:avLst>
              <a:gd name="adj1" fmla="val 41217"/>
              <a:gd name="adj2" fmla="val -69424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96091" y="2206169"/>
                <a:ext cx="1995321" cy="10166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第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的水位比第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091" y="2206169"/>
                <a:ext cx="1995321" cy="1016689"/>
              </a:xfrm>
              <a:prstGeom prst="rect">
                <a:avLst/>
              </a:prstGeom>
              <a:blipFill rotWithShape="1">
                <a:blip r:embed="rId3"/>
                <a:stretch>
                  <a:fillRect l="-9" t="-18" r="-2275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457" y="451197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654557" y="411510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876168" y="183250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156m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575238" y="4273753"/>
            <a:ext cx="1082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696631" y="4308077"/>
            <a:ext cx="1082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020272" y="4268203"/>
            <a:ext cx="1082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665069" y="575250"/>
            <a:ext cx="18907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68439" y="2680097"/>
            <a:ext cx="48526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期的水位看作单位“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5400000">
            <a:off x="3334942" y="3358754"/>
            <a:ext cx="821531" cy="4333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" name="下箭头 3"/>
          <p:cNvSpPr/>
          <p:nvPr/>
        </p:nvSpPr>
        <p:spPr>
          <a:xfrm>
            <a:off x="3366734" y="1445207"/>
            <a:ext cx="324559" cy="9724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01814" y="3986213"/>
            <a:ext cx="35958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求的是第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期的水位。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381" y="660649"/>
            <a:ext cx="4388036" cy="138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840508" y="640973"/>
            <a:ext cx="1875508" cy="778649"/>
          </a:xfrm>
          <a:prstGeom prst="cloudCallout">
            <a:avLst>
              <a:gd name="adj1" fmla="val 67551"/>
              <a:gd name="adj2" fmla="val -37616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3052580" y="660649"/>
                <a:ext cx="1730864" cy="7611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第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的水位比第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2580" y="660649"/>
                <a:ext cx="1730864" cy="761170"/>
              </a:xfrm>
              <a:prstGeom prst="rect">
                <a:avLst/>
              </a:prstGeom>
              <a:blipFill rotWithShape="1">
                <a:blip r:embed="rId2"/>
                <a:stretch>
                  <a:fillRect l="-8" t="-33" r="36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40276" y="390584"/>
            <a:ext cx="8279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156m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05998" y="2046202"/>
            <a:ext cx="11127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655478" y="2030668"/>
            <a:ext cx="1012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198477" y="2048319"/>
            <a:ext cx="7710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052580" y="1007499"/>
            <a:ext cx="720725" cy="323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7" grpId="0"/>
      <p:bldP spid="14" grpId="0" animBg="1"/>
      <p:bldP spid="4" grpId="0" animBg="1"/>
      <p:bldP spid="5" grpId="0"/>
      <p:bldP spid="10" grpId="0" animBg="1"/>
      <p:bldP spid="11" grpId="0"/>
      <p:bldP spid="12" grpId="0"/>
      <p:bldP spid="13" grpId="0"/>
      <p:bldP spid="15" grpId="0"/>
      <p:bldP spid="16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435" y="660168"/>
            <a:ext cx="4388036" cy="138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3135314" y="915566"/>
            <a:ext cx="1805376" cy="814479"/>
          </a:xfrm>
          <a:prstGeom prst="cloudCallout">
            <a:avLst>
              <a:gd name="adj1" fmla="val 67551"/>
              <a:gd name="adj2" fmla="val -37616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3345962" y="892128"/>
                <a:ext cx="1730864" cy="7611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第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的水位比第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962" y="892128"/>
                <a:ext cx="1730864" cy="761170"/>
              </a:xfrm>
              <a:prstGeom prst="rect">
                <a:avLst/>
              </a:prstGeom>
              <a:blipFill rotWithShape="1">
                <a:blip r:embed="rId2"/>
                <a:stretch>
                  <a:fillRect l="-8" t="-77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266330" y="447734"/>
            <a:ext cx="8279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156m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832052" y="2045721"/>
            <a:ext cx="11127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081532" y="2030187"/>
            <a:ext cx="1012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624531" y="2047838"/>
            <a:ext cx="7710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矩形 19"/>
          <p:cNvSpPr>
            <a:spLocks noChangeArrowheads="1"/>
          </p:cNvSpPr>
          <p:nvPr/>
        </p:nvSpPr>
        <p:spPr bwMode="auto">
          <a:xfrm>
            <a:off x="542926" y="632400"/>
            <a:ext cx="2592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解题思路：</a:t>
            </a:r>
            <a:endParaRPr lang="zh-CN" altLang="zh-CN" sz="3600" b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932364" y="2501504"/>
            <a:ext cx="34559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期的水位比第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期低多少米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76601" y="957262"/>
            <a:ext cx="1800225" cy="642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461001" y="3681413"/>
            <a:ext cx="28940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期的水位减去这个量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7116" y="2308770"/>
            <a:ext cx="41957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期的水位是第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期的几分之几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96914" y="4302919"/>
            <a:ext cx="39549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期的水位乘这个差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 rot="7801171">
            <a:off x="2799755" y="1733749"/>
            <a:ext cx="929878" cy="5032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6" name="右箭头 15"/>
          <p:cNvSpPr/>
          <p:nvPr/>
        </p:nvSpPr>
        <p:spPr>
          <a:xfrm rot="4061794">
            <a:off x="4089941" y="1880245"/>
            <a:ext cx="1154906" cy="504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2" name="下箭头 11"/>
          <p:cNvSpPr/>
          <p:nvPr/>
        </p:nvSpPr>
        <p:spPr>
          <a:xfrm>
            <a:off x="2555875" y="3202007"/>
            <a:ext cx="359941" cy="2877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1" name="下箭头 20"/>
          <p:cNvSpPr/>
          <p:nvPr/>
        </p:nvSpPr>
        <p:spPr>
          <a:xfrm>
            <a:off x="2547940" y="3868341"/>
            <a:ext cx="367876" cy="485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2" name="下箭头 21"/>
          <p:cNvSpPr/>
          <p:nvPr/>
        </p:nvSpPr>
        <p:spPr>
          <a:xfrm>
            <a:off x="6669089" y="3284935"/>
            <a:ext cx="477837" cy="4869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9233" name="WordArt 1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>
                <a:spLocks noChangeArrowheads="1"/>
              </p:cNvSpPr>
              <p:nvPr/>
            </p:nvSpPr>
            <p:spPr bwMode="auto">
              <a:xfrm>
                <a:off x="542926" y="3407297"/>
                <a:ext cx="3736975" cy="71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用单位“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”减去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𝟓𝟐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2926" y="3407297"/>
                <a:ext cx="3736975" cy="712631"/>
              </a:xfrm>
              <a:prstGeom prst="rect">
                <a:avLst/>
              </a:prstGeom>
              <a:blipFill rotWithShape="1">
                <a:blip r:embed="rId3"/>
                <a:stretch>
                  <a:fillRect t="-73" b="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/>
      <p:bldP spid="24" grpId="0"/>
      <p:bldP spid="25" grpId="0"/>
      <p:bldP spid="26" grpId="0"/>
      <p:bldP spid="9220" grpId="0"/>
      <p:bldP spid="4" grpId="0"/>
      <p:bldP spid="10" grpId="0" animBg="1"/>
      <p:bldP spid="5" grpId="0"/>
      <p:bldP spid="6" grpId="0"/>
      <p:bldP spid="9" grpId="0"/>
      <p:bldP spid="11" grpId="0" animBg="1"/>
      <p:bldP spid="16" grpId="0" animBg="1"/>
      <p:bldP spid="12" grpId="0" animBg="1"/>
      <p:bldP spid="21" grpId="0" animBg="1"/>
      <p:bldP spid="22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矩形 19"/>
          <p:cNvSpPr>
            <a:spLocks noChangeArrowheads="1"/>
          </p:cNvSpPr>
          <p:nvPr/>
        </p:nvSpPr>
        <p:spPr bwMode="auto">
          <a:xfrm>
            <a:off x="527267" y="555526"/>
            <a:ext cx="1189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294184" y="2170597"/>
            <a:ext cx="1674584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>
            <a:spLocks noChangeArrowheads="1"/>
          </p:cNvSpPr>
          <p:nvPr/>
        </p:nvSpPr>
        <p:spPr bwMode="auto">
          <a:xfrm>
            <a:off x="4458088" y="2197611"/>
            <a:ext cx="1459319" cy="57888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FFFF00"/>
            </a:solidFill>
            <a:rou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60934" y="4058581"/>
            <a:ext cx="4314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期的水位是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962424" y="2131643"/>
                <a:ext cx="2903113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156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𝟓𝟐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2424" y="2131643"/>
                <a:ext cx="2903113" cy="712631"/>
              </a:xfrm>
              <a:prstGeom prst="rect">
                <a:avLst/>
              </a:prstGeom>
              <a:blipFill rotWithShape="1">
                <a:blip r:embed="rId1"/>
                <a:stretch>
                  <a:fillRect l="-9" t="-82" r="6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1716859" y="2833502"/>
            <a:ext cx="1919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16859" y="3377567"/>
            <a:ext cx="205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5943176" y="2209686"/>
                <a:ext cx="2903113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156×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176" y="2209686"/>
                <a:ext cx="2903113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7" t="-73" r="4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5796136" y="2872492"/>
                <a:ext cx="2016224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𝟒𝟓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𝟓𝟐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2872492"/>
                <a:ext cx="2016224" cy="721031"/>
              </a:xfrm>
              <a:prstGeom prst="rect">
                <a:avLst/>
              </a:prstGeom>
              <a:blipFill rotWithShape="1">
                <a:blip r:embed="rId3"/>
                <a:stretch>
                  <a:fillRect l="-24" t="-54" r="29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5915411" y="3582943"/>
            <a:ext cx="2050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352" y="485935"/>
            <a:ext cx="4388036" cy="138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2873545" y="483518"/>
            <a:ext cx="1842471" cy="839683"/>
          </a:xfrm>
          <a:prstGeom prst="cloudCallout">
            <a:avLst>
              <a:gd name="adj1" fmla="val 67551"/>
              <a:gd name="adj2" fmla="val -37616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3091551" y="485935"/>
                <a:ext cx="1730864" cy="7611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第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的水位比第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1551" y="485935"/>
                <a:ext cx="1730864" cy="761170"/>
              </a:xfrm>
              <a:prstGeom prst="rect">
                <a:avLst/>
              </a:prstGeom>
              <a:blipFill rotWithShape="1">
                <a:blip r:embed="rId5"/>
                <a:stretch>
                  <a:fillRect l="-21" t="-21" r="13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879247" y="247276"/>
            <a:ext cx="8279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156m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444969" y="1871488"/>
            <a:ext cx="11127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694449" y="1855954"/>
            <a:ext cx="1012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7237448" y="1873605"/>
            <a:ext cx="7710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2" grpId="0" animBg="1"/>
      <p:bldP spid="23" grpId="0" animBg="1"/>
      <p:bldP spid="14" grpId="0"/>
      <p:bldP spid="4" grpId="0"/>
      <p:bldP spid="12" grpId="0"/>
      <p:bldP spid="15" grpId="0"/>
      <p:bldP spid="16" grpId="0"/>
      <p:bldP spid="17" grpId="0"/>
      <p:bldP spid="20" grpId="0"/>
      <p:bldP spid="18" grpId="0" animBg="1"/>
      <p:bldP spid="19" grpId="0"/>
      <p:bldP spid="21" grpId="0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矩形 8"/>
          <p:cNvSpPr>
            <a:spLocks noChangeArrowheads="1"/>
          </p:cNvSpPr>
          <p:nvPr/>
        </p:nvSpPr>
        <p:spPr bwMode="auto">
          <a:xfrm>
            <a:off x="509589" y="2463404"/>
            <a:ext cx="19494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理解题意：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793" y="5175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822770" y="973138"/>
            <a:ext cx="1560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试一试：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"/>
              <p:cNvSpPr>
                <a:spLocks noChangeArrowheads="1"/>
              </p:cNvSpPr>
              <p:nvPr/>
            </p:nvSpPr>
            <p:spPr bwMode="auto">
              <a:xfrm>
                <a:off x="822770" y="1419622"/>
                <a:ext cx="7632849" cy="1170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情境导入中，如果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第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期的蓄水水位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比第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第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期的水位是多少米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2770" y="1419622"/>
                <a:ext cx="7632849" cy="1170641"/>
              </a:xfrm>
              <a:prstGeom prst="rect">
                <a:avLst/>
              </a:prstGeom>
              <a:blipFill rotWithShape="1">
                <a:blip r:embed="rId2"/>
                <a:stretch>
                  <a:fillRect l="-6" t="-34" r="8" b="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543415" y="2949950"/>
            <a:ext cx="3523837" cy="902269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期的蓄水水位看作单位“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4788023" y="3656064"/>
            <a:ext cx="3667595" cy="1051194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92D05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求比单位“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多几分之几的量是多少。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右箭头 4"/>
          <p:cNvSpPr/>
          <p:nvPr/>
        </p:nvSpPr>
        <p:spPr>
          <a:xfrm flipV="1">
            <a:off x="3473910" y="3939902"/>
            <a:ext cx="1186683" cy="483518"/>
          </a:xfrm>
          <a:prstGeom prst="bentArrow">
            <a:avLst/>
          </a:prstGeom>
          <a:solidFill>
            <a:srgbClr val="0070C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" grpId="0"/>
      <p:bldP spid="12" grpId="0"/>
      <p:bldP spid="13" grpId="0" animBg="1"/>
      <p:bldP spid="1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1548</Words>
  <Application>WPS 演示</Application>
  <PresentationFormat>全屏显示(16:9)</PresentationFormat>
  <Paragraphs>248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Calibri</vt:lpstr>
      <vt:lpstr>幼圆</vt:lpstr>
      <vt:lpstr>楷体</vt:lpstr>
      <vt:lpstr>微软雅黑</vt:lpstr>
      <vt:lpstr>华文新魏</vt:lpstr>
      <vt:lpstr>Cambria Math</vt:lpstr>
      <vt:lpstr>Arial Unicode MS</vt:lpstr>
      <vt:lpstr>Times New Roman</vt:lpstr>
      <vt:lpstr>等线</vt:lpstr>
      <vt:lpstr>Calibri Light</vt:lpstr>
      <vt:lpstr>Office 主题</vt:lpstr>
      <vt:lpstr>2_自定义设计方案</vt:lpstr>
      <vt:lpstr>1_自定义设计方案</vt:lpstr>
      <vt:lpstr>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163</cp:revision>
  <dcterms:created xsi:type="dcterms:W3CDTF">2018-09-11T05:46:00Z</dcterms:created>
  <dcterms:modified xsi:type="dcterms:W3CDTF">2023-08-29T01:03:22Z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3F01B549762549288B42D49019E079D2_12</vt:lpwstr>
  </property>
</Properties>
</file>